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7" r:id="rId2"/>
    <p:sldMasterId id="2147483695" r:id="rId3"/>
  </p:sldMasterIdLst>
  <p:notesMasterIdLst>
    <p:notesMasterId r:id="rId30"/>
  </p:notesMasterIdLst>
  <p:sldIdLst>
    <p:sldId id="256" r:id="rId4"/>
    <p:sldId id="264" r:id="rId5"/>
    <p:sldId id="279" r:id="rId6"/>
    <p:sldId id="278" r:id="rId7"/>
    <p:sldId id="280" r:id="rId8"/>
    <p:sldId id="286" r:id="rId9"/>
    <p:sldId id="281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83" r:id="rId22"/>
    <p:sldId id="284" r:id="rId23"/>
    <p:sldId id="285" r:id="rId24"/>
    <p:sldId id="298" r:id="rId25"/>
    <p:sldId id="299" r:id="rId26"/>
    <p:sldId id="261" r:id="rId27"/>
    <p:sldId id="265" r:id="rId28"/>
    <p:sldId id="272" r:id="rId29"/>
  </p:sldIdLst>
  <p:sldSz cx="12192000" cy="6858000"/>
  <p:notesSz cx="6858000" cy="9144000"/>
  <p:embeddedFontLst>
    <p:embeddedFont>
      <p:font typeface="Adobe Arabic" panose="02040503050201020203" pitchFamily="18" charset="-78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Cambria Math" panose="02040503050406030204" pitchFamily="18" charset="0"/>
      <p:regular r:id="rId39"/>
    </p:embeddedFont>
    <p:embeddedFont>
      <p:font typeface="Myriad Pro" panose="020B0503030403020204" pitchFamily="34" charset="0"/>
      <p:regular r:id="rId40"/>
      <p:bold r:id="rId41"/>
      <p:italic r:id="rId42"/>
      <p:boldItalic r:id="rId43"/>
    </p:embeddedFont>
    <p:embeddedFont>
      <p:font typeface="Myriad Pro Light" panose="020B0403030403020204" pitchFamily="34" charset="0"/>
      <p:regular r:id="rId44"/>
      <p:bold r:id="rId45"/>
      <p:italic r:id="rId46"/>
      <p:boldItalic r:id="rId47"/>
    </p:embeddedFont>
    <p:embeddedFont>
      <p:font typeface="Tw Cen MT" panose="020B0602020104020603" pitchFamily="34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ma Amacha" initials="RA" lastIdx="23" clrIdx="0">
    <p:extLst>
      <p:ext uri="{19B8F6BF-5375-455C-9EA6-DF929625EA0E}">
        <p15:presenceInfo xmlns:p15="http://schemas.microsoft.com/office/powerpoint/2012/main" userId="f224e99967485c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6D9"/>
    <a:srgbClr val="FFEEB9"/>
    <a:srgbClr val="F9EC7B"/>
    <a:srgbClr val="76B97F"/>
    <a:srgbClr val="0097D7"/>
    <a:srgbClr val="FF8021"/>
    <a:srgbClr val="5DCCF3"/>
    <a:srgbClr val="53FF91"/>
    <a:srgbClr val="34FFAE"/>
    <a:srgbClr val="3BFF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7" autoAdjust="0"/>
    <p:restoredTop sz="95788"/>
  </p:normalViewPr>
  <p:slideViewPr>
    <p:cSldViewPr snapToGrid="0">
      <p:cViewPr varScale="1">
        <p:scale>
          <a:sx n="77" d="100"/>
          <a:sy n="77" d="100"/>
        </p:scale>
        <p:origin x="96" y="10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9.fntdata"/><Relationship Id="rId21" Type="http://schemas.openxmlformats.org/officeDocument/2006/relationships/slide" Target="slides/slide18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font" Target="fonts/font21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7.xml"/><Relationship Id="rId41" Type="http://schemas.openxmlformats.org/officeDocument/2006/relationships/font" Target="fonts/font11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6.fntdata"/><Relationship Id="rId49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12/18/2021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8869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dirty="0">
                <a:latin typeface="Myriad Pro Light" panose="020B0403030403020204" pitchFamily="34" charset="0"/>
              </a:rPr>
              <a:t>Question(s) de fin du</a:t>
            </a:r>
            <a:r>
              <a:rPr lang="fr-FR" sz="2800" b="1" i="0" baseline="0" dirty="0">
                <a:latin typeface="Myriad Pro Light" panose="020B0403030403020204" pitchFamily="34" charset="0"/>
              </a:rPr>
              <a:t> chapitre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Notre équipe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2642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7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Topics/ Objectives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906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74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1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0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617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782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844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58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96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prstClr val="white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End of Lesson Question/s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65942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References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4754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400" rtl="1">
              <a:buClr>
                <a:srgbClr val="000000"/>
              </a:buClr>
              <a:buFont typeface="Arial"/>
              <a:buNone/>
              <a:defRPr/>
            </a:pPr>
            <a:endParaRPr kern="0">
              <a:solidFill>
                <a:prstClr val="white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Our Team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7350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7600" dirty="0">
                <a:solidFill>
                  <a:srgbClr val="E7E6E6">
                    <a:lumMod val="25000"/>
                  </a:srgb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426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1091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73249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0919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Topics/ Objectives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5566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698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9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5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5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5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48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149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183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461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047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prstClr val="white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End of Lesson Question/s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5398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References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2869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400" rtl="1">
              <a:buClr>
                <a:srgbClr val="000000"/>
              </a:buClr>
              <a:buFont typeface="Arial"/>
              <a:buNone/>
              <a:defRPr/>
            </a:pPr>
            <a:endParaRPr kern="0">
              <a:solidFill>
                <a:prstClr val="white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Our Team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53316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7600" dirty="0">
                <a:solidFill>
                  <a:srgbClr val="E7E6E6">
                    <a:lumMod val="25000"/>
                  </a:srgb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614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58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17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53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13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570.png"/><Relationship Id="rId7" Type="http://schemas.openxmlformats.org/officeDocument/2006/relationships/image" Target="../media/image6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6.png"/><Relationship Id="rId11" Type="http://schemas.openxmlformats.org/officeDocument/2006/relationships/image" Target="../media/image650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26" Type="http://schemas.openxmlformats.org/officeDocument/2006/relationships/image" Target="../media/image108.png"/><Relationship Id="rId3" Type="http://schemas.openxmlformats.org/officeDocument/2006/relationships/image" Target="../media/image85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5" Type="http://schemas.openxmlformats.org/officeDocument/2006/relationships/image" Target="../media/image107.png"/><Relationship Id="rId2" Type="http://schemas.openxmlformats.org/officeDocument/2006/relationships/image" Target="../media/image84.png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106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79.png"/><Relationship Id="rId9" Type="http://schemas.openxmlformats.org/officeDocument/2006/relationships/image" Target="../media/image1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8.png"/><Relationship Id="rId18" Type="http://schemas.openxmlformats.org/officeDocument/2006/relationships/image" Target="../media/image143.pn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12" Type="http://schemas.openxmlformats.org/officeDocument/2006/relationships/image" Target="../media/image137.png"/><Relationship Id="rId17" Type="http://schemas.openxmlformats.org/officeDocument/2006/relationships/image" Target="../media/image127.png"/><Relationship Id="rId2" Type="http://schemas.openxmlformats.org/officeDocument/2006/relationships/image" Target="../media/image122.png"/><Relationship Id="rId16" Type="http://schemas.openxmlformats.org/officeDocument/2006/relationships/image" Target="../media/image141.png"/><Relationship Id="rId20" Type="http://schemas.openxmlformats.org/officeDocument/2006/relationships/image" Target="../media/image14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0.png"/><Relationship Id="rId15" Type="http://schemas.openxmlformats.org/officeDocument/2006/relationships/image" Target="../media/image140.png"/><Relationship Id="rId10" Type="http://schemas.openxmlformats.org/officeDocument/2006/relationships/image" Target="../media/image135.png"/><Relationship Id="rId19" Type="http://schemas.openxmlformats.org/officeDocument/2006/relationships/image" Target="../media/image144.png"/><Relationship Id="rId4" Type="http://schemas.openxmlformats.org/officeDocument/2006/relationships/image" Target="../media/image129.png"/><Relationship Id="rId9" Type="http://schemas.openxmlformats.org/officeDocument/2006/relationships/image" Target="../media/image134.png"/><Relationship Id="rId14" Type="http://schemas.openxmlformats.org/officeDocument/2006/relationships/image" Target="../media/image1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6.png"/><Relationship Id="rId7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9.png"/><Relationship Id="rId11" Type="http://schemas.openxmlformats.org/officeDocument/2006/relationships/image" Target="../media/image154.png"/><Relationship Id="rId5" Type="http://schemas.openxmlformats.org/officeDocument/2006/relationships/image" Target="../media/image148.png"/><Relationship Id="rId10" Type="http://schemas.openxmlformats.org/officeDocument/2006/relationships/image" Target="../media/image153.pn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3" Type="http://schemas.openxmlformats.org/officeDocument/2006/relationships/image" Target="../media/image156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190.png"/><Relationship Id="rId11" Type="http://schemas.openxmlformats.org/officeDocument/2006/relationships/image" Target="../media/image163.png"/><Relationship Id="rId5" Type="http://schemas.openxmlformats.org/officeDocument/2006/relationships/image" Target="../media/image158.png"/><Relationship Id="rId10" Type="http://schemas.openxmlformats.org/officeDocument/2006/relationships/image" Target="../media/image162.png"/><Relationship Id="rId4" Type="http://schemas.openxmlformats.org/officeDocument/2006/relationships/image" Target="../media/image157.png"/><Relationship Id="rId9" Type="http://schemas.openxmlformats.org/officeDocument/2006/relationships/image" Target="../media/image161.png"/><Relationship Id="rId14" Type="http://schemas.openxmlformats.org/officeDocument/2006/relationships/image" Target="../media/image1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1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70.png"/><Relationship Id="rId4" Type="http://schemas.openxmlformats.org/officeDocument/2006/relationships/image" Target="../media/image17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31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8.png"/><Relationship Id="rId5" Type="http://schemas.openxmlformats.org/officeDocument/2006/relationships/image" Target="../media/image240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1979612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 : EB7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879098" y="2541233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Puissances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879098" y="1824049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Mathématiques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75574583-A641-0244-A6B5-479DE5758048}"/>
              </a:ext>
            </a:extLst>
          </p:cNvPr>
          <p:cNvSpPr/>
          <p:nvPr/>
        </p:nvSpPr>
        <p:spPr>
          <a:xfrm>
            <a:off x="5097759" y="3559637"/>
            <a:ext cx="1507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0097D7"/>
                </a:solidFill>
                <a:latin typeface="Myriad Pro" panose="020B0503030403020204" pitchFamily="34" charset="0"/>
              </a:rPr>
              <a:t>Chapitre 1</a:t>
            </a:r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AB727CE5-4F1F-42E3-B4CD-58B52E091C5F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0" r="30220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Application 2: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4250" y="1827512"/>
            <a:ext cx="8258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Ecrire les produits ci-dessous sous forme de puissance d’un même nombre  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05990" y="3294743"/>
                <a:ext cx="203075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17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3+1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17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5990" y="3294743"/>
                <a:ext cx="2030756" cy="4346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05989" y="2716283"/>
                <a:ext cx="17710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2+7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9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5989" y="2716283"/>
                <a:ext cx="1771091" cy="434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05989" y="3923002"/>
                <a:ext cx="17710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0+5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5989" y="3923002"/>
                <a:ext cx="1771091" cy="43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91780" y="4501462"/>
                <a:ext cx="2770600" cy="58420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1+8+2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11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1780" y="4501462"/>
                <a:ext cx="2770600" cy="58420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94250" y="2745484"/>
                <a:ext cx="2650731" cy="2250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×17=</m:t>
                    </m:r>
                  </m:oMath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13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13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13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2745484"/>
                <a:ext cx="2650731" cy="2250296"/>
              </a:xfrm>
              <a:prstGeom prst="rect">
                <a:avLst/>
              </a:prstGeom>
              <a:blipFill>
                <a:blip r:embed="rId6"/>
                <a:stretch>
                  <a:fillRect l="-2069" t="-541" b="-32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147718" y="2686930"/>
                <a:ext cx="2094932" cy="40011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7718" y="2686930"/>
                <a:ext cx="2094932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6363275" y="3294743"/>
            <a:ext cx="4723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garde la même base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additionne les exposants</a:t>
            </a:r>
          </a:p>
        </p:txBody>
      </p:sp>
    </p:spTree>
    <p:extLst>
      <p:ext uri="{BB962C8B-B14F-4D97-AF65-F5344CB8AC3E}">
        <p14:creationId xmlns:p14="http://schemas.microsoft.com/office/powerpoint/2010/main" val="269926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7" grpId="0"/>
      <p:bldP spid="8" grpId="0"/>
      <p:bldP spid="9" grpId="0"/>
      <p:bldP spid="12" grpId="0"/>
      <p:bldP spid="14" grpId="0"/>
      <p:bldP spid="3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Application 3: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4250" y="1827512"/>
            <a:ext cx="4262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Compléter par l’exposant convenable 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32515" y="2528141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0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515" y="2528141"/>
                <a:ext cx="499584" cy="4346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8294346" y="3262300"/>
                <a:ext cx="2476191" cy="461665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4346" y="3262300"/>
                <a:ext cx="2476191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038376" y="2634730"/>
                <a:ext cx="19824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?+7=7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8376" y="2634730"/>
                <a:ext cx="1982439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63949" y="2634730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</m:oMath>
                </a14:m>
                <a:endParaRPr lang="en-US" sz="2000" b="0" dirty="0"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949" y="2634730"/>
                <a:ext cx="2545307" cy="400110"/>
              </a:xfrm>
              <a:prstGeom prst="rect">
                <a:avLst/>
              </a:prstGeom>
              <a:blipFill>
                <a:blip r:embed="rId5"/>
                <a:stretch>
                  <a:fillRect l="-2153" t="-4545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763949" y="3449353"/>
                <a:ext cx="3140394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×2=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949" y="3449353"/>
                <a:ext cx="3140394" cy="403637"/>
              </a:xfrm>
              <a:prstGeom prst="rect">
                <a:avLst/>
              </a:prstGeom>
              <a:blipFill>
                <a:blip r:embed="rId6"/>
                <a:stretch>
                  <a:fillRect l="-1748" t="-3030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904343" y="3449353"/>
                <a:ext cx="19824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8+5+1=?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4343" y="3449353"/>
                <a:ext cx="1982439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88584" y="3330727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14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8584" y="3330727"/>
                <a:ext cx="499584" cy="4346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63949" y="4502920"/>
                <a:ext cx="4185422" cy="613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949" y="4502920"/>
                <a:ext cx="4185422" cy="61375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949371" y="4631095"/>
                <a:ext cx="19824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3+?+2=7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9371" y="4631095"/>
                <a:ext cx="1982439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15132" y="4413752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endParaRPr lang="fr-FR" sz="18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5132" y="4413752"/>
                <a:ext cx="499584" cy="43468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393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8" grpId="0"/>
      <p:bldP spid="3" grpId="0" animBg="1"/>
      <p:bldP spid="15" grpId="0"/>
      <p:bldP spid="13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252947"/>
                <a:ext cx="12192000" cy="561401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1. Ecrire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b="1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𝟕</m:t>
                                </m:r>
                              </m:e>
                              <m:sup>
                                <m:r>
                                  <a:rPr lang="en-US" sz="2400" b="1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sous la forme d’une seule puissance de 7 ( c.à.d.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b="1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𝟕</m:t>
                                </m:r>
                              </m:e>
                              <m:sup>
                                <m:r>
                                  <a:rPr lang="en-US" sz="2400" b="1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  <m:r>
                      <a:rPr lang="en-US" sz="2400" b="1" i="1">
                        <a:solidFill>
                          <a:srgbClr val="00B0F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) ?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endParaRPr lang="fr-FR" sz="2400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2B7664C6-7782-4A57-90DB-50259AA99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52947"/>
                <a:ext cx="12192000" cy="5614018"/>
              </a:xfrm>
              <a:prstGeom prst="rect">
                <a:avLst/>
              </a:prstGeom>
              <a:blipFill rotWithShape="0">
                <a:blip r:embed="rId2"/>
                <a:stretch>
                  <a:fillRect l="-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03201" y="1918264"/>
                <a:ext cx="4978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On sait que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01" y="1918264"/>
                <a:ext cx="4978400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1836" t="-9333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065096" y="2517015"/>
                <a:ext cx="38579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donc 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096" y="2517015"/>
                <a:ext cx="3857979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2528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187619" y="2517014"/>
                <a:ext cx="461554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619" y="2517014"/>
                <a:ext cx="4615543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2114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065096" y="3054211"/>
                <a:ext cx="587102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Alors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2+2+2</m:t>
                        </m:r>
                      </m:sup>
                    </m:sSup>
                  </m:oMath>
                </a14:m>
                <a:endParaRPr lang="en-US" sz="24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Par la suite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en-US" sz="24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096" y="3054211"/>
                <a:ext cx="5871028" cy="830997"/>
              </a:xfrm>
              <a:prstGeom prst="rect">
                <a:avLst/>
              </a:prstGeom>
              <a:blipFill rotWithShape="0">
                <a:blip r:embed="rId6"/>
                <a:stretch>
                  <a:fillRect l="-1661" t="-5147" b="-16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07154" y="4181948"/>
                <a:ext cx="87956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2. Faire de même pour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54" y="4181948"/>
                <a:ext cx="8795658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1110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03201" y="4644567"/>
                <a:ext cx="107913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20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4+4</m:t>
                          </m:r>
                        </m:sup>
                      </m:sSup>
                      <m:r>
                        <a:rPr lang="en-US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8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Myriad Pro" panose="020B050303040302020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01" y="4644567"/>
                <a:ext cx="10791372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107154" y="5456394"/>
            <a:ext cx="8795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3. 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Conjecturer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44715" y="6076194"/>
                <a:ext cx="185890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715" y="6076194"/>
                <a:ext cx="1858906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148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 animBg="1"/>
      <p:bldP spid="18" grpId="0"/>
      <p:bldP spid="2" grpId="0"/>
      <p:bldP spid="19" grpId="0"/>
      <p:bldP spid="21" grpId="0"/>
      <p:bldP spid="22" grpId="0"/>
      <p:bldP spid="23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7502"/>
            <a:ext cx="10978041" cy="126479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04434" y="2665475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Exemple 5:</a:t>
            </a:r>
            <a:endParaRPr lang="fr-FR" sz="2000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4434" y="1132878"/>
                <a:ext cx="10983131" cy="1356852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Propriété 2 : 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Puissance d’une puissance d’un nombre positif :</a:t>
                </a:r>
              </a:p>
              <a:p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un nombre positif et si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sont deux entiers naturels non nuls, alors on a 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b="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b="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b="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b="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4" y="1132878"/>
                <a:ext cx="10983131" cy="1356852"/>
              </a:xfrm>
              <a:prstGeom prst="rect">
                <a:avLst/>
              </a:prstGeom>
              <a:blipFill rotWithShape="0">
                <a:blip r:embed="rId2"/>
                <a:stretch>
                  <a:fillRect l="-8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6363275" y="3294743"/>
            <a:ext cx="4723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garde la même base 10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multiplie les exposants 3 et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04434" y="3479408"/>
                <a:ext cx="18723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4" y="3479408"/>
                <a:ext cx="1872343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878218" y="3479407"/>
                <a:ext cx="163564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218" y="3479407"/>
                <a:ext cx="1635640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98316" y="5330374"/>
                <a:ext cx="7360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=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316" y="5330374"/>
                <a:ext cx="736075" cy="400110"/>
              </a:xfrm>
              <a:prstGeom prst="rect">
                <a:avLst/>
              </a:prstGeom>
              <a:blipFill>
                <a:blip r:embed="rId5"/>
                <a:stretch>
                  <a:fillRect l="-4167" r="-34167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6363275" y="5305454"/>
            <a:ext cx="4723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garde la même base 3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multiplie les exposants 2 et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1852522" y="5330376"/>
                <a:ext cx="135030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8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2522" y="5330376"/>
                <a:ext cx="1350305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096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2" grpId="0"/>
      <p:bldP spid="13" grpId="0"/>
      <p:bldP spid="14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4: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2" name="Google Shape;127;p7"/>
          <p:cNvSpPr txBox="1">
            <a:spLocks/>
          </p:cNvSpPr>
          <p:nvPr/>
        </p:nvSpPr>
        <p:spPr>
          <a:xfrm>
            <a:off x="494250" y="1827512"/>
            <a:ext cx="11050679" cy="451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dk1"/>
              </a:buClr>
              <a:buSzPts val="2800"/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1. Ecrire sous forme d’une seule puissance  :</a:t>
            </a:r>
          </a:p>
          <a:p>
            <a:pPr marL="0" indent="0">
              <a:spcBef>
                <a:spcPts val="0"/>
              </a:spcBef>
              <a:buClr>
                <a:schemeClr val="dk1"/>
              </a:buClr>
              <a:buSzPts val="2800"/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183916" y="1360630"/>
                <a:ext cx="1858906" cy="40011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3916" y="1360630"/>
                <a:ext cx="1858906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78463" y="2365718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2365718"/>
                <a:ext cx="2545307" cy="400110"/>
              </a:xfrm>
              <a:prstGeom prst="rect">
                <a:avLst/>
              </a:prstGeom>
              <a:blipFill>
                <a:blip r:embed="rId3"/>
                <a:stretch>
                  <a:fillRect l="-2158" t="-4545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936293" y="2365717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4×4=?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6293" y="2365717"/>
                <a:ext cx="2545307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88757" y="2208091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16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8757" y="2208091"/>
                <a:ext cx="499584" cy="4346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778463" y="3108763"/>
                <a:ext cx="31403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23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23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3108763"/>
                <a:ext cx="3140394" cy="400110"/>
              </a:xfrm>
              <a:prstGeom prst="rect">
                <a:avLst/>
              </a:prstGeom>
              <a:blipFill>
                <a:blip r:embed="rId6"/>
                <a:stretch>
                  <a:fillRect l="-1748" t="-4545" b="-212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3936293" y="3112931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×2=?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6293" y="3112931"/>
                <a:ext cx="2545307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91486" y="3010063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20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1486" y="3010063"/>
                <a:ext cx="499584" cy="4346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778463" y="3846299"/>
                <a:ext cx="4185422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12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=…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3846299"/>
                <a:ext cx="4185422" cy="403637"/>
              </a:xfrm>
              <a:prstGeom prst="rect">
                <a:avLst/>
              </a:prstGeom>
              <a:blipFill>
                <a:blip r:embed="rId9"/>
                <a:stretch>
                  <a:fillRect l="-1312" t="-3030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3918857" y="3846298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5×7=?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8857" y="3846298"/>
                <a:ext cx="2545307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3907" y="3392479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907" y="3392479"/>
                <a:ext cx="705042" cy="84300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494250" y="4404616"/>
            <a:ext cx="623978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2. Ecrire sous forme d’une puissance de 2 ou 3  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778463" y="4920996"/>
                <a:ext cx="170348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4920996"/>
                <a:ext cx="1703481" cy="400110"/>
              </a:xfrm>
              <a:prstGeom prst="rect">
                <a:avLst/>
              </a:prstGeom>
              <a:blipFill>
                <a:blip r:embed="rId12"/>
                <a:stretch>
                  <a:fillRect l="-3226" t="-3030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7020973" y="4825511"/>
                <a:ext cx="28250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On </a:t>
                </a:r>
                <a:r>
                  <a:rPr lang="en-US" sz="2000" dirty="0" err="1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sait</a:t>
                </a:r>
                <a:r>
                  <a:rPr lang="en-US" sz="20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que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973" y="4825511"/>
                <a:ext cx="2825020" cy="400110"/>
              </a:xfrm>
              <a:prstGeom prst="rect">
                <a:avLst/>
              </a:prstGeom>
              <a:blipFill>
                <a:blip r:embed="rId13"/>
                <a:stretch>
                  <a:fillRect l="-2376"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74248" y="4498618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(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4248" y="4498618"/>
                <a:ext cx="705042" cy="843007"/>
              </a:xfrm>
              <a:prstGeom prst="rect">
                <a:avLst/>
              </a:prstGeom>
              <a:blipFill>
                <a:blip r:embed="rId14"/>
                <a:stretch>
                  <a:fillRect l="-4310" r="-43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9646693" y="4867170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2×3=?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6693" y="4867170"/>
                <a:ext cx="2545307" cy="40011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38549" y="4539653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=2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6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8549" y="4539653"/>
                <a:ext cx="705042" cy="84300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778463" y="5476730"/>
                <a:ext cx="1703481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5476730"/>
                <a:ext cx="1703481" cy="403637"/>
              </a:xfrm>
              <a:prstGeom prst="rect">
                <a:avLst/>
              </a:prstGeom>
              <a:blipFill>
                <a:blip r:embed="rId17"/>
                <a:stretch>
                  <a:fillRect l="-3226" t="-1493" b="-223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7020973" y="5513217"/>
                <a:ext cx="28250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On </a:t>
                </a:r>
                <a:r>
                  <a:rPr lang="en-US" sz="2000" dirty="0" err="1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sait</a:t>
                </a:r>
                <a:r>
                  <a:rPr lang="en-US" sz="20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que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9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973" y="5513217"/>
                <a:ext cx="2825020" cy="400110"/>
              </a:xfrm>
              <a:prstGeom prst="rect">
                <a:avLst/>
              </a:prstGeom>
              <a:blipFill>
                <a:blip r:embed="rId18"/>
                <a:stretch>
                  <a:fillRect l="-2376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62100" y="5099558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(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2100" y="5099558"/>
                <a:ext cx="705042" cy="843007"/>
              </a:xfrm>
              <a:prstGeom prst="rect">
                <a:avLst/>
              </a:prstGeom>
              <a:blipFill>
                <a:blip r:embed="rId19"/>
                <a:stretch>
                  <a:fillRect l="-4310" r="-43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9646692" y="5471558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2×5=?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6692" y="5471558"/>
                <a:ext cx="2545307" cy="40011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4994" y="5099558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=3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10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994" y="5099558"/>
                <a:ext cx="705042" cy="843007"/>
              </a:xfrm>
              <a:prstGeom prst="rect">
                <a:avLst/>
              </a:prstGeom>
              <a:blipFill>
                <a:blip r:embed="rId21"/>
                <a:stretch>
                  <a:fillRect r="-95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786146" y="6121127"/>
                <a:ext cx="1985712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146" y="6121127"/>
                <a:ext cx="1985712" cy="403637"/>
              </a:xfrm>
              <a:prstGeom prst="rect">
                <a:avLst/>
              </a:prstGeom>
              <a:blipFill>
                <a:blip r:embed="rId22"/>
                <a:stretch>
                  <a:fillRect l="-2761" t="-3030" b="-242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7020973" y="5993173"/>
                <a:ext cx="28250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On </a:t>
                </a:r>
                <a:r>
                  <a:rPr lang="en-US" sz="2000" dirty="0" err="1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sait</a:t>
                </a:r>
                <a:r>
                  <a:rPr lang="en-US" sz="20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que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000" b="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et que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973" y="5993173"/>
                <a:ext cx="2825020" cy="707886"/>
              </a:xfrm>
              <a:prstGeom prst="rect">
                <a:avLst/>
              </a:prstGeom>
              <a:blipFill>
                <a:blip r:embed="rId23"/>
                <a:stretch>
                  <a:fillRect l="-2376" t="-3448" b="-146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39748" y="6058932"/>
                <a:ext cx="2259400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(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3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9748" y="6058932"/>
                <a:ext cx="2259400" cy="843007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9646693" y="5976817"/>
                <a:ext cx="25453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3×4=?</m:t>
                    </m:r>
                  </m:oMath>
                </a14:m>
                <a:r>
                  <a:rPr lang="en-US" sz="2000" b="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/>
                <a:r>
                  <a:rPr lang="en-US" sz="2000" b="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2×5=?</m:t>
                    </m:r>
                  </m:oMath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6693" y="5976817"/>
                <a:ext cx="2545307" cy="707886"/>
              </a:xfrm>
              <a:prstGeom prst="rect">
                <a:avLst/>
              </a:prstGeom>
              <a:blipFill>
                <a:blip r:embed="rId25"/>
                <a:stretch>
                  <a:fillRect b="-136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26507" y="6052923"/>
                <a:ext cx="2762130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=2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12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10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22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507" y="6052923"/>
                <a:ext cx="2762130" cy="843007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412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2" grpId="0" build="p"/>
      <p:bldP spid="4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243982"/>
                <a:ext cx="12192000" cy="1024933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1. En utilisant la définition des puissances, montrer que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43982"/>
                <a:ext cx="12192000" cy="1024933"/>
              </a:xfrm>
              <a:prstGeom prst="rect">
                <a:avLst/>
              </a:prstGeom>
              <a:blipFill>
                <a:blip r:embed="rId2"/>
                <a:stretch>
                  <a:fillRect l="-750" t="-77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68840" y="1697588"/>
                <a:ext cx="388064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On sait que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×2×2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       </a:t>
                </a:r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Et que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×5×5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40" y="1697588"/>
                <a:ext cx="3880646" cy="707886"/>
              </a:xfrm>
              <a:prstGeom prst="rect">
                <a:avLst/>
              </a:prstGeom>
              <a:blipFill>
                <a:blip r:embed="rId3"/>
                <a:stretch>
                  <a:fillRect l="-1730" t="-3419" b="-145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9272" y="3527335"/>
                <a:ext cx="8726385" cy="569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2. </a:t>
                </a: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Montrer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de même que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72" y="3527335"/>
                <a:ext cx="8726385" cy="569580"/>
              </a:xfrm>
              <a:prstGeom prst="rect">
                <a:avLst/>
              </a:prstGeom>
              <a:blipFill rotWithShape="0">
                <a:blip r:embed="rId4"/>
                <a:stretch>
                  <a:fillRect l="-698" b="-161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0" y="5230425"/>
            <a:ext cx="8795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3. 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Conjecturer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4" name="Right Brace 13"/>
          <p:cNvSpPr/>
          <p:nvPr/>
        </p:nvSpPr>
        <p:spPr>
          <a:xfrm>
            <a:off x="3889829" y="1742429"/>
            <a:ext cx="159657" cy="74674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791675" y="1789921"/>
                <a:ext cx="62121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Donc</a:t>
                </a:r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=2×2×2×5×5×5</m:t>
                    </m:r>
                  </m:oMath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×5×2×5×2×5</m:t>
                    </m:r>
                  </m:oMath>
                </a14:m>
                <a:r>
                  <a:rPr lang="en-US" sz="20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1675" y="1789921"/>
                <a:ext cx="6212114" cy="707886"/>
              </a:xfrm>
              <a:prstGeom prst="rect">
                <a:avLst/>
              </a:prstGeom>
              <a:blipFill>
                <a:blip r:embed="rId5"/>
                <a:stretch>
                  <a:fillRect l="-981" t="-43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rc 15"/>
          <p:cNvSpPr/>
          <p:nvPr/>
        </p:nvSpPr>
        <p:spPr>
          <a:xfrm rot="8498406">
            <a:off x="6505583" y="1757143"/>
            <a:ext cx="943429" cy="789522"/>
          </a:xfrm>
          <a:prstGeom prst="arc">
            <a:avLst>
              <a:gd name="adj1" fmla="val 15224558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rc 16"/>
          <p:cNvSpPr/>
          <p:nvPr/>
        </p:nvSpPr>
        <p:spPr>
          <a:xfrm rot="8498406">
            <a:off x="7426018" y="1729648"/>
            <a:ext cx="943429" cy="78952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rc 23"/>
          <p:cNvSpPr/>
          <p:nvPr/>
        </p:nvSpPr>
        <p:spPr>
          <a:xfrm rot="8498406">
            <a:off x="8266186" y="1757142"/>
            <a:ext cx="943429" cy="78952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362424" y="2555764"/>
                <a:ext cx="26613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=10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×10×10</m:t>
                    </m:r>
                  </m:oMath>
                </a14:m>
                <a:r>
                  <a:rPr lang="en-US" sz="2000" b="0" dirty="0">
                    <a:ea typeface="Cambria Math" panose="020405030504060302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2400" dirty="0"/>
                  <a:t> 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2424" y="2555764"/>
                <a:ext cx="2661388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38697" y="4287734"/>
                <a:ext cx="10791372" cy="612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×10×10×10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×2×2×2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20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697" y="4287734"/>
                <a:ext cx="10791372" cy="6124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38697" y="5832727"/>
                <a:ext cx="237802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en-US" sz="20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697" y="5832727"/>
                <a:ext cx="2378023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049486" y="5832726"/>
            <a:ext cx="754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charset="0"/>
              </a:rPr>
              <a:t>et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5169828" y="5719585"/>
                <a:ext cx="2761205" cy="5887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000" dirty="0">
                    <a:solidFill>
                      <a:schemeClr val="accent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avec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828" y="5719585"/>
                <a:ext cx="2761205" cy="588751"/>
              </a:xfrm>
              <a:prstGeom prst="rect">
                <a:avLst/>
              </a:prstGeom>
              <a:blipFill>
                <a:blip r:embed="rId9"/>
                <a:stretch>
                  <a:fillRect b="-41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41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18" grpId="0"/>
      <p:bldP spid="21" grpId="0"/>
      <p:bldP spid="23" grpId="0"/>
      <p:bldP spid="14" grpId="0" animBg="1"/>
      <p:bldP spid="15" grpId="0"/>
      <p:bldP spid="16" grpId="0" animBg="1"/>
      <p:bldP spid="17" grpId="0" animBg="1"/>
      <p:bldP spid="24" grpId="0" animBg="1"/>
      <p:bldP spid="25" grpId="0"/>
      <p:bldP spid="26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7502"/>
            <a:ext cx="10978041" cy="126479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04434" y="2665475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Exemple 6: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4434" y="1167502"/>
                <a:ext cx="10983131" cy="1356852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Propriété 3 : 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Puissance du produit de deux nombres positifs :</a:t>
                </a:r>
              </a:p>
              <a:p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sont deux nombres positifs et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un entier naturel non nul, alors on a 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en-US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b="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4" y="1167502"/>
                <a:ext cx="10983131" cy="1356852"/>
              </a:xfrm>
              <a:prstGeom prst="rect">
                <a:avLst/>
              </a:prstGeom>
              <a:blipFill rotWithShape="0">
                <a:blip r:embed="rId2"/>
                <a:stretch>
                  <a:fillRect l="-8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6363275" y="3316774"/>
            <a:ext cx="4723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Chacun des deux facteurs 2 et 3 sera élevé à l’exposant 5.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04434" y="3317034"/>
                <a:ext cx="1872343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2×3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4" y="3317034"/>
                <a:ext cx="1872343" cy="4036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077295" y="3316774"/>
                <a:ext cx="1070165" cy="4036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7295" y="3316774"/>
                <a:ext cx="1070165" cy="4036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04434" y="4653025"/>
                <a:ext cx="7360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(3×5)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=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4" y="4653025"/>
                <a:ext cx="736075" cy="400110"/>
              </a:xfrm>
              <a:prstGeom prst="rect">
                <a:avLst/>
              </a:prstGeom>
              <a:blipFill>
                <a:blip r:embed="rId5"/>
                <a:stretch>
                  <a:fillRect l="-4132" r="-76860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6363275" y="4699190"/>
            <a:ext cx="4723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Chacun des deux facteurs 3 et 5 sera élevé à l’exposant 4.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1967568" y="4653024"/>
                <a:ext cx="10692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7568" y="4653024"/>
                <a:ext cx="1069267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400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2" grpId="0"/>
      <p:bldP spid="16" grpId="0"/>
      <p:bldP spid="20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04433" y="2947239"/>
            <a:ext cx="2848284" cy="5071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Exemple 7:</a:t>
            </a:r>
            <a:endParaRPr lang="fr-FR" sz="2000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4433" y="1104979"/>
                <a:ext cx="10983131" cy="1705524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Propriété 4 : 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Puissance du quotient de deux nombres positifs :</a:t>
                </a:r>
              </a:p>
              <a:p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sont deux nombres positifs et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un entier naturel non nul, alors on a :</a:t>
                </a:r>
              </a:p>
              <a:p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	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avec</a:t>
                </a:r>
                <a:r>
                  <a:rPr lang="fr-FR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endPara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3" y="1104979"/>
                <a:ext cx="10983131" cy="1705524"/>
              </a:xfrm>
              <a:prstGeom prst="rect">
                <a:avLst/>
              </a:prstGeom>
              <a:blipFill rotWithShape="0">
                <a:blip r:embed="rId2"/>
                <a:stretch>
                  <a:fillRect l="-832" b="-39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6363275" y="3663096"/>
            <a:ext cx="5458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Le numérateur 2 et le dénominateur 3 seront élevés à l’exposant 5.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04433" y="3663096"/>
                <a:ext cx="1872343" cy="618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3" y="3663096"/>
                <a:ext cx="1872343" cy="6181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540604" y="3591224"/>
                <a:ext cx="511101" cy="7143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0604" y="3591224"/>
                <a:ext cx="511101" cy="7143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69257" y="4900265"/>
                <a:ext cx="736075" cy="612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257" y="4900265"/>
                <a:ext cx="736075" cy="612475"/>
              </a:xfrm>
              <a:prstGeom prst="rect">
                <a:avLst/>
              </a:prstGeom>
              <a:blipFill>
                <a:blip r:embed="rId5"/>
                <a:stretch>
                  <a:fillRect r="-107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6363275" y="4893897"/>
            <a:ext cx="5458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Le numérateur 8 et le dénominateur 5 seront élevés à l’exposant 4.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707846" y="4842557"/>
                <a:ext cx="567207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8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7846" y="4842557"/>
                <a:ext cx="567207" cy="7085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230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61" grpId="0" animBg="1"/>
      <p:bldP spid="22" grpId="0"/>
      <p:bldP spid="15" grpId="0"/>
      <p:bldP spid="17" grpId="0"/>
      <p:bldP spid="18" grpId="0"/>
      <p:bldP spid="19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5: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4561812" y="5060636"/>
                <a:ext cx="60636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On </a:t>
                </a:r>
                <a:r>
                  <a:rPr lang="fr-FR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sait</a:t>
                </a:r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que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Alors</a:t>
                </a:r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8×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400" b="0" dirty="0">
                  <a:solidFill>
                    <a:schemeClr val="tx1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812" y="5060636"/>
                <a:ext cx="6063608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1508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483131" y="4248052"/>
                <a:ext cx="2933477" cy="40011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en-US" sz="20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131" y="4248052"/>
                <a:ext cx="2933477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654994" y="2171215"/>
                <a:ext cx="2803075" cy="58875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avec</a:t>
                </a:r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994" y="2171215"/>
                <a:ext cx="2803075" cy="588751"/>
              </a:xfrm>
              <a:prstGeom prst="rect">
                <a:avLst/>
              </a:prstGeom>
              <a:blipFill>
                <a:blip r:embed="rId4"/>
                <a:stretch>
                  <a:fillRect b="-4040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Google Shape;127;p7"/>
          <p:cNvSpPr txBox="1">
            <a:spLocks/>
          </p:cNvSpPr>
          <p:nvPr/>
        </p:nvSpPr>
        <p:spPr>
          <a:xfrm>
            <a:off x="946846" y="1723806"/>
            <a:ext cx="5906550" cy="1202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dk1"/>
              </a:buClr>
              <a:buSzPts val="2800"/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Compléter les écritures suivantes  :</a:t>
            </a:r>
          </a:p>
          <a:p>
            <a:pPr marL="0" indent="0">
              <a:spcBef>
                <a:spcPts val="0"/>
              </a:spcBef>
              <a:buClr>
                <a:schemeClr val="dk1"/>
              </a:buClr>
              <a:buSzPts val="2800"/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589446" y="2150943"/>
                <a:ext cx="2545307" cy="613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sup>
                        </m:sSup>
                      </m:den>
                    </m:f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46" y="2150943"/>
                <a:ext cx="2545307" cy="61375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14247" y="2119507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8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247" y="2119507"/>
                <a:ext cx="705042" cy="8430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529237" y="3283224"/>
                <a:ext cx="3140394" cy="580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15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…</m:t>
                            </m:r>
                          </m:sup>
                        </m:sSup>
                      </m:den>
                    </m:f>
                    <m:r>
                      <a:rPr lang="en-GB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37" y="3283224"/>
                <a:ext cx="3140394" cy="5800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Content Placeholder 3">
            <a:extLst>
              <a:ext uri="{FF2B5EF4-FFF2-40B4-BE49-F238E27FC236}">
                <a16:creationId xmlns:a16="http://schemas.microsoft.com/office/drawing/2014/main" id="{8CF57EF6-C14F-430F-B506-E1949A753351}"/>
              </a:ext>
            </a:extLst>
          </p:cNvPr>
          <p:cNvSpPr txBox="1">
            <a:spLocks/>
          </p:cNvSpPr>
          <p:nvPr/>
        </p:nvSpPr>
        <p:spPr>
          <a:xfrm>
            <a:off x="2245410" y="2915994"/>
            <a:ext cx="393139" cy="716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fr-FR" sz="18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2991616" y="3161575"/>
                <a:ext cx="2777427" cy="58875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avec</a:t>
                </a:r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1616" y="3161575"/>
                <a:ext cx="2777427" cy="588751"/>
              </a:xfrm>
              <a:prstGeom prst="rect">
                <a:avLst/>
              </a:prstGeom>
              <a:blipFill>
                <a:blip r:embed="rId8"/>
                <a:stretch>
                  <a:fillRect b="-5102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Content Placeholder 3">
            <a:extLst>
              <a:ext uri="{FF2B5EF4-FFF2-40B4-BE49-F238E27FC236}">
                <a16:creationId xmlns:a16="http://schemas.microsoft.com/office/drawing/2014/main" id="{8CF57EF6-C14F-430F-B506-E1949A753351}"/>
              </a:ext>
            </a:extLst>
          </p:cNvPr>
          <p:cNvSpPr txBox="1">
            <a:spLocks/>
          </p:cNvSpPr>
          <p:nvPr/>
        </p:nvSpPr>
        <p:spPr>
          <a:xfrm>
            <a:off x="1141572" y="3282935"/>
            <a:ext cx="393139" cy="716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fr-FR" sz="18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50476" y="3149609"/>
                <a:ext cx="393139" cy="4274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0476" y="3149609"/>
                <a:ext cx="393139" cy="4274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60247" y="3414212"/>
                <a:ext cx="393139" cy="58414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0247" y="3414212"/>
                <a:ext cx="393139" cy="58414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589446" y="4245969"/>
                <a:ext cx="4185422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×14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…</a:t>
                </a: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46" y="4245969"/>
                <a:ext cx="4185422" cy="403637"/>
              </a:xfrm>
              <a:prstGeom prst="rect">
                <a:avLst/>
              </a:prstGeom>
              <a:blipFill>
                <a:blip r:embed="rId11"/>
                <a:stretch>
                  <a:fillRect l="-1312"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34753" y="4175692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14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fr-FR" sz="20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fr-FR" sz="20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4753" y="4175692"/>
                <a:ext cx="705042" cy="84300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589446" y="5060636"/>
                <a:ext cx="34161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×6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…×6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46" y="5060636"/>
                <a:ext cx="3416166" cy="400110"/>
              </a:xfrm>
              <a:prstGeom prst="rect">
                <a:avLst/>
              </a:prstGeom>
              <a:blipFill>
                <a:blip r:embed="rId13"/>
                <a:stretch>
                  <a:fillRect l="-1607" t="-4545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28261" y="4996349"/>
                <a:ext cx="931494" cy="8737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8261" y="4996349"/>
                <a:ext cx="931494" cy="8737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17110" y="4709079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=12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7110" y="4709079"/>
                <a:ext cx="705042" cy="843007"/>
              </a:xfrm>
              <a:prstGeom prst="rect">
                <a:avLst/>
              </a:prstGeom>
              <a:blipFill>
                <a:blip r:embed="rId15"/>
                <a:stretch>
                  <a:fillRect r="-146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589446" y="5807488"/>
                <a:ext cx="3810973" cy="613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…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…</m:t>
                            </m:r>
                          </m:sup>
                        </m:sSup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46" y="5807488"/>
                <a:ext cx="3810973" cy="61375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3729840" y="5871133"/>
                <a:ext cx="8091456" cy="750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On </a:t>
                </a:r>
                <a:r>
                  <a:rPr lang="fr-FR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sait</a:t>
                </a:r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que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9=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b="0" i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et que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Alors</a:t>
                </a:r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sSup>
                                  <m:sSup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2×2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2×2</m:t>
                            </m:r>
                          </m:sup>
                        </m:sSup>
                      </m:den>
                    </m:f>
                  </m:oMath>
                </a14:m>
                <a:endParaRPr lang="en-US" sz="2400" b="0" dirty="0">
                  <a:solidFill>
                    <a:schemeClr val="tx1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9840" y="5871133"/>
                <a:ext cx="8091456" cy="750526"/>
              </a:xfrm>
              <a:prstGeom prst="rect">
                <a:avLst/>
              </a:prstGeom>
              <a:blipFill rotWithShape="0">
                <a:blip r:embed="rId17"/>
                <a:stretch>
                  <a:fillRect l="-1206" b="-6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70906" y="5807489"/>
                <a:ext cx="884052" cy="906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18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0906" y="5807489"/>
                <a:ext cx="884052" cy="90665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49917" y="6125483"/>
                <a:ext cx="493698" cy="69090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6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</m:oMath>
                </a14:m>
                <a:endParaRPr lang="fr-FR" sz="16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9917" y="6125483"/>
                <a:ext cx="493698" cy="690908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38549" y="5704815"/>
                <a:ext cx="393139" cy="7164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8549" y="5704815"/>
                <a:ext cx="393139" cy="716431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79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36" grpId="0"/>
      <p:bldP spid="2" grpId="0" animBg="1"/>
      <p:bldP spid="3" grpId="0" animBg="1"/>
      <p:bldP spid="40" grpId="0" build="p"/>
      <p:bldP spid="50" grpId="0"/>
      <p:bldP spid="51" grpId="0"/>
      <p:bldP spid="52" grpId="0"/>
      <p:bldP spid="54" grpId="0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8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Problème du chapitre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Placeholder 2"/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" b="636"/>
          <a:stretch>
            <a:fillRect/>
          </a:stretch>
        </p:blipFill>
        <p:spPr>
          <a:xfrm>
            <a:off x="6748559" y="1373556"/>
            <a:ext cx="4252686" cy="4225012"/>
          </a:xfrm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17883" y="992002"/>
                <a:ext cx="344644" cy="58741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</m:t>
                    </m:r>
                  </m:oMath>
                </a14:m>
                <a:endParaRPr lang="fr-FR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7883" y="992002"/>
                <a:ext cx="344644" cy="587415"/>
              </a:xfrm>
              <a:prstGeom prst="rect">
                <a:avLst/>
              </a:prstGeom>
              <a:blipFill>
                <a:blip r:embed="rId3"/>
                <a:stretch>
                  <a:fillRect l="-3509" r="-7018" b="-385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8CF57EF6-C14F-430F-B506-E1949A753351}"/>
              </a:ext>
            </a:extLst>
          </p:cNvPr>
          <p:cNvSpPr txBox="1">
            <a:spLocks/>
          </p:cNvSpPr>
          <p:nvPr/>
        </p:nvSpPr>
        <p:spPr>
          <a:xfrm>
            <a:off x="7250275" y="1378363"/>
            <a:ext cx="705042" cy="8430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fr-F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fr-FR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26169" y="1358273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6169" y="1358273"/>
                <a:ext cx="705042" cy="8430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06665" y="1373555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accent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6665" y="1373555"/>
                <a:ext cx="705042" cy="8430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46844" y="5086144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63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6844" y="5086144"/>
                <a:ext cx="705042" cy="8430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243" y="6167393"/>
                <a:ext cx="11835604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Le nombre total de grains de blé nécessaire sera : 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+…+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63</m:t>
                        </m:r>
                      </m:sup>
                    </m:sSup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m:rPr>
                        <m:nor/>
                      </m:rPr>
                      <a:rPr lang="en-US" sz="2000">
                        <a:solidFill>
                          <a:srgbClr val="FF0000"/>
                        </a:solidFill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!!!</m:t>
                    </m:r>
                    <m:r>
                      <m:rPr>
                        <m:nor/>
                      </m:rPr>
                      <a:rPr lang="fr-FR" sz="2000">
                        <a:solidFill>
                          <a:srgbClr val="FF0000"/>
                        </a:solidFill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Ce nombre est trop grand. Cette demande ne semble donc pas réalisable</a:t>
                </a:r>
                <a:r>
                  <a:rPr lang="fr-FR" sz="18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43" y="6167393"/>
                <a:ext cx="11835604" cy="843007"/>
              </a:xfrm>
              <a:prstGeom prst="rect">
                <a:avLst/>
              </a:prstGeom>
              <a:blipFill>
                <a:blip r:embed="rId7"/>
                <a:stretch>
                  <a:fillRect l="-515" t="-36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9243" y="1426745"/>
                <a:ext cx="6096000" cy="45243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Pour le récompenser, le roi demande à l'inventeur du jeu d'échecs ce qu'il désire . </a:t>
                </a:r>
              </a:p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Ce dernier répond : "Je ne veux que du blé, Majesté ! En partant d'un grain placé dans la première case, puis en mettant dans chaque case le double de la précédente !". Ainsi :</a:t>
                </a:r>
              </a:p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1 grain dans la première case ; </a:t>
                </a:r>
              </a:p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2 grains dans la deuxième ;</a:t>
                </a:r>
              </a:p>
              <a:p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 = 4 grains dans la troisième ; etc.</a:t>
                </a:r>
              </a:p>
              <a:p>
                <a:endParaRPr lang="fr-FR" sz="2400" dirty="0">
                  <a:solidFill>
                    <a:schemeClr val="bg1"/>
                  </a:solidFill>
                  <a:latin typeface="Myriad Pro" panose="020B0503030403020204" charset="0"/>
                </a:endParaRPr>
              </a:p>
              <a:p>
                <a:endParaRPr lang="fr-FR" sz="2400" dirty="0">
                  <a:solidFill>
                    <a:schemeClr val="bg1"/>
                  </a:solidFill>
                  <a:latin typeface="Myriad Pro" panose="020B0503030403020204" charset="0"/>
                </a:endParaRPr>
              </a:p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Cette demande vous semble-t-elle réalisable</a:t>
                </a:r>
                <a:r>
                  <a:rPr lang="fr-FR" sz="2000" dirty="0">
                    <a:solidFill>
                      <a:schemeClr val="bg1"/>
                    </a:solidFill>
                    <a:latin typeface="Myriad Pro" panose="020B050303040302020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43" y="1426745"/>
                <a:ext cx="6096000" cy="4524315"/>
              </a:xfrm>
              <a:prstGeom prst="rect">
                <a:avLst/>
              </a:prstGeom>
              <a:blipFill rotWithShape="0">
                <a:blip r:embed="rId8"/>
                <a:stretch>
                  <a:fillRect l="-1500" t="-943" b="-2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00279" y="1388836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0279" y="1388836"/>
                <a:ext cx="705042" cy="84300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55590" y="1358274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5590" y="1358274"/>
                <a:ext cx="705042" cy="84300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10901" y="1373555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6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0901" y="1373555"/>
                <a:ext cx="705042" cy="84300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CF57EF6-C14F-430F-B506-E1949A753351}"/>
              </a:ext>
            </a:extLst>
          </p:cNvPr>
          <p:cNvSpPr txBox="1">
            <a:spLocks/>
          </p:cNvSpPr>
          <p:nvPr/>
        </p:nvSpPr>
        <p:spPr>
          <a:xfrm>
            <a:off x="10464279" y="1388836"/>
            <a:ext cx="705042" cy="8430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fr-F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…</a:t>
            </a:r>
            <a:endParaRPr lang="fr-FR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6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  <p:bldP spid="14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 eaLnBrk="0" fontAlgn="base" hangingPunct="0">
              <a:lnSpc>
                <a:spcPct val="100000"/>
              </a:lnSpc>
              <a:spcAft>
                <a:spcPts val="600"/>
              </a:spcAft>
            </a:pPr>
            <a:r>
              <a:rPr lang="fr-FR" altLang="en-US" sz="2400" dirty="0">
                <a:latin typeface="Myriad Pro" panose="020B0503030403020204" charset="0"/>
                <a:cs typeface="Times New Roman" panose="02020603050405020304" pitchFamily="18" charset="0"/>
              </a:rPr>
              <a:t>À la fin de ce chapitre, l’élève doit être capable de/d’ 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82672" y="3209634"/>
            <a:ext cx="9026653" cy="6856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2960739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64276" y="324768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2005226" y="3191911"/>
            <a:ext cx="8173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>
              <a:spcBef>
                <a:spcPts val="0"/>
              </a:spcBef>
              <a:buSzPts val="2800"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Mettre sous la forme d’une puissance le produit de deux puissances d’un même nombre positif.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78888" y="3989240"/>
            <a:ext cx="9026654" cy="6672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3752929"/>
            <a:ext cx="737188" cy="1039132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403987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2005226" y="3973210"/>
            <a:ext cx="8173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>
              <a:spcBef>
                <a:spcPts val="0"/>
              </a:spcBef>
              <a:buSzPts val="2800"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Mettre sous la forme d’une puissance le produit et le quotient de nombres positifs.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82673" y="2427785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2178890"/>
            <a:ext cx="737188" cy="103913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64276" y="2465834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1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A2DED82E-A298-C54D-B597-4D90C1E83594}"/>
                  </a:ext>
                </a:extLst>
              </p:cNvPr>
              <p:cNvSpPr txBox="1"/>
              <p:nvPr/>
            </p:nvSpPr>
            <p:spPr>
              <a:xfrm flipH="1">
                <a:off x="2005226" y="2395054"/>
                <a:ext cx="8173978" cy="501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Utiliser la notation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.</a:t>
                </a:r>
              </a:p>
            </p:txBody>
          </p:sp>
        </mc:Choice>
        <mc:Fallback xmlns=""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A2DED82E-A298-C54D-B597-4D90C1E83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005226" y="2395054"/>
                <a:ext cx="8173978" cy="501740"/>
              </a:xfrm>
              <a:prstGeom prst="rect">
                <a:avLst/>
              </a:prstGeom>
              <a:blipFill>
                <a:blip r:embed="rId4"/>
                <a:stretch>
                  <a:fillRect l="-820" b="-207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" name="Rectangle 140">
            <a:extLst>
              <a:ext uri="{FF2B5EF4-FFF2-40B4-BE49-F238E27FC236}">
                <a16:creationId xmlns:a16="http://schemas.microsoft.com/office/drawing/2014/main" id="{D458CC3A-D9E1-A74C-AEBB-E5AB4713ACD6}"/>
              </a:ext>
            </a:extLst>
          </p:cNvPr>
          <p:cNvSpPr/>
          <p:nvPr/>
        </p:nvSpPr>
        <p:spPr>
          <a:xfrm flipH="1">
            <a:off x="1578888" y="4778471"/>
            <a:ext cx="9026653" cy="6800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342F2E23-5563-064B-8F7A-8181E896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4541395"/>
            <a:ext cx="737188" cy="1039132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4828339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1E8ECEDA-C938-9643-A3C0-90BC897C2EC9}"/>
              </a:ext>
            </a:extLst>
          </p:cNvPr>
          <p:cNvSpPr txBox="1"/>
          <p:nvPr/>
        </p:nvSpPr>
        <p:spPr>
          <a:xfrm flipH="1">
            <a:off x="2005225" y="4764562"/>
            <a:ext cx="8173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>
              <a:spcBef>
                <a:spcPts val="0"/>
              </a:spcBef>
              <a:buSzPts val="2800"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Mettre sous la forme d’une puissance la puissance d’une puissance d’un nombre positif.</a:t>
            </a: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altLang="en-US" sz="32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Sélectionner des exercices et des problèmes appropriés dans votre manuel et vos propres ressources.</a:t>
            </a:r>
          </a:p>
        </p:txBody>
      </p:sp>
    </p:spTree>
    <p:extLst>
      <p:ext uri="{BB962C8B-B14F-4D97-AF65-F5344CB8AC3E}">
        <p14:creationId xmlns:p14="http://schemas.microsoft.com/office/powerpoint/2010/main" val="174679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239" y="1104213"/>
                <a:ext cx="11904943" cy="5437487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sont deux nombres positifs et si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sont deux entiers naturels plus grands que 1, alors on a :</a:t>
                </a: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39" y="1104213"/>
                <a:ext cx="11904943" cy="5437487"/>
              </a:xfrm>
              <a:prstGeom prst="rect">
                <a:avLst/>
              </a:prstGeom>
              <a:blipFill rotWithShape="0">
                <a:blip r:embed="rId2"/>
                <a:stretch>
                  <a:fillRect l="-819" r="-12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411980" y="2077703"/>
                <a:ext cx="4008486" cy="101566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×…×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980" y="2077703"/>
                <a:ext cx="4008486" cy="101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eft Brace 6"/>
          <p:cNvSpPr/>
          <p:nvPr/>
        </p:nvSpPr>
        <p:spPr>
          <a:xfrm rot="16200000">
            <a:off x="4534605" y="1296070"/>
            <a:ext cx="462830" cy="25313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112979" y="2778416"/>
                <a:ext cx="17272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facteurs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2979" y="2778416"/>
                <a:ext cx="1727200" cy="400110"/>
              </a:xfrm>
              <a:prstGeom prst="rect">
                <a:avLst/>
              </a:prstGeom>
              <a:blipFill>
                <a:blip r:embed="rId4"/>
                <a:stretch>
                  <a:fillRect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272780" y="2372488"/>
                <a:ext cx="4046944" cy="400110"/>
              </a:xfrm>
              <a:prstGeom prst="rect">
                <a:avLst/>
              </a:prstGeom>
              <a:noFill/>
              <a:ln>
                <a:solidFill>
                  <a:srgbClr val="FF5050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pour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2780" y="2372488"/>
                <a:ext cx="4046944" cy="400110"/>
              </a:xfrm>
              <a:prstGeom prst="rect">
                <a:avLst/>
              </a:prstGeom>
              <a:blipFill>
                <a:blip r:embed="rId5"/>
                <a:stretch>
                  <a:fillRect t="-4412" b="-25000"/>
                </a:stretch>
              </a:blipFill>
              <a:ln>
                <a:solidFill>
                  <a:srgbClr val="FF505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411980" y="4165122"/>
                <a:ext cx="2732662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980" y="4165122"/>
                <a:ext cx="2732662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142691" y="4706162"/>
                <a:ext cx="2848776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691" y="4706162"/>
                <a:ext cx="284877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142691" y="5195380"/>
                <a:ext cx="3404687" cy="5887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avec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691" y="5195380"/>
                <a:ext cx="3404687" cy="588751"/>
              </a:xfrm>
              <a:prstGeom prst="rect">
                <a:avLst/>
              </a:prstGeom>
              <a:blipFill>
                <a:blip r:embed="rId8"/>
                <a:stretch>
                  <a:fillRect b="-41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406241"/>
              </p:ext>
            </p:extLst>
          </p:nvPr>
        </p:nvGraphicFramePr>
        <p:xfrm>
          <a:off x="2032000" y="3718347"/>
          <a:ext cx="8128000" cy="279690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051381">
                  <a:extLst>
                    <a:ext uri="{9D8B030D-6E8A-4147-A177-3AD203B41FA5}">
                      <a16:colId xmlns:a16="http://schemas.microsoft.com/office/drawing/2014/main" val="3847349169"/>
                    </a:ext>
                  </a:extLst>
                </a:gridCol>
                <a:gridCol w="4076619">
                  <a:extLst>
                    <a:ext uri="{9D8B030D-6E8A-4147-A177-3AD203B41FA5}">
                      <a16:colId xmlns:a16="http://schemas.microsoft.com/office/drawing/2014/main" val="3979627161"/>
                    </a:ext>
                  </a:extLst>
                </a:gridCol>
              </a:tblGrid>
              <a:tr h="459180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latin typeface="Myriad Pro" panose="020B0503030403020204" charset="0"/>
                        </a:rPr>
                        <a:t>Propriété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latin typeface="Myriad Pro" panose="020B0503030403020204" charset="0"/>
                        </a:rPr>
                        <a:t>Exemple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5823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584285"/>
                  </a:ext>
                </a:extLst>
              </a:tr>
              <a:tr h="600364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909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194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95718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411980" y="6080036"/>
                <a:ext cx="273266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980" y="6080036"/>
                <a:ext cx="2732662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673980" y="6069094"/>
                <a:ext cx="273266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3980" y="6069094"/>
                <a:ext cx="2732662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873613" y="5253206"/>
                <a:ext cx="2318906" cy="6137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3613" y="5253206"/>
                <a:ext cx="2318906" cy="61375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840179" y="4716689"/>
                <a:ext cx="4058089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144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179" y="4716689"/>
                <a:ext cx="4058089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501939" y="4206293"/>
                <a:ext cx="3062255" cy="403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243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1939" y="4206293"/>
                <a:ext cx="3062255" cy="40363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46743" y="3190560"/>
                <a:ext cx="1130662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sont deux nombres positifs et si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sont deux entiers naturels, alors on a :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743" y="3190560"/>
                <a:ext cx="11306628" cy="461665"/>
              </a:xfrm>
              <a:prstGeom prst="rect">
                <a:avLst/>
              </a:prstGeom>
              <a:blipFill rotWithShape="0">
                <a:blip r:embed="rId14"/>
                <a:stretch>
                  <a:fillRect l="-809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90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12" grpId="0" animBg="1"/>
      <p:bldP spid="13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46743" y="1084505"/>
            <a:ext cx="11698514" cy="557272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A ne pas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confondre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:</a:t>
            </a: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074057" y="1857945"/>
                <a:ext cx="9651999" cy="7078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:</a:t>
                </a:r>
              </a:p>
              <a:p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 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24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alors que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216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057" y="1857945"/>
                <a:ext cx="9651999" cy="707886"/>
              </a:xfrm>
              <a:prstGeom prst="rect">
                <a:avLst/>
              </a:prstGeom>
              <a:blipFill>
                <a:blip r:embed="rId2"/>
                <a:stretch>
                  <a:fillRect l="-567" t="-3390" b="-14407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074057" y="3193988"/>
                <a:ext cx="9651999" cy="7078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</a:p>
              <a:p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Exemple 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alors que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125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057" y="3193988"/>
                <a:ext cx="9651999" cy="707886"/>
              </a:xfrm>
              <a:prstGeom prst="rect">
                <a:avLst/>
              </a:prstGeom>
              <a:blipFill>
                <a:blip r:embed="rId3"/>
                <a:stretch>
                  <a:fillRect l="-567" t="-4237" b="-13559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074057" y="4530031"/>
                <a:ext cx="9651999" cy="7078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</a:p>
              <a:p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Exemple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27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35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alors que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125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057" y="4530031"/>
                <a:ext cx="9651999" cy="707886"/>
              </a:xfrm>
              <a:prstGeom prst="rect">
                <a:avLst/>
              </a:prstGeom>
              <a:blipFill>
                <a:blip r:embed="rId4"/>
                <a:stretch>
                  <a:fillRect l="-567" t="-3390" b="-13559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270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46743" y="1084505"/>
            <a:ext cx="11698514" cy="557272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Comment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calculer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une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puissance d’un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nombre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positif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à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l’aide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d’une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calculatrice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:</a:t>
            </a: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4749" t="47172" r="75992" b="27232"/>
          <a:stretch/>
        </p:blipFill>
        <p:spPr>
          <a:xfrm>
            <a:off x="852714" y="2119085"/>
            <a:ext cx="1774343" cy="27577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3979" y="2119085"/>
            <a:ext cx="6110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En multipliant le nombre par lui-même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37952" t="48958" r="23116" b="44494"/>
          <a:stretch/>
        </p:blipFill>
        <p:spPr>
          <a:xfrm>
            <a:off x="5130799" y="2708122"/>
            <a:ext cx="5994402" cy="5668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724400" y="3763851"/>
                <a:ext cx="61105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2)  En utilisant la touche ‘puissance’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: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3763851"/>
                <a:ext cx="6110514" cy="400110"/>
              </a:xfrm>
              <a:prstGeom prst="rect">
                <a:avLst/>
              </a:prstGeom>
              <a:blipFill>
                <a:blip r:embed="rId4"/>
                <a:stretch>
                  <a:fillRect l="-998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l="38064" t="78323" r="42526" b="15526"/>
          <a:stretch/>
        </p:blipFill>
        <p:spPr>
          <a:xfrm>
            <a:off x="5072742" y="4426858"/>
            <a:ext cx="3584556" cy="63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9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Maths - Livre national – EB7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Papyrus </a:t>
            </a:r>
            <a:r>
              <a:rPr lang="fr-FR" sz="20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Rhind</a:t>
            </a:r>
            <a:endParaRPr lang="fr-FR" sz="20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https://www.flickr.com/photos/23416307@N04/6637142009</a:t>
            </a: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</a:rPr>
              <a:t>Coordinateur : Samer Siefeldeen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</a:rPr>
              <a:t>Auteur : Georges Habib Maamari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</a:rPr>
              <a:t>Réviseur: Rima </a:t>
            </a:r>
            <a:r>
              <a:rPr lang="fr-FR" sz="2000" dirty="0" err="1">
                <a:latin typeface="Myriad Pro" panose="020B0503030403020204" pitchFamily="34" charset="0"/>
              </a:rPr>
              <a:t>Amacha</a:t>
            </a:r>
            <a:endParaRPr lang="fr-FR" sz="20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</a:rPr>
              <a:t>Éditeur de langue : Hala Fayad</a:t>
            </a: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/>
              <p:nvPr/>
            </p:nvSpPr>
            <p:spPr>
              <a:xfrm>
                <a:off x="191821" y="1404836"/>
                <a:ext cx="6325093" cy="4832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Pour le récompenser, le roi demande à l'inventeur du jeu d'échecs ce qu'il désire . </a:t>
                </a:r>
              </a:p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Ce dernier répond : "Je ne veux que du blé, Majesté ! En partant d'un grain placé dans la première case, puis en mettant dans chaque case le double de la précédente !". Ainsi :</a:t>
                </a:r>
              </a:p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1 grain dans la première case ; </a:t>
                </a:r>
              </a:p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2 grains dans la deuxième ;</a:t>
                </a:r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 = 4 grains dans la troisième ; etc.</a:t>
                </a:r>
              </a:p>
              <a:p>
                <a:endParaRPr lang="fr-FR" sz="2400" dirty="0">
                  <a:solidFill>
                    <a:schemeClr val="bg1"/>
                  </a:solidFill>
                  <a:latin typeface="Myriad Pro" panose="020B0503030403020204" charset="0"/>
                </a:endParaRPr>
              </a:p>
              <a:p>
                <a:endParaRPr lang="fr-FR" sz="2400" dirty="0">
                  <a:solidFill>
                    <a:schemeClr val="bg1"/>
                  </a:solidFill>
                  <a:latin typeface="Myriad Pro" panose="020B0503030403020204" charset="0"/>
                </a:endParaRPr>
              </a:p>
              <a:p>
                <a:r>
                  <a:rPr lang="fr-FR" sz="2400" dirty="0">
                    <a:solidFill>
                      <a:schemeClr val="bg1"/>
                    </a:solidFill>
                    <a:latin typeface="Myriad Pro" panose="020B0503030403020204" charset="0"/>
                  </a:rPr>
                  <a:t>Cette demande vous semble-t-elle réalisable?</a:t>
                </a:r>
              </a:p>
              <a:p>
                <a:endParaRPr lang="fr-FR" sz="2000" dirty="0">
                  <a:solidFill>
                    <a:schemeClr val="bg1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uadroTexto 238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D7882081-25EE-1044-8F36-673BC8017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21" y="1404836"/>
                <a:ext cx="6325093" cy="4832092"/>
              </a:xfrm>
              <a:prstGeom prst="rect">
                <a:avLst/>
              </a:prstGeom>
              <a:blipFill rotWithShape="0">
                <a:blip r:embed="rId2"/>
                <a:stretch>
                  <a:fillRect l="-1445" t="-8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469610" y="1011726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Problème du chapitre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Placeholder 16"/>
          <p:cNvPicPr>
            <a:picLocks noGrp="1" noChangeAspect="1"/>
          </p:cNvPicPr>
          <p:nvPr>
            <p:ph type="pic" sz="quarter" idx="6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" b="636"/>
          <a:stretch>
            <a:fillRect/>
          </a:stretch>
        </p:blipFill>
        <p:spPr>
          <a:xfrm>
            <a:off x="6363275" y="1463040"/>
            <a:ext cx="3957675" cy="3931920"/>
          </a:xfr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6212761" y="5546924"/>
            <a:ext cx="4412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Myriad Pro" panose="020B0503030403020204" charset="0"/>
              </a:rPr>
              <a:t>N.B.</a:t>
            </a:r>
          </a:p>
          <a:p>
            <a:pPr algn="ctr"/>
            <a:r>
              <a:rPr lang="fr-FR" sz="2000" dirty="0">
                <a:latin typeface="Myriad Pro" panose="020B0503030403020204" charset="0"/>
              </a:rPr>
              <a:t> Dans un échiquier, il y a 64 cases</a:t>
            </a:r>
          </a:p>
        </p:txBody>
      </p:sp>
    </p:spTree>
    <p:extLst>
      <p:ext uri="{BB962C8B-B14F-4D97-AF65-F5344CB8AC3E}">
        <p14:creationId xmlns:p14="http://schemas.microsoft.com/office/powerpoint/2010/main" val="329827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44" name="Content Placeholder 3">
            <a:extLst>
              <a:ext uri="{FF2B5EF4-FFF2-40B4-BE49-F238E27FC236}">
                <a16:creationId xmlns:a16="http://schemas.microsoft.com/office/drawing/2014/main" id="{2B7664C6-7782-4A57-90DB-50259AA99120}"/>
              </a:ext>
            </a:extLst>
          </p:cNvPr>
          <p:cNvSpPr txBox="1">
            <a:spLocks/>
          </p:cNvSpPr>
          <p:nvPr/>
        </p:nvSpPr>
        <p:spPr>
          <a:xfrm>
            <a:off x="532812" y="1357992"/>
            <a:ext cx="11560575" cy="49535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Myriad Pro" panose="020B0503030403020204" charset="0"/>
              </a:rPr>
              <a:t>Dans chacune des 7 cabanes, il y a 7 chats.</a:t>
            </a:r>
          </a:p>
          <a:p>
            <a:pPr marL="0" indent="0">
              <a:buNone/>
            </a:pPr>
            <a:endParaRPr lang="fr-FR" sz="2000" dirty="0">
              <a:latin typeface="Myriad Pro" panose="020B0503030403020204" charset="0"/>
            </a:endParaRPr>
          </a:p>
          <a:p>
            <a:pPr marL="0" indent="0">
              <a:buNone/>
            </a:pPr>
            <a:r>
              <a:rPr lang="fr-FR" sz="2000" dirty="0">
                <a:latin typeface="Myriad Pro" panose="020B0503030403020204" charset="0"/>
              </a:rPr>
              <a:t> Chaque chat surveille 7 souris. </a:t>
            </a:r>
          </a:p>
          <a:p>
            <a:pPr marL="0" indent="0">
              <a:buNone/>
            </a:pPr>
            <a:endParaRPr lang="fr-FR" sz="2000" dirty="0">
              <a:latin typeface="Myriad Pro" panose="020B0503030403020204" charset="0"/>
            </a:endParaRPr>
          </a:p>
          <a:p>
            <a:pPr marL="0" indent="0">
              <a:buNone/>
            </a:pPr>
            <a:r>
              <a:rPr lang="fr-FR" sz="2000" dirty="0">
                <a:latin typeface="Myriad Pro" panose="020B0503030403020204" charset="0"/>
              </a:rPr>
              <a:t>Chaque souris a 7 épis de blé. </a:t>
            </a:r>
          </a:p>
          <a:p>
            <a:pPr marL="0" indent="0">
              <a:buNone/>
            </a:pPr>
            <a:endParaRPr lang="fr-FR" sz="2000" dirty="0">
              <a:latin typeface="Myriad Pro" panose="020B0503030403020204" charset="0"/>
            </a:endParaRPr>
          </a:p>
          <a:p>
            <a:pPr marL="0" indent="0">
              <a:buNone/>
            </a:pPr>
            <a:r>
              <a:rPr lang="fr-FR" sz="2000" dirty="0">
                <a:latin typeface="Myriad Pro" panose="020B0503030403020204" charset="0"/>
              </a:rPr>
              <a:t>Chaque épi est composé de 7 grains. </a:t>
            </a:r>
          </a:p>
          <a:p>
            <a:endParaRPr lang="fr-FR" sz="2000" dirty="0">
              <a:latin typeface="Myriad Pro" panose="020B0503030403020204" charset="0"/>
            </a:endParaRPr>
          </a:p>
          <a:p>
            <a:pPr marL="0" indent="0">
              <a:buNone/>
            </a:pPr>
            <a:r>
              <a:rPr lang="fr-FR" sz="2000" dirty="0">
                <a:latin typeface="Myriad Pro" panose="020B0503030403020204" charset="0"/>
              </a:rPr>
              <a:t>Combien de grains de blé y </a:t>
            </a:r>
            <a:r>
              <a:rPr lang="fr-FR" sz="2000" dirty="0" err="1">
                <a:latin typeface="Myriad Pro" panose="020B0503030403020204" charset="0"/>
              </a:rPr>
              <a:t>a-t-il</a:t>
            </a:r>
            <a:r>
              <a:rPr lang="fr-FR" sz="2000" dirty="0">
                <a:latin typeface="Myriad Pro" panose="020B0503030403020204" charset="0"/>
              </a:rPr>
              <a:t> en tout ?</a:t>
            </a:r>
            <a:endParaRPr lang="fr-FR" sz="2000" dirty="0">
              <a:solidFill>
                <a:prstClr val="white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sz="200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4" descr="Chat et souris V - Cat and mouse V | Bon, je vais attendre :… | Flickr"/>
          <p:cNvPicPr>
            <a:picLocks noGrp="1" noChangeAspect="1" noChangeArrowheads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98" b="20498"/>
          <a:stretch>
            <a:fillRect/>
          </a:stretch>
        </p:blipFill>
        <p:spPr bwMode="auto">
          <a:xfrm>
            <a:off x="5878286" y="3611493"/>
            <a:ext cx="5725296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28203" y="1324635"/>
                <a:ext cx="391579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49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chats</a:t>
                </a:r>
              </a:p>
            </p:txBody>
          </p:sp>
        </mc:Choice>
        <mc:Fallback xmlns="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203" y="1324635"/>
                <a:ext cx="3915797" cy="434686"/>
              </a:xfrm>
              <a:prstGeom prst="rect">
                <a:avLst/>
              </a:prstGeom>
              <a:blipFill>
                <a:blip r:embed="rId4"/>
                <a:stretch>
                  <a:fillRect t="-6944" b="-152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38101" y="2126823"/>
                <a:ext cx="391579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9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343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souris</a:t>
                </a:r>
              </a:p>
            </p:txBody>
          </p:sp>
        </mc:Choice>
        <mc:Fallback xmlns="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101" y="2126823"/>
                <a:ext cx="3915797" cy="434686"/>
              </a:xfrm>
              <a:prstGeom prst="rect">
                <a:avLst/>
              </a:prstGeom>
              <a:blipFill>
                <a:blip r:embed="rId5"/>
                <a:stretch>
                  <a:fillRect t="-8451" b="-169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13130" y="2965779"/>
                <a:ext cx="511475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  <m:r>
                      <a:rPr lang="en-US" sz="20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43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2401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épis</a:t>
                </a:r>
              </a:p>
            </p:txBody>
          </p:sp>
        </mc:Choice>
        <mc:Fallback xmlns=""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3130" y="2965779"/>
                <a:ext cx="5114756" cy="434686"/>
              </a:xfrm>
              <a:prstGeom prst="rect">
                <a:avLst/>
              </a:prstGeom>
              <a:blipFill>
                <a:blip r:embed="rId6"/>
                <a:stretch>
                  <a:fillRect t="-7042" b="-183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4672" y="4961493"/>
                <a:ext cx="511475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2401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672" y="4961493"/>
                <a:ext cx="5114756" cy="4346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22451" y="5396179"/>
                <a:ext cx="2883185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16807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grains de blé</a:t>
                </a:r>
              </a:p>
            </p:txBody>
          </p:sp>
        </mc:Choice>
        <mc:Fallback xmlns=""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451" y="5396179"/>
                <a:ext cx="2883185" cy="434686"/>
              </a:xfrm>
              <a:prstGeom prst="rect">
                <a:avLst/>
              </a:prstGeom>
              <a:blipFill>
                <a:blip r:embed="rId8"/>
                <a:stretch>
                  <a:fillRect t="-6944" b="-152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35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 animBg="1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Puissance d’un nombre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28065" y="4237386"/>
            <a:ext cx="2848284" cy="972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Exemple 1:</a:t>
            </a:r>
            <a:endParaRPr lang="fr-FR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7326" y="1184098"/>
                <a:ext cx="5491565" cy="3109124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rm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Définition</a:t>
                </a: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est un nombre positif et si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est un entier naturel supérieur à 1, alors le produit de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par lui-même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fois est noté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26" y="1184098"/>
                <a:ext cx="5491565" cy="3109124"/>
              </a:xfrm>
              <a:prstGeom prst="rect">
                <a:avLst/>
              </a:prstGeom>
              <a:blipFill rotWithShape="0">
                <a:blip r:embed="rId2"/>
                <a:stretch>
                  <a:fillRect l="-1776" t="-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378189" y="2952514"/>
                <a:ext cx="3867467" cy="113877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×…×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8189" y="2952514"/>
                <a:ext cx="3867467" cy="11387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Left Brace 7"/>
          <p:cNvSpPr/>
          <p:nvPr/>
        </p:nvSpPr>
        <p:spPr>
          <a:xfrm rot="16200000">
            <a:off x="3397127" y="2181849"/>
            <a:ext cx="430360" cy="244585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919152" y="3596833"/>
                <a:ext cx="17272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facteurs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9152" y="3596833"/>
                <a:ext cx="1727200" cy="400110"/>
              </a:xfrm>
              <a:prstGeom prst="rect">
                <a:avLst/>
              </a:prstGeom>
              <a:blipFill>
                <a:blip r:embed="rId4"/>
                <a:stretch>
                  <a:fillRect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28065" y="4716131"/>
                <a:ext cx="297671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81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4716131"/>
                <a:ext cx="2976712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Left Brace 11"/>
          <p:cNvSpPr/>
          <p:nvPr/>
        </p:nvSpPr>
        <p:spPr>
          <a:xfrm rot="16200000">
            <a:off x="2028082" y="4274101"/>
            <a:ext cx="82191" cy="1699953"/>
          </a:xfrm>
          <a:prstGeom prst="leftBrace">
            <a:avLst>
              <a:gd name="adj1" fmla="val 8333"/>
              <a:gd name="adj2" fmla="val 478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1525781" y="5197368"/>
            <a:ext cx="1393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4 facteurs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92700" y="5711865"/>
                <a:ext cx="4849212" cy="4036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100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000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700" y="5711865"/>
                <a:ext cx="4849212" cy="40363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Left Brace 14"/>
          <p:cNvSpPr/>
          <p:nvPr/>
        </p:nvSpPr>
        <p:spPr>
          <a:xfrm rot="16200000">
            <a:off x="2505901" y="4828804"/>
            <a:ext cx="114386" cy="2687783"/>
          </a:xfrm>
          <a:prstGeom prst="leftBrace">
            <a:avLst>
              <a:gd name="adj1" fmla="val 8333"/>
              <a:gd name="adj2" fmla="val 478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extBox 15"/>
          <p:cNvSpPr txBox="1"/>
          <p:nvPr/>
        </p:nvSpPr>
        <p:spPr>
          <a:xfrm>
            <a:off x="2222466" y="6245262"/>
            <a:ext cx="1393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5 facteurs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7273227" y="4051917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Exemple 2: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7273227" y="4572314"/>
                <a:ext cx="2797629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b="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25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25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3227" y="4572314"/>
                <a:ext cx="2797629" cy="101566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 Placeholder 2">
                <a:extLst>
                  <a:ext uri="{FF2B5EF4-FFF2-40B4-BE49-F238E27FC236}">
                    <a16:creationId xmlns:a16="http://schemas.microsoft.com/office/drawing/2014/main" id="{40AE3D8F-F01A-4CD6-A0DB-FB1CCE61CEC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74972" y="1908085"/>
                <a:ext cx="5314354" cy="2088858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Pour tout nombre positif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nous utilisons les conventions suivantes :</a:t>
                </a:r>
              </a:p>
            </p:txBody>
          </p:sp>
        </mc:Choice>
        <mc:Fallback xmlns="">
          <p:sp>
            <p:nvSpPr>
              <p:cNvPr id="21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0AE3D8F-F01A-4CD6-A0DB-FB1CCE61CE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4972" y="1908085"/>
                <a:ext cx="5314354" cy="2088858"/>
              </a:xfrm>
              <a:prstGeom prst="rect">
                <a:avLst/>
              </a:prstGeom>
              <a:blipFill rotWithShape="0">
                <a:blip r:embed="rId8"/>
                <a:stretch>
                  <a:fillRect l="-1837" t="-37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7060787" y="2952514"/>
                <a:ext cx="4206664" cy="400110"/>
              </a:xfrm>
              <a:prstGeom prst="rect">
                <a:avLst/>
              </a:prstGeom>
              <a:noFill/>
              <a:ln>
                <a:solidFill>
                  <a:srgbClr val="FF5050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et</a:t>
                </a:r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pour</a:t>
                </a:r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787" y="2952514"/>
                <a:ext cx="4206664" cy="400110"/>
              </a:xfrm>
              <a:prstGeom prst="rect">
                <a:avLst/>
              </a:prstGeom>
              <a:blipFill>
                <a:blip r:embed="rId9"/>
                <a:stretch>
                  <a:fillRect t="-5882" b="-25000"/>
                </a:stretch>
              </a:blipFill>
              <a:ln>
                <a:solidFill>
                  <a:srgbClr val="FF505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3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61" grpId="0" animBg="1"/>
      <p:bldP spid="7" grpId="0" animBg="1"/>
      <p:bldP spid="8" grpId="0" animBg="1"/>
      <p:bldP spid="9" grpId="0"/>
      <p:bldP spid="2" grpId="0"/>
      <p:bldP spid="12" grpId="0" animBg="1"/>
      <p:bldP spid="13" grpId="0"/>
      <p:bldP spid="14" grpId="0"/>
      <p:bldP spid="15" grpId="0" animBg="1"/>
      <p:bldP spid="16" grpId="0"/>
      <p:bldP spid="19" grpId="0" build="p"/>
      <p:bldP spid="20" grpId="0"/>
      <p:bldP spid="21" grpId="0" build="p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Puissance d’un nombre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9716"/>
            <a:ext cx="11279802" cy="327165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24" y="4590191"/>
                <a:ext cx="11030932" cy="1857726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3: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fr-FR" sz="2000" b="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L’aire d’un carré de côté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m:rPr>
                        <m:sty m:val="p"/>
                      </m:rPr>
                      <a:rPr lang="fr-FR" sz="20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a:rPr lang="fr-FR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b="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est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sSup>
                      <m:sSupPr>
                        <m:ctrlPr>
                          <a:rPr lang="fr-FR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p>
                        <m:r>
                          <a:rPr lang="fr-FR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</m:oMath>
                </a14:m>
                <a:r>
                  <a:rPr lang="fr-FR" sz="2000" b="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et se lit “ </a:t>
                </a: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au carré </a:t>
                </a:r>
                <a:r>
                  <a:rPr lang="fr-FR" sz="2000" b="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”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fr-FR" sz="2000" b="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Le volume d’un cube d’arête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m:rPr>
                        <m:sty m:val="p"/>
                      </m:rPr>
                      <a:rPr lang="fr-FR" sz="20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a:rPr lang="fr-FR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b="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"</m:t>
                        </m:r>
                        <m:r>
                          <a:rPr lang="fr-FR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</m:oMath>
                </a14:m>
                <a:r>
                  <a:rPr lang="fr-FR" sz="2000" b="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et se lit “ </a:t>
                </a: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au cube </a:t>
                </a:r>
                <a:r>
                  <a:rPr lang="fr-FR" sz="2000" b="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” </a:t>
                </a:r>
              </a:p>
            </p:txBody>
          </p:sp>
        </mc:Choice>
        <mc:Fallback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24" y="4590191"/>
                <a:ext cx="11030932" cy="1857726"/>
              </a:xfrm>
              <a:prstGeom prst="rect">
                <a:avLst/>
              </a:prstGeom>
              <a:blipFill>
                <a:blip r:embed="rId2"/>
                <a:stretch>
                  <a:fillRect l="-884" t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7325" y="1194993"/>
                <a:ext cx="10983131" cy="503178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rm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La puissance de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est notée :</a:t>
                </a: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25" y="1194993"/>
                <a:ext cx="10983131" cy="503178"/>
              </a:xfrm>
              <a:prstGeom prst="rect">
                <a:avLst/>
              </a:prstGeom>
              <a:blipFill>
                <a:blip r:embed="rId3"/>
                <a:stretch>
                  <a:fillRect l="-888" b="-277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4962437" y="1945464"/>
            <a:ext cx="746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base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964717" y="1590984"/>
            <a:ext cx="1342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exposant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5730939" y="1695379"/>
            <a:ext cx="838243" cy="48176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7013353" y="1619728"/>
            <a:ext cx="827304" cy="150629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685219" y="1226991"/>
                <a:ext cx="597984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5219" y="1226991"/>
                <a:ext cx="597984" cy="61555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90874" y="2407129"/>
                <a:ext cx="464457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On le lit 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exposant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Ou encore :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puissance </a:t>
                </a:r>
                <a:r>
                  <a:rPr lang="fr-FR" sz="2400" dirty="0" err="1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n</a:t>
                </a:r>
                <a:r>
                  <a:rPr lang="fr-FR" sz="2400" baseline="30000" dirty="0" err="1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ème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de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874" y="2407129"/>
                <a:ext cx="4644572" cy="830997"/>
              </a:xfrm>
              <a:prstGeom prst="rect">
                <a:avLst/>
              </a:prstGeom>
              <a:blipFill rotWithShape="0">
                <a:blip r:embed="rId5"/>
                <a:stretch>
                  <a:fillRect l="-1969" t="-5147" b="-16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90874" y="3386946"/>
                <a:ext cx="950685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En particulier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le carré de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on le lit aussi « 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au carré »</a:t>
                </a:r>
              </a:p>
              <a:p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le cube de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on le lit aussi « 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au cube » 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874" y="3386946"/>
                <a:ext cx="9506857" cy="830997"/>
              </a:xfrm>
              <a:prstGeom prst="rect">
                <a:avLst/>
              </a:prstGeom>
              <a:blipFill rotWithShape="0">
                <a:blip r:embed="rId6"/>
                <a:stretch>
                  <a:fillRect l="-962" t="-5147" b="-16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232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1" grpId="0"/>
      <p:bldP spid="22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puissance d’un nombre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1: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00853" y="1382376"/>
            <a:ext cx="747178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Compléter le tableau ci-dessous comme dans l’exemple  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7215127"/>
                  </p:ext>
                </p:extLst>
              </p:nvPr>
            </p:nvGraphicFramePr>
            <p:xfrm>
              <a:off x="520833" y="2201039"/>
              <a:ext cx="11192198" cy="4199763"/>
            </p:xfrm>
            <a:graphic>
              <a:graphicData uri="http://schemas.openxmlformats.org/drawingml/2006/table">
                <a:tbl>
                  <a:tblPr firstRow="1" bandRow="1">
                    <a:tableStyleId>{16D9F66E-5EB9-4882-86FB-DCBF35E3C3E4}</a:tableStyleId>
                  </a:tblPr>
                  <a:tblGrid>
                    <a:gridCol w="4065681">
                      <a:extLst>
                        <a:ext uri="{9D8B030D-6E8A-4147-A177-3AD203B41FA5}">
                          <a16:colId xmlns:a16="http://schemas.microsoft.com/office/drawing/2014/main" val="1667148928"/>
                        </a:ext>
                      </a:extLst>
                    </a:gridCol>
                    <a:gridCol w="1922458">
                      <a:extLst>
                        <a:ext uri="{9D8B030D-6E8A-4147-A177-3AD203B41FA5}">
                          <a16:colId xmlns:a16="http://schemas.microsoft.com/office/drawing/2014/main" val="723379538"/>
                        </a:ext>
                      </a:extLst>
                    </a:gridCol>
                    <a:gridCol w="1209157">
                      <a:extLst>
                        <a:ext uri="{9D8B030D-6E8A-4147-A177-3AD203B41FA5}">
                          <a16:colId xmlns:a16="http://schemas.microsoft.com/office/drawing/2014/main" val="622442936"/>
                        </a:ext>
                      </a:extLst>
                    </a:gridCol>
                    <a:gridCol w="1658100">
                      <a:extLst>
                        <a:ext uri="{9D8B030D-6E8A-4147-A177-3AD203B41FA5}">
                          <a16:colId xmlns:a16="http://schemas.microsoft.com/office/drawing/2014/main" val="1849868516"/>
                        </a:ext>
                      </a:extLst>
                    </a:gridCol>
                    <a:gridCol w="2336802">
                      <a:extLst>
                        <a:ext uri="{9D8B030D-6E8A-4147-A177-3AD203B41FA5}">
                          <a16:colId xmlns:a16="http://schemas.microsoft.com/office/drawing/2014/main" val="32370613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Myriad Pro" panose="020B0503030403020204" charset="0"/>
                            </a:rPr>
                            <a:t>Produit</a:t>
                          </a:r>
                          <a:endParaRPr lang="fr-FR" sz="20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</a:rPr>
                            <a:t>Puissance</a:t>
                          </a:r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Base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Exposant 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</a:rPr>
                            <a:t>Expression</a:t>
                          </a:r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422407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3×3×3</m:t>
                                </m:r>
                              </m:oMath>
                            </m:oMathPara>
                          </a14:m>
                          <a:endParaRPr lang="fr-FR" sz="20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oMath>
                          </a14:m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 exposant 4</a:t>
                          </a:r>
                        </a:p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08657244"/>
                      </a:ext>
                    </a:extLst>
                  </a:tr>
                  <a:tr h="912543"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                                     16 au cube ou 16 exposant 3</a:t>
                          </a:r>
                        </a:p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02763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2,7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452338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440118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7215127"/>
                  </p:ext>
                </p:extLst>
              </p:nvPr>
            </p:nvGraphicFramePr>
            <p:xfrm>
              <a:off x="520833" y="2201039"/>
              <a:ext cx="11192198" cy="4199763"/>
            </p:xfrm>
            <a:graphic>
              <a:graphicData uri="http://schemas.openxmlformats.org/drawingml/2006/table">
                <a:tbl>
                  <a:tblPr firstRow="1" bandRow="1">
                    <a:tableStyleId>{16D9F66E-5EB9-4882-86FB-DCBF35E3C3E4}</a:tableStyleId>
                  </a:tblPr>
                  <a:tblGrid>
                    <a:gridCol w="4065681">
                      <a:extLst>
                        <a:ext uri="{9D8B030D-6E8A-4147-A177-3AD203B41FA5}">
                          <a16:colId xmlns:a16="http://schemas.microsoft.com/office/drawing/2014/main" val="1667148928"/>
                        </a:ext>
                      </a:extLst>
                    </a:gridCol>
                    <a:gridCol w="1922458">
                      <a:extLst>
                        <a:ext uri="{9D8B030D-6E8A-4147-A177-3AD203B41FA5}">
                          <a16:colId xmlns:a16="http://schemas.microsoft.com/office/drawing/2014/main" val="723379538"/>
                        </a:ext>
                      </a:extLst>
                    </a:gridCol>
                    <a:gridCol w="1209157">
                      <a:extLst>
                        <a:ext uri="{9D8B030D-6E8A-4147-A177-3AD203B41FA5}">
                          <a16:colId xmlns:a16="http://schemas.microsoft.com/office/drawing/2014/main" val="622442936"/>
                        </a:ext>
                      </a:extLst>
                    </a:gridCol>
                    <a:gridCol w="1658100">
                      <a:extLst>
                        <a:ext uri="{9D8B030D-6E8A-4147-A177-3AD203B41FA5}">
                          <a16:colId xmlns:a16="http://schemas.microsoft.com/office/drawing/2014/main" val="1849868516"/>
                        </a:ext>
                      </a:extLst>
                    </a:gridCol>
                    <a:gridCol w="2336802">
                      <a:extLst>
                        <a:ext uri="{9D8B030D-6E8A-4147-A177-3AD203B41FA5}">
                          <a16:colId xmlns:a16="http://schemas.microsoft.com/office/drawing/2014/main" val="3237061351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>
                              <a:latin typeface="Myriad Pro" panose="020B0503030403020204" charset="0"/>
                            </a:rPr>
                            <a:t>Produit</a:t>
                          </a:r>
                          <a:endParaRPr lang="fr-FR" sz="20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</a:rPr>
                            <a:t>Puissance</a:t>
                          </a:r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Base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Exposant 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</a:rPr>
                            <a:t>Expression</a:t>
                          </a:r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42240712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50" t="-104348" r="-175712" b="-40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11392" t="-104348" r="-270886" b="-40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78646" t="-104348" r="-521" b="-4017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08657244"/>
                      </a:ext>
                    </a:extLst>
                  </a:tr>
                  <a:tr h="1371600"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 smtClean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                                     16 au cube ou 16 exposant 3</a:t>
                          </a:r>
                        </a:p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0276363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11392" t="-368800" r="-270886" b="-888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45233898"/>
                      </a:ext>
                    </a:extLst>
                  </a:tr>
                  <a:tr h="6640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50" t="-537615" r="-175712" b="-18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44011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08944" y="4083578"/>
                <a:ext cx="708140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16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8944" y="4083578"/>
                <a:ext cx="708140" cy="434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307" y="4083578"/>
                <a:ext cx="2042293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16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×16×16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307" y="4083578"/>
                <a:ext cx="2042293" cy="43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50907" y="5046242"/>
                <a:ext cx="218246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(2,7)×(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2,7)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907" y="5046242"/>
                <a:ext cx="2182464" cy="434686"/>
              </a:xfrm>
              <a:prstGeom prst="rect">
                <a:avLst/>
              </a:prstGeom>
              <a:blipFill>
                <a:blip r:embed="rId5"/>
                <a:stretch>
                  <a:fillRect b="-70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90743" y="5035403"/>
                <a:ext cx="2322288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2,7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au carré ou 2,7 exposant 2</a:t>
                </a:r>
              </a:p>
            </p:txBody>
          </p:sp>
        </mc:Choice>
        <mc:Fallback xmlns="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0743" y="5035403"/>
                <a:ext cx="2322288" cy="434686"/>
              </a:xfrm>
              <a:prstGeom prst="rect">
                <a:avLst/>
              </a:prstGeom>
              <a:blipFill>
                <a:blip r:embed="rId6"/>
                <a:stretch>
                  <a:fillRect l="-2625" b="-1028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8841" y="5752467"/>
                <a:ext cx="997094" cy="58420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8841" y="5752467"/>
                <a:ext cx="997094" cy="58420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57679" y="5870408"/>
                <a:ext cx="203252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exposant 5</a:t>
                </a:r>
              </a:p>
            </p:txBody>
          </p:sp>
        </mc:Choice>
        <mc:Fallback xmlns="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7679" y="5870408"/>
                <a:ext cx="2032527" cy="434686"/>
              </a:xfrm>
              <a:prstGeom prst="rect">
                <a:avLst/>
              </a:prstGeom>
              <a:blipFill>
                <a:blip r:embed="rId8"/>
                <a:stretch>
                  <a:fillRect b="-323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60288" y="4083578"/>
                <a:ext cx="708140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16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288" y="4083578"/>
                <a:ext cx="708140" cy="43468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87655" y="4083578"/>
                <a:ext cx="708140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7655" y="4083578"/>
                <a:ext cx="708140" cy="43468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843290" y="5111596"/>
                <a:ext cx="5806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2,7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3290" y="5111596"/>
                <a:ext cx="580607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296593" y="5111595"/>
                <a:ext cx="38504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2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6593" y="5111595"/>
                <a:ext cx="385041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869738" y="5752467"/>
                <a:ext cx="527709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11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9738" y="5752467"/>
                <a:ext cx="527709" cy="67056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8306936" y="5880413"/>
                <a:ext cx="38504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5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6936" y="5880413"/>
                <a:ext cx="385041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970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3" grpId="0"/>
      <p:bldP spid="16" grpId="0"/>
      <p:bldP spid="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2813" y="1100471"/>
                <a:ext cx="11430000" cy="148722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1. Comment peut-on écrire le produit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sup>
                    </m:sSup>
                    <m:r>
                      <a:rPr lang="en-US" sz="2400" b="1" i="1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sous la forme d’une seule puissance?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1100471"/>
                <a:ext cx="11430000" cy="1487222"/>
              </a:xfrm>
              <a:prstGeom prst="rect">
                <a:avLst/>
              </a:prstGeom>
              <a:blipFill>
                <a:blip r:embed="rId2"/>
                <a:stretch>
                  <a:fillRect l="-800" t="-4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32813" y="1881905"/>
                <a:ext cx="4978400" cy="711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On sait que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×3×3×3×3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</a:t>
                </a:r>
                <a:r>
                  <a:rPr lang="fr-FR" sz="200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et que 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1881905"/>
                <a:ext cx="4978400" cy="711413"/>
              </a:xfrm>
              <a:prstGeom prst="rect">
                <a:avLst/>
              </a:prstGeom>
              <a:blipFill>
                <a:blip r:embed="rId3"/>
                <a:stretch>
                  <a:fillRect l="-1224" t="-4310" b="-155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Brace 12"/>
          <p:cNvSpPr/>
          <p:nvPr/>
        </p:nvSpPr>
        <p:spPr>
          <a:xfrm>
            <a:off x="5297714" y="1950325"/>
            <a:ext cx="101600" cy="7667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928499" y="1881905"/>
                <a:ext cx="5704113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Donc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×3×3×3×3×3×3</m:t>
                    </m:r>
                  </m:oMath>
                </a14:m>
                <a:endParaRPr lang="en-US" sz="2000" b="0" dirty="0">
                  <a:solidFill>
                    <a:srgbClr val="FF0000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8499" y="1881905"/>
                <a:ext cx="5704113" cy="403637"/>
              </a:xfrm>
              <a:prstGeom prst="rect">
                <a:avLst/>
              </a:prstGeom>
              <a:blipFill>
                <a:blip r:embed="rId4"/>
                <a:stretch>
                  <a:fillRect l="-1176"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32813" y="3303955"/>
                <a:ext cx="8795658" cy="40011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2. Faire de même pour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?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?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3303955"/>
                <a:ext cx="8795658" cy="400110"/>
              </a:xfrm>
              <a:prstGeom prst="rect">
                <a:avLst/>
              </a:prstGeom>
              <a:blipFill>
                <a:blip r:embed="rId5"/>
                <a:stretch>
                  <a:fillRect l="-693"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32813" y="3988163"/>
                <a:ext cx="10791372" cy="40011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=10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×10×10×10×10×10×10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2000" b="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3988163"/>
                <a:ext cx="10791372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32813" y="4720007"/>
                <a:ext cx="10791372" cy="40011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×7×7×7×7×7×7×7×7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sup>
                    </m:sSup>
                  </m:oMath>
                </a14:m>
                <a:r>
                  <a:rPr lang="en-US" sz="2000" b="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4720007"/>
                <a:ext cx="10791372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532813" y="5439502"/>
            <a:ext cx="8795658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3.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Conjecturer</a:t>
            </a: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32813" y="5982951"/>
                <a:ext cx="2094932" cy="40011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5982951"/>
                <a:ext cx="2094932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Left Brace 18"/>
          <p:cNvSpPr/>
          <p:nvPr/>
        </p:nvSpPr>
        <p:spPr>
          <a:xfrm rot="16200000">
            <a:off x="9093771" y="896490"/>
            <a:ext cx="67681" cy="2710423"/>
          </a:xfrm>
          <a:prstGeom prst="leftBrace">
            <a:avLst>
              <a:gd name="adj1" fmla="val 8333"/>
              <a:gd name="adj2" fmla="val 478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TextBox 19"/>
          <p:cNvSpPr txBox="1"/>
          <p:nvPr/>
        </p:nvSpPr>
        <p:spPr>
          <a:xfrm>
            <a:off x="8605522" y="2508085"/>
            <a:ext cx="14458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7 facteurs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8978019" y="1950212"/>
                <a:ext cx="411538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sup>
                      </m:sSup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8019" y="1950212"/>
                <a:ext cx="4115387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095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12" grpId="0"/>
      <p:bldP spid="13" grpId="0" animBg="1"/>
      <p:bldP spid="14" grpId="0"/>
      <p:bldP spid="15" grpId="0" animBg="1"/>
      <p:bldP spid="16" grpId="0" animBg="1"/>
      <p:bldP spid="17" grpId="0" animBg="1"/>
      <p:bldP spid="18" grpId="0" animBg="1"/>
      <p:bldP spid="2" grpId="0" animBg="1"/>
      <p:bldP spid="19" grpId="0" animBg="1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7502"/>
            <a:ext cx="11279802" cy="126479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09524" y="2665477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Exemple 4:</a:t>
            </a:r>
            <a:endParaRPr lang="fr-FR" sz="2000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7325" y="1308623"/>
                <a:ext cx="10983131" cy="1123672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Propriété 1 : 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Produit de deux puissances d’un même nombre positif :</a:t>
                </a:r>
              </a:p>
              <a:p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00B0F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est un nombre positif et si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00B0F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00B0F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sont deux entiers naturels, alors on a 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b="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b="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b="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b="0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25" y="1308623"/>
                <a:ext cx="10983131" cy="1123672"/>
              </a:xfrm>
              <a:prstGeom prst="rect">
                <a:avLst/>
              </a:prstGeom>
              <a:blipFill rotWithShape="0">
                <a:blip r:embed="rId2"/>
                <a:stretch>
                  <a:fillRect l="-888" t="-146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57325" y="3338286"/>
                <a:ext cx="18723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25" y="3338286"/>
                <a:ext cx="1872343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6363275" y="3294743"/>
            <a:ext cx="4723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garde la même base 10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additionne les exposants 3 et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351314" y="3334118"/>
                <a:ext cx="1638846" cy="4036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314" y="3334118"/>
                <a:ext cx="1638846" cy="4036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57325" y="4900264"/>
                <a:ext cx="2380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(2,3)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(2,3)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25" y="4900264"/>
                <a:ext cx="2380344" cy="400110"/>
              </a:xfrm>
              <a:prstGeom prst="rect">
                <a:avLst/>
              </a:prstGeom>
              <a:blipFill>
                <a:blip r:embed="rId5"/>
                <a:stretch>
                  <a:fillRect l="-1282" b="-169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363275" y="4715597"/>
                <a:ext cx="472381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On garde la même base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2.3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On additionne les exposants 2 et 4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275" y="4715597"/>
                <a:ext cx="4723810" cy="707886"/>
              </a:xfrm>
              <a:prstGeom prst="rect">
                <a:avLst/>
              </a:prstGeom>
              <a:blipFill>
                <a:blip r:embed="rId6"/>
                <a:stretch>
                  <a:fillRect l="-1161" t="-5172" b="-146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760341" y="4900262"/>
                <a:ext cx="20966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(2,3)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(2,3)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341" y="4900262"/>
                <a:ext cx="2096600" cy="400110"/>
              </a:xfrm>
              <a:prstGeom prst="rect">
                <a:avLst/>
              </a:prstGeom>
              <a:blipFill>
                <a:blip r:embed="rId7"/>
                <a:stretch>
                  <a:fillRect b="-169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066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3973</TotalTime>
  <Words>1860</Words>
  <Application>Microsoft Office PowerPoint</Application>
  <PresentationFormat>Widescreen</PresentationFormat>
  <Paragraphs>352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Calibri</vt:lpstr>
      <vt:lpstr>Cambria Math</vt:lpstr>
      <vt:lpstr>Myriad Pro Light</vt:lpstr>
      <vt:lpstr>Wingdings</vt:lpstr>
      <vt:lpstr>Tw Cen MT</vt:lpstr>
      <vt:lpstr>Adobe Arabic</vt:lpstr>
      <vt:lpstr>Myriad Pro</vt:lpstr>
      <vt:lpstr>Times New Roman</vt:lpstr>
      <vt:lpstr>Arial</vt:lpstr>
      <vt:lpstr>Office Theme</vt:lpstr>
      <vt:lpstr>1_Office Theme</vt:lpstr>
      <vt:lpstr>2_Office Theme</vt:lpstr>
      <vt:lpstr>Puissances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Mariam</dc:creator>
  <cp:lastModifiedBy>Acer</cp:lastModifiedBy>
  <cp:revision>279</cp:revision>
  <dcterms:created xsi:type="dcterms:W3CDTF">2021-05-31T08:15:25Z</dcterms:created>
  <dcterms:modified xsi:type="dcterms:W3CDTF">2021-12-18T12:57:04Z</dcterms:modified>
</cp:coreProperties>
</file>