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1" r:id="rId2"/>
    <p:sldId id="272" r:id="rId3"/>
    <p:sldId id="262" r:id="rId4"/>
    <p:sldId id="273" r:id="rId5"/>
    <p:sldId id="274" r:id="rId6"/>
    <p:sldId id="261" r:id="rId7"/>
    <p:sldId id="275" r:id="rId8"/>
    <p:sldId id="276" r:id="rId9"/>
    <p:sldId id="263" r:id="rId10"/>
    <p:sldId id="277" r:id="rId11"/>
    <p:sldId id="278" r:id="rId12"/>
    <p:sldId id="279" r:id="rId13"/>
    <p:sldId id="280" r:id="rId14"/>
    <p:sldId id="281" r:id="rId15"/>
    <p:sldId id="286" r:id="rId16"/>
    <p:sldId id="282" r:id="rId17"/>
    <p:sldId id="283" r:id="rId18"/>
    <p:sldId id="266" r:id="rId19"/>
    <p:sldId id="267" r:id="rId20"/>
    <p:sldId id="284" r:id="rId21"/>
    <p:sldId id="285" r:id="rId22"/>
    <p:sldId id="270" r:id="rId23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mbria Math" panose="02040503050406030204" pitchFamily="18" charset="0"/>
      <p:regular r:id="rId30"/>
    </p:embeddedFont>
    <p:embeddedFont>
      <p:font typeface="Myriad Pro" panose="020B0503030403020204" pitchFamily="34" charset="0"/>
      <p:regular r:id="rId31"/>
      <p:bold r:id="rId32"/>
      <p:italic r:id="rId33"/>
    </p:embeddedFont>
    <p:embeddedFont>
      <p:font typeface="Myriad Pro Light" panose="020B040303040302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D0B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496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24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559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5166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2FE9094-A90F-4BD8-B6DC-364CB5ED3B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34ED3AB-9910-4AD5-8AAC-393BF244C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6771" y="145722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538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F2F314F-BD2F-49BC-A6B4-37EBB2CFB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14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DE3BF460-9012-4CBF-8F1C-B7CEA566F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33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E014201-1697-47E6-B0BD-3687E8209E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74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37BFC206-E36D-4E59-8FF9-113D6CD3B2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9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20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067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10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14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39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03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33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28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1D995-20DB-43C6-8607-EC5BC76407AC}" type="datetimeFigureOut">
              <a:rPr lang="fr-FR" smtClean="0"/>
              <a:t>14/12/2021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61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3" Type="http://schemas.openxmlformats.org/officeDocument/2006/relationships/image" Target="../media/image63.png"/><Relationship Id="rId7" Type="http://schemas.openxmlformats.org/officeDocument/2006/relationships/image" Target="../media/image60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90.png"/><Relationship Id="rId5" Type="http://schemas.openxmlformats.org/officeDocument/2006/relationships/image" Target="../media/image580.png"/><Relationship Id="rId4" Type="http://schemas.openxmlformats.org/officeDocument/2006/relationships/image" Target="../media/image570.png"/><Relationship Id="rId9" Type="http://schemas.openxmlformats.org/officeDocument/2006/relationships/image" Target="../media/image6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Relationship Id="rId14" Type="http://schemas.openxmlformats.org/officeDocument/2006/relationships/image" Target="../media/image10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0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0.png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image" Target="../media/image38.png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0.png"/><Relationship Id="rId7" Type="http://schemas.openxmlformats.org/officeDocument/2006/relationships/image" Target="../media/image540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0.png"/><Relationship Id="rId5" Type="http://schemas.openxmlformats.org/officeDocument/2006/relationships/image" Target="../media/image520.png"/><Relationship Id="rId4" Type="http://schemas.openxmlformats.org/officeDocument/2006/relationships/image" Target="../media/image5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130504" y="4533194"/>
            <a:ext cx="6510177" cy="1979612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 : EB7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982311" y="2443915"/>
            <a:ext cx="6806565" cy="75713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Expressions algébriques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60970" y="1335000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97759" y="3559637"/>
            <a:ext cx="2155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11_02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CFD0092-DE16-4263-912F-0BE2986EF0C5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" r="397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3838867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458013"/>
                <a:ext cx="3672152" cy="1032716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5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𝑥𝑦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(2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</m:oMath>
                </a14:m>
                <a:endParaRPr lang="fr-FR" b="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458013"/>
                <a:ext cx="3672152" cy="1032716"/>
              </a:xfrm>
              <a:prstGeom prst="rect">
                <a:avLst/>
              </a:prstGeom>
              <a:blipFill rotWithShape="0">
                <a:blip r:embed="rId2"/>
                <a:stretch>
                  <a:fillRect l="-2492" t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6" y="1112638"/>
                <a:ext cx="11959847" cy="4301995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endParaRPr lang="fr-FR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Produit de deux expressions algébriques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Verbalement :</a:t>
                </a: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Pour multiplier deux expressions algébriques, on multiplie chaque monôme de l’une par chacun des monômes de l’autre. Cette opération qui consiste à effectuer le produit de deux expressions algébriques s’appelle 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le développement</a:t>
                </a:r>
                <a:r>
                  <a:rPr lang="fr-FR" b="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marL="114300"/>
                <a:endParaRPr lang="fr-FR" b="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Symboliquement :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des nombres non nuls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 marL="114300"/>
                <a:r>
                  <a:rPr lang="fr-FR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>
                    <a:solidFill>
                      <a:srgbClr val="D60093"/>
                    </a:solidFill>
                  </a:rPr>
                  <a:t>	               	</a:t>
                </a:r>
              </a:p>
              <a:p>
                <a:pPr marL="114300"/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dirty="0">
                    <a:solidFill>
                      <a:srgbClr val="D60093"/>
                    </a:solidFill>
                  </a:rPr>
                  <a:t>	               	</a:t>
                </a:r>
              </a:p>
              <a:p>
                <a:pPr marL="114300"/>
                <a:r>
                  <a:rPr lang="en-US" dirty="0">
                    <a:solidFill>
                      <a:schemeClr val="tx1"/>
                    </a:solidFill>
                  </a:rPr>
                  <a:t>  		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𝑎𝑑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𝑏𝑐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𝑏𝑐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fr-FR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6" y="1112638"/>
                <a:ext cx="11959847" cy="4301995"/>
              </a:xfrm>
              <a:prstGeom prst="rect">
                <a:avLst/>
              </a:prstGeom>
              <a:blipFill rotWithShape="0">
                <a:blip r:embed="rId3"/>
                <a:stretch>
                  <a:fillRect t="-1135" r="-5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>
            <a:off x="527954" y="3586625"/>
            <a:ext cx="1669143" cy="5050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453114" y="5840511"/>
                <a:ext cx="86228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𝑥𝑦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𝑥𝑦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−2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+(−2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)(3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)</m:t>
                      </m:r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3114" y="5840511"/>
                <a:ext cx="8622809" cy="461665"/>
              </a:xfrm>
              <a:prstGeom prst="rect">
                <a:avLst/>
              </a:prstGeom>
              <a:blipFill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254825" y="6388936"/>
                <a:ext cx="432894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+9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4825" y="6388936"/>
                <a:ext cx="4328941" cy="461665"/>
              </a:xfrm>
              <a:prstGeom prst="rect">
                <a:avLst/>
              </a:prstGeom>
              <a:blipFill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urved Up Arrow 1"/>
          <p:cNvSpPr/>
          <p:nvPr/>
        </p:nvSpPr>
        <p:spPr>
          <a:xfrm>
            <a:off x="1097640" y="4411156"/>
            <a:ext cx="529772" cy="217714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Curved Up Arrow 2"/>
          <p:cNvSpPr/>
          <p:nvPr/>
        </p:nvSpPr>
        <p:spPr>
          <a:xfrm>
            <a:off x="1077683" y="4485870"/>
            <a:ext cx="1099458" cy="373259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12571" y="4858428"/>
            <a:ext cx="4971195" cy="556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Curved Down Arrow 16"/>
          <p:cNvSpPr/>
          <p:nvPr/>
        </p:nvSpPr>
        <p:spPr>
          <a:xfrm>
            <a:off x="547911" y="3829041"/>
            <a:ext cx="1059544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628932" y="4024205"/>
                <a:ext cx="93987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932" y="4024205"/>
                <a:ext cx="939873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417610" y="4024205"/>
                <a:ext cx="12732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610" y="4024205"/>
                <a:ext cx="1273297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516406" y="4024205"/>
                <a:ext cx="123085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4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406" y="4024205"/>
                <a:ext cx="123085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657815" y="4024205"/>
                <a:ext cx="127573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rgbClr val="FFC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rgbClr val="FFC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solidFill>
                          <a:srgbClr val="FFC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fr-FR" sz="2400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815" y="4024205"/>
                <a:ext cx="1275734" cy="461665"/>
              </a:xfrm>
              <a:prstGeom prst="rect">
                <a:avLst/>
              </a:prstGeom>
              <a:blipFill>
                <a:blip r:embed="rId9"/>
                <a:stretch>
                  <a:fillRect l="-4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7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8" grpId="0" animBg="1"/>
      <p:bldP spid="9" grpId="0"/>
      <p:bldP spid="10" grpId="0"/>
      <p:bldP spid="2" grpId="0" animBg="1"/>
      <p:bldP spid="3" grpId="0" animBg="1"/>
      <p:bldP spid="4" grpId="0" animBg="1"/>
      <p:bldP spid="17" grpId="0" animBg="1"/>
      <p:bldP spid="5" grpId="0"/>
      <p:bldP spid="13" grpId="0"/>
      <p:bldP spid="14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Développer les expressions suivantes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00455" y="1901362"/>
                <a:ext cx="3942516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+2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(2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−1)=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(3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+5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(2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−7)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5" y="1901362"/>
                <a:ext cx="3942516" cy="3785652"/>
              </a:xfrm>
              <a:prstGeom prst="rect">
                <a:avLst/>
              </a:prstGeom>
              <a:blipFill>
                <a:blip r:embed="rId2"/>
                <a:stretch>
                  <a:fillRect l="-2009" t="-644" b="-225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6070" y="1901362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070" y="1901362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41414" y="2993041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+6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1414" y="2993041"/>
                <a:ext cx="3545684" cy="434686"/>
              </a:xfrm>
              <a:prstGeom prst="rect">
                <a:avLst/>
              </a:prstGeom>
              <a:blipFill>
                <a:blip r:embed="rId4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94553" y="4068764"/>
                <a:ext cx="393107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553" y="4068764"/>
                <a:ext cx="3931079" cy="434686"/>
              </a:xfrm>
              <a:prstGeom prst="rect">
                <a:avLst/>
              </a:prstGeom>
              <a:blipFill>
                <a:blip r:embed="rId5"/>
                <a:stretch>
                  <a:fillRect b="-263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08205" y="517351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8205" y="5173515"/>
                <a:ext cx="3545684" cy="434686"/>
              </a:xfrm>
              <a:prstGeom prst="rect">
                <a:avLst/>
              </a:prstGeom>
              <a:blipFill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39857" y="243619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857" y="2436198"/>
                <a:ext cx="3545684" cy="434686"/>
              </a:xfrm>
              <a:prstGeom prst="rect">
                <a:avLst/>
              </a:prstGeom>
              <a:blipFill>
                <a:blip r:embed="rId7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71412" y="352996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+7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1412" y="3529968"/>
                <a:ext cx="3545684" cy="434686"/>
              </a:xfrm>
              <a:prstGeom prst="rect">
                <a:avLst/>
              </a:prstGeom>
              <a:blipFill>
                <a:blip r:embed="rId8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99396" y="4607561"/>
                <a:ext cx="393107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396" y="4607561"/>
                <a:ext cx="3931079" cy="434686"/>
              </a:xfrm>
              <a:prstGeom prst="rect">
                <a:avLst/>
              </a:prstGeom>
              <a:blipFill>
                <a:blip r:embed="rId9"/>
                <a:stretch>
                  <a:fillRect b="-253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3566" y="568515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−33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3566" y="5685155"/>
                <a:ext cx="3545684" cy="434686"/>
              </a:xfrm>
              <a:prstGeom prst="rect">
                <a:avLst/>
              </a:prstGeom>
              <a:blipFill>
                <a:blip r:embed="rId10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144593" y="2252565"/>
                <a:ext cx="504740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</m:d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𝑎𝑐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𝑎𝑑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𝑏𝑐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𝑏𝑑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4593" y="2252565"/>
                <a:ext cx="5047407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urved Down Arrow 23"/>
          <p:cNvSpPr/>
          <p:nvPr/>
        </p:nvSpPr>
        <p:spPr>
          <a:xfrm>
            <a:off x="7366218" y="2053710"/>
            <a:ext cx="1059544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>
            <a:off x="7338973" y="1862267"/>
            <a:ext cx="1669143" cy="5050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6" name="Curved Up Arrow 25"/>
          <p:cNvSpPr/>
          <p:nvPr/>
        </p:nvSpPr>
        <p:spPr>
          <a:xfrm>
            <a:off x="7907223" y="2605373"/>
            <a:ext cx="529772" cy="217714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Curved Up Arrow 26"/>
          <p:cNvSpPr/>
          <p:nvPr/>
        </p:nvSpPr>
        <p:spPr>
          <a:xfrm>
            <a:off x="7876033" y="2618919"/>
            <a:ext cx="1099458" cy="373259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7907223" y="3427727"/>
            <a:ext cx="3499557" cy="1625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Ne pas oublier de réduire les termes semblables</a:t>
            </a:r>
          </a:p>
        </p:txBody>
      </p:sp>
      <p:sp>
        <p:nvSpPr>
          <p:cNvPr id="12" name="Left Brace 11"/>
          <p:cNvSpPr/>
          <p:nvPr/>
        </p:nvSpPr>
        <p:spPr>
          <a:xfrm rot="16200000">
            <a:off x="4640857" y="1699578"/>
            <a:ext cx="177801" cy="1295439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Left Brace 27"/>
          <p:cNvSpPr/>
          <p:nvPr/>
        </p:nvSpPr>
        <p:spPr>
          <a:xfrm rot="16200000">
            <a:off x="5009321" y="2653747"/>
            <a:ext cx="143221" cy="1609219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Left Brace 29"/>
          <p:cNvSpPr/>
          <p:nvPr/>
        </p:nvSpPr>
        <p:spPr>
          <a:xfrm rot="16200000">
            <a:off x="5368408" y="3558873"/>
            <a:ext cx="152908" cy="1944468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Left Brace 30"/>
          <p:cNvSpPr/>
          <p:nvPr/>
        </p:nvSpPr>
        <p:spPr>
          <a:xfrm rot="16200000">
            <a:off x="4911131" y="4819600"/>
            <a:ext cx="139018" cy="1592092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82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5" grpId="0"/>
      <p:bldP spid="24" grpId="0" animBg="1"/>
      <p:bldP spid="25" grpId="0" animBg="1"/>
      <p:bldP spid="26" grpId="0" animBg="1"/>
      <p:bldP spid="27" grpId="0" animBg="1"/>
      <p:bldP spid="29" grpId="0" uiExpand="1" build="p"/>
      <p:bldP spid="12" grpId="0" animBg="1"/>
      <p:bldP spid="28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543" y="3894700"/>
                <a:ext cx="5936381" cy="106374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 la recherche du facteur commun: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Le facteur commun entre les deux termes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est :</a:t>
                </a: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43" y="3894700"/>
                <a:ext cx="5936381" cy="1063741"/>
              </a:xfrm>
              <a:prstGeom prst="rect">
                <a:avLst/>
              </a:prstGeom>
              <a:blipFill rotWithShape="0">
                <a:blip r:embed="rId2"/>
                <a:stretch>
                  <a:fillRect l="-1643" t="-2874" b="-33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6" y="1156946"/>
                <a:ext cx="11959847" cy="2627084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Factorisation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Verbalement :</a:t>
                </a: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Factoriser une expression, c’est la transformer d’une somme en un produit.</a:t>
                </a:r>
              </a:p>
              <a:p>
                <a:pPr marL="114300"/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Symboliquement :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des nombres non nuls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	              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	</a:t>
                </a:r>
              </a:p>
              <a:p>
                <a:pPr marL="114300"/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s’appelle le </a:t>
                </a:r>
                <a:r>
                  <a:rPr lang="fr-FR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facteur commun 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entre les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deux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monômes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𝑚𝑎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𝑚𝑏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6" y="1156946"/>
                <a:ext cx="11959847" cy="2627084"/>
              </a:xfrm>
              <a:prstGeom prst="rect">
                <a:avLst/>
              </a:prstGeom>
              <a:blipFill rotWithShape="0">
                <a:blip r:embed="rId3"/>
                <a:stretch>
                  <a:fillRect t="-5800" b="-5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2821789" y="2841507"/>
            <a:ext cx="3773715" cy="556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13600" y="4138698"/>
                <a:ext cx="4368800" cy="113251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s’écrit</a:t>
                </a:r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𝟐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endParaRPr lang="en-US" sz="2400" i="1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  <m:r>
                      <a:rPr 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s’écrit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𝟐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×2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b="1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ou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e>
                      <m:sup>
                        <m:r>
                          <a:rPr lang="en-US" sz="240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endParaRPr lang="fr-FR" sz="2400" i="1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Alors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𝟐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le facteur commun</a:t>
                </a:r>
              </a:p>
            </p:txBody>
          </p:sp>
        </mc:Choice>
        <mc:Fallback xmlns="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600" y="4138698"/>
                <a:ext cx="4368800" cy="1132511"/>
              </a:xfrm>
              <a:prstGeom prst="rect">
                <a:avLst/>
              </a:prstGeom>
              <a:blipFill rotWithShape="0">
                <a:blip r:embed="rId4"/>
                <a:stretch>
                  <a:fillRect l="-2092" t="-3763" b="-17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53153" y="4704953"/>
                <a:ext cx="72265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</m:oMath>
                  </m:oMathPara>
                </a14:m>
                <a:endParaRPr lang="fr-FR" sz="2400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153" y="4704953"/>
                <a:ext cx="722657" cy="434686"/>
              </a:xfrm>
              <a:prstGeom prst="rect">
                <a:avLst/>
              </a:prstGeom>
              <a:blipFill>
                <a:blip r:embed="rId5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70543" y="5412002"/>
                <a:ext cx="4440703" cy="904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Le facteur commun entre les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deux termes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est :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43" y="5412002"/>
                <a:ext cx="4440703" cy="904863"/>
              </a:xfrm>
              <a:prstGeom prst="rect">
                <a:avLst/>
              </a:prstGeom>
              <a:blipFill rotWithShape="0">
                <a:blip r:embed="rId6"/>
                <a:stretch>
                  <a:fillRect l="-1923" t="-3378" r="-1099" b="-12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13600" y="5515429"/>
                <a:ext cx="4607696" cy="11590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s’écrit</a:t>
                </a:r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(−1)×</m:t>
                    </m:r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𝟑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𝒙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𝒚</m:t>
                    </m:r>
                  </m:oMath>
                </a14:m>
                <a:endParaRPr lang="en-US" sz="2400" i="1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6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s’écrit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𝟑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𝒙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𝒚</m:t>
                    </m:r>
                  </m:oMath>
                </a14:m>
                <a:r>
                  <a:rPr lang="fr-FR" sz="2400" i="1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Alors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𝟑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𝒙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𝒚</m:t>
                    </m:r>
                  </m:oMath>
                </a14:m>
                <a:r>
                  <a:rPr lang="fr-FR" sz="2400" i="1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est le facteur commun</a:t>
                </a:r>
              </a:p>
            </p:txBody>
          </p:sp>
        </mc:Choice>
        <mc:Fallback xmlns="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600" y="5515429"/>
                <a:ext cx="4607696" cy="1159004"/>
              </a:xfrm>
              <a:prstGeom prst="rect">
                <a:avLst/>
              </a:prstGeom>
              <a:blipFill rotWithShape="0">
                <a:blip r:embed="rId7"/>
                <a:stretch>
                  <a:fillRect l="-1984" t="-3158" b="-17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26928" y="5849462"/>
                <a:ext cx="72265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𝒚</m:t>
                      </m:r>
                    </m:oMath>
                  </m:oMathPara>
                </a14:m>
                <a:endParaRPr lang="fr-FR" sz="2400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6928" y="5849462"/>
                <a:ext cx="722657" cy="434686"/>
              </a:xfrm>
              <a:prstGeom prst="rect">
                <a:avLst/>
              </a:prstGeom>
              <a:blipFill>
                <a:blip r:embed="rId8"/>
                <a:stretch>
                  <a:fillRect l="-2542" r="-23729" b="-225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603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1" grpId="0" animBg="1"/>
      <p:bldP spid="4" grpId="0" animBg="1"/>
      <p:bldP spid="13" grpId="0" uiExpand="1" build="p"/>
      <p:bldP spid="14" grpId="0"/>
      <p:bldP spid="5" grpId="0"/>
      <p:bldP spid="16" grpId="0" uiExpand="1" build="p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202611" y="5082556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Remarque : Pour déterminer un facteur commun de deux termes 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1. Prendre le PPCM des parties numériques.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Prendre les variables communes, chacune prise avec la plus petite puissance.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34936" y="2070489"/>
                <a:ext cx="3942516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36" y="2070489"/>
                <a:ext cx="3942516" cy="2677656"/>
              </a:xfrm>
              <a:prstGeom prst="rect">
                <a:avLst/>
              </a:prstGeom>
              <a:blipFill>
                <a:blip r:embed="rId2"/>
                <a:stretch>
                  <a:fillRect l="-2164" t="-1822" b="-43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81201" y="2076620"/>
                <a:ext cx="111644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1201" y="2076620"/>
                <a:ext cx="1116449" cy="434686"/>
              </a:xfrm>
              <a:prstGeom prst="rect">
                <a:avLst/>
              </a:prstGeom>
              <a:blipFill>
                <a:blip r:embed="rId3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6448" y="2825300"/>
                <a:ext cx="751102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6448" y="2825300"/>
                <a:ext cx="751102" cy="434686"/>
              </a:xfrm>
              <a:prstGeom prst="rect">
                <a:avLst/>
              </a:prstGeom>
              <a:blipFill>
                <a:blip r:embed="rId4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6448" y="3532732"/>
                <a:ext cx="7539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6448" y="3532732"/>
                <a:ext cx="753984" cy="434686"/>
              </a:xfrm>
              <a:prstGeom prst="rect">
                <a:avLst/>
              </a:prstGeom>
              <a:blipFill>
                <a:blip r:embed="rId5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6448" y="4283476"/>
                <a:ext cx="751102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6448" y="4283476"/>
                <a:ext cx="751102" cy="434686"/>
              </a:xfrm>
              <a:prstGeom prst="rect">
                <a:avLst/>
              </a:prstGeom>
              <a:blipFill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277452" y="2053070"/>
                <a:ext cx="5272947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et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2" y="2053070"/>
                <a:ext cx="5272947" cy="461665"/>
              </a:xfrm>
              <a:prstGeom prst="rect">
                <a:avLst/>
              </a:prstGeom>
              <a:blipFill>
                <a:blip r:embed="rId7"/>
                <a:stretch>
                  <a:fillRect t="-9211" b="-302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4277451" y="2825300"/>
                <a:ext cx="6274431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et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1" y="2825300"/>
                <a:ext cx="6274431" cy="461665"/>
              </a:xfrm>
              <a:prstGeom prst="rect">
                <a:avLst/>
              </a:prstGeom>
              <a:blipFill>
                <a:blip r:embed="rId8"/>
                <a:stretch>
                  <a:fillRect l="-292" t="-10526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4277450" y="3567813"/>
                <a:ext cx="6274431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𝑎𝑏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𝒂𝒃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et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𝒂𝒃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0" y="3567813"/>
                <a:ext cx="6274431" cy="461665"/>
              </a:xfrm>
              <a:prstGeom prst="rect">
                <a:avLst/>
              </a:prstGeom>
              <a:blipFill>
                <a:blip r:embed="rId9"/>
                <a:stretch>
                  <a:fillRect l="-292" t="-10526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4277450" y="4227805"/>
                <a:ext cx="6274431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×(−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et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0" y="4227805"/>
                <a:ext cx="6274431" cy="461665"/>
              </a:xfrm>
              <a:prstGeom prst="rect">
                <a:avLst/>
              </a:prstGeom>
              <a:blipFill>
                <a:blip r:embed="rId1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43696" y="1213929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 :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Pour chaque paire de termes algébriques, déterminer un facteur commun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51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8" grpId="0"/>
      <p:bldP spid="15" grpId="0"/>
      <p:bldP spid="16" grpId="0"/>
      <p:bldP spid="17" grpId="0"/>
      <p:bldP spid="5" grpId="0"/>
      <p:bldP spid="20" grpId="0"/>
      <p:bldP spid="21" grpId="0"/>
      <p:bldP spid="22" grpId="0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26894" y="1236988"/>
            <a:ext cx="5936381" cy="10637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Factorisation: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26894" y="1870459"/>
            <a:ext cx="3672152" cy="5389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Exemple 6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426894" y="2139915"/>
                <a:ext cx="543687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fr-FR" sz="24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à factoriser l’expression suivante: </a:t>
                </a:r>
                <a14:m>
                  <m:oMath xmlns:m="http://schemas.openxmlformats.org/officeDocument/2006/math">
                    <m:r>
                      <a:rPr lang="fr-FR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94" y="2139915"/>
                <a:ext cx="5436877" cy="1569660"/>
              </a:xfrm>
              <a:prstGeom prst="rect">
                <a:avLst/>
              </a:prstGeom>
              <a:blipFill rotWithShape="0">
                <a:blip r:embed="rId2"/>
                <a:stretch>
                  <a:fillRect l="-16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10995" y="1160973"/>
                <a:ext cx="4711125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R</a:t>
                </a:r>
                <a:r>
                  <a:rPr lang="fr-FR" sz="2400" b="1" i="0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echercher le facteur commun: 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PPCM (8;6) = 2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sont des variables communes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La plus petite puissance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2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La plus petite puissance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1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Alors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le facteur commun</a:t>
                </a:r>
                <a:r>
                  <a:rPr lang="fr-FR" sz="24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</a:p>
            </p:txBody>
          </p:sp>
        </mc:Choice>
        <mc:Fallback xmlns="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0995" y="1160973"/>
                <a:ext cx="4711125" cy="505644"/>
              </a:xfrm>
              <a:prstGeom prst="rect">
                <a:avLst/>
              </a:prstGeom>
              <a:blipFill rotWithShape="0">
                <a:blip r:embed="rId3"/>
                <a:stretch>
                  <a:fillRect l="-2070" b="-937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62970" y="3161846"/>
                <a:ext cx="410030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2970" y="3161846"/>
                <a:ext cx="4100305" cy="434686"/>
              </a:xfrm>
              <a:prstGeom prst="rect">
                <a:avLst/>
              </a:prstGeom>
              <a:blipFill>
                <a:blip r:embed="rId4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34438" y="3796707"/>
                <a:ext cx="410030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4438" y="3796707"/>
                <a:ext cx="4100305" cy="434686"/>
              </a:xfrm>
              <a:prstGeom prst="rect">
                <a:avLst/>
              </a:prstGeom>
              <a:blipFill>
                <a:blip r:embed="rId5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873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uiExpand="1" build="p"/>
      <p:bldP spid="38" grpId="0"/>
      <p:bldP spid="39" grpId="0" uiExpand="1" build="p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81000" y="1015154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Factoriser les expressions ci-dessous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42825" y="1512796"/>
                <a:ext cx="3942516" cy="4893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25" y="1512796"/>
                <a:ext cx="3942516" cy="4893647"/>
              </a:xfrm>
              <a:prstGeom prst="rect">
                <a:avLst/>
              </a:prstGeom>
              <a:blipFill>
                <a:blip r:embed="rId2"/>
                <a:stretch>
                  <a:fillRect l="-2009" t="-498" b="-14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4085" y="1523059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085" y="1523059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9" y="1505617"/>
                <a:ext cx="3911291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9" y="1505617"/>
                <a:ext cx="3911291" cy="505644"/>
              </a:xfrm>
              <a:prstGeom prst="rect">
                <a:avLst/>
              </a:prstGeom>
              <a:blipFill rotWithShape="0">
                <a:blip r:embed="rId4"/>
                <a:stretch>
                  <a:fillRect l="-467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2013" y="195774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(1+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013" y="1957745"/>
                <a:ext cx="3545684" cy="434686"/>
              </a:xfrm>
              <a:prstGeom prst="rect">
                <a:avLst/>
              </a:prstGeom>
              <a:blipFill>
                <a:blip r:embed="rId5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4083" y="3019352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083" y="3019352"/>
                <a:ext cx="3545684" cy="434686"/>
              </a:xfrm>
              <a:prstGeom prst="rect">
                <a:avLst/>
              </a:prstGeom>
              <a:blipFill>
                <a:blip r:embed="rId6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8" y="3019352"/>
                <a:ext cx="3499557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8" y="3019352"/>
                <a:ext cx="3499557" cy="505644"/>
              </a:xfrm>
              <a:prstGeom prst="rect">
                <a:avLst/>
              </a:prstGeom>
              <a:blipFill rotWithShape="0">
                <a:blip r:embed="rId7"/>
                <a:stretch>
                  <a:fillRect l="-2613" t="-8434" b="-9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7171" y="3502412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7171" y="3502412"/>
                <a:ext cx="3545684" cy="434686"/>
              </a:xfrm>
              <a:prstGeom prst="rect">
                <a:avLst/>
              </a:prstGeom>
              <a:blipFill>
                <a:blip r:embed="rId8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4083" y="4432827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083" y="4432827"/>
                <a:ext cx="3545684" cy="434686"/>
              </a:xfrm>
              <a:prstGeom prst="rect">
                <a:avLst/>
              </a:prstGeom>
              <a:blipFill>
                <a:blip r:embed="rId9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6" y="4368286"/>
                <a:ext cx="3693579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𝑎𝑏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6" y="4368286"/>
                <a:ext cx="3693579" cy="505644"/>
              </a:xfrm>
              <a:prstGeom prst="rect">
                <a:avLst/>
              </a:prstGeom>
              <a:blipFill rotWithShape="0">
                <a:blip r:embed="rId10"/>
                <a:stretch>
                  <a:fillRect l="-2475" t="-8434" b="-9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25143" y="486973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143" y="4869735"/>
                <a:ext cx="3545684" cy="434686"/>
              </a:xfrm>
              <a:prstGeom prst="rect">
                <a:avLst/>
              </a:prstGeom>
              <a:blipFill>
                <a:blip r:embed="rId11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03023" y="5923864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3023" y="5923864"/>
                <a:ext cx="3545684" cy="434686"/>
              </a:xfrm>
              <a:prstGeom prst="rect">
                <a:avLst/>
              </a:prstGeom>
              <a:blipFill>
                <a:blip r:embed="rId12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6" y="5928720"/>
                <a:ext cx="3693579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6" y="5928720"/>
                <a:ext cx="3693579" cy="505644"/>
              </a:xfrm>
              <a:prstGeom prst="rect">
                <a:avLst/>
              </a:prstGeom>
              <a:blipFill rotWithShape="0">
                <a:blip r:embed="rId13"/>
                <a:stretch>
                  <a:fillRect l="-330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4085" y="6314457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(−4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085" y="6314457"/>
                <a:ext cx="3545684" cy="434686"/>
              </a:xfrm>
              <a:prstGeom prst="rect">
                <a:avLst/>
              </a:prstGeom>
              <a:blipFill>
                <a:blip r:embed="rId14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11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9" grpId="0"/>
      <p:bldP spid="24" grpId="0"/>
      <p:bldP spid="25" grpId="0" uiExpand="1" build="p"/>
      <p:bldP spid="26" grpId="0"/>
      <p:bldP spid="27" grpId="0"/>
      <p:bldP spid="28" grpId="0" uiExpand="1" build="p"/>
      <p:bldP spid="29" grpId="0"/>
      <p:bldP spid="30" grpId="0"/>
      <p:bldP spid="31" grpId="0" uiExpand="1" build="p"/>
      <p:bldP spid="32" grpId="0"/>
      <p:bldP spid="33" grpId="0"/>
      <p:bldP spid="34" grpId="0" uiExpand="1" build="p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81000" y="1015154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5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Factoriser les expressions ci-dessous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92827" y="1534258"/>
                <a:ext cx="4406602" cy="4893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3(2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−1)−5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−1)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−10(3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−6)</m:t>
                    </m:r>
                  </m:oMath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27" y="1534258"/>
                <a:ext cx="4406602" cy="4893647"/>
              </a:xfrm>
              <a:prstGeom prst="rect">
                <a:avLst/>
              </a:prstGeom>
              <a:blipFill>
                <a:blip r:embed="rId2"/>
                <a:stretch>
                  <a:fillRect l="-1798" t="-499" b="-16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31105" y="1537999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−1)(3−5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105" y="1537999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8" y="1534258"/>
                <a:ext cx="4288662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−1)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8" y="1534258"/>
                <a:ext cx="4288662" cy="505644"/>
              </a:xfrm>
              <a:prstGeom prst="rect">
                <a:avLst/>
              </a:prstGeom>
              <a:blipFill rotWithShape="0">
                <a:blip r:embed="rId4"/>
                <a:stretch>
                  <a:fillRect l="-2131" t="-8434" b="-9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54196" y="303262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)(2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196" y="3032628"/>
                <a:ext cx="3545684" cy="434686"/>
              </a:xfrm>
              <a:prstGeom prst="rect">
                <a:avLst/>
              </a:prstGeom>
              <a:blipFill>
                <a:blip r:embed="rId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9" y="2997149"/>
                <a:ext cx="4288661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𝑏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9" y="2997149"/>
                <a:ext cx="4288661" cy="505644"/>
              </a:xfrm>
              <a:prstGeom prst="rect">
                <a:avLst/>
              </a:prstGeom>
              <a:blipFill rotWithShape="0">
                <a:blip r:embed="rId6"/>
                <a:stretch>
                  <a:fillRect l="-2131" t="-8434" b="-9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4923" y="4485748"/>
                <a:ext cx="4546562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×5(3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923" y="4485748"/>
                <a:ext cx="4546562" cy="434686"/>
              </a:xfrm>
              <a:prstGeom prst="rect">
                <a:avLst/>
              </a:prstGeom>
              <a:blipFill>
                <a:blip r:embed="rId7"/>
                <a:stretch>
                  <a:fillRect r="-402"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8" y="4920418"/>
                <a:ext cx="4520892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5(3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8" y="4920418"/>
                <a:ext cx="4520892" cy="505644"/>
              </a:xfrm>
              <a:prstGeom prst="rect">
                <a:avLst/>
              </a:prstGeom>
              <a:blipFill rotWithShape="0">
                <a:blip r:embed="rId8"/>
                <a:stretch>
                  <a:fillRect l="-2022" t="-8434" b="-9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84795" y="4923743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=5 (3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−2)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795" y="4923743"/>
                <a:ext cx="3545684" cy="434686"/>
              </a:xfrm>
              <a:prstGeom prst="rect">
                <a:avLst/>
              </a:prstGeom>
              <a:blipFill>
                <a:blip r:embed="rId9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25003" y="5994874"/>
                <a:ext cx="395178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−6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−6)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5003" y="5994874"/>
                <a:ext cx="3951786" cy="434686"/>
              </a:xfrm>
              <a:prstGeom prst="rect">
                <a:avLst/>
              </a:prstGeom>
              <a:blipFill>
                <a:blip r:embed="rId10"/>
                <a:stretch>
                  <a:fillRect r="-154"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8" y="5906601"/>
                <a:ext cx="4139892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𝑡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−6)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est un facteur commun</a:t>
                </a:r>
              </a:p>
            </p:txBody>
          </p:sp>
        </mc:Choice>
        <mc:Fallback xmlns="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8" y="5906601"/>
                <a:ext cx="4139892" cy="505644"/>
              </a:xfrm>
              <a:prstGeom prst="rect">
                <a:avLst/>
              </a:prstGeom>
              <a:blipFill rotWithShape="0">
                <a:blip r:embed="rId11"/>
                <a:stretch>
                  <a:fillRect l="-1176" t="-8434" r="-1765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9270" y="6394286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−6) (1−4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270" y="6394286"/>
                <a:ext cx="3545684" cy="434686"/>
              </a:xfrm>
              <a:prstGeom prst="rect">
                <a:avLst/>
              </a:prstGeom>
              <a:blipFill>
                <a:blip r:embed="rId12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02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9" grpId="0"/>
      <p:bldP spid="24" grpId="0"/>
      <p:bldP spid="25" grpId="0" uiExpand="1" build="p"/>
      <p:bldP spid="27" grpId="0"/>
      <p:bldP spid="28" grpId="0" uiExpand="1" build="p"/>
      <p:bldP spid="30" grpId="0"/>
      <p:bldP spid="31" grpId="0" uiExpand="1" build="p"/>
      <p:bldP spid="32" grpId="0"/>
      <p:bldP spid="33" grpId="0"/>
      <p:bldP spid="34" grpId="0" uiExpand="1" build="p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10" y="1891263"/>
            <a:ext cx="59104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magicien dit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Pensez à un nombre,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Retranchez 4 à ce nombre,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Multipliez le résultat par 2,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Retranchez 2 au résultat,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Ajoutez 10 au résultat;</a:t>
            </a:r>
          </a:p>
          <a:p>
            <a:endParaRPr lang="fr-FR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nombre trouvé est le double de ce nombre</a:t>
            </a:r>
          </a:p>
          <a:p>
            <a:endParaRPr lang="fr-FR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Pouvez-vous dévoiler le secret du magicien?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B0F0"/>
                </a:solidFill>
                <a:latin typeface="Myriad Pro" panose="020B0503030403020204"/>
                <a:cs typeface="Times New Roman" panose="02020603050405020304" pitchFamily="18" charset="0"/>
              </a:rPr>
              <a:t>Problème du chapitre</a:t>
            </a:r>
            <a:endParaRPr lang="en-US" sz="3600" b="1" cap="all" dirty="0">
              <a:solidFill>
                <a:srgbClr val="00B0F0"/>
              </a:solidFill>
              <a:latin typeface="Myriad Pro" panose="020B0503030403020204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a magie, montrer, étape, dessin animé, cirque, conjurer, divertissement, amusement, drôle, mains, chapeau, illusionniste, imagination, magique, magicien, homme, miracle, mystérieux, mystère, performance, Montrant, tour, sorcier, théâtre, cabaret, illustration, art, clipart, personnage fictif, Talent show"/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r="5984"/>
          <a:stretch>
            <a:fillRect/>
          </a:stretch>
        </p:blipFill>
        <p:spPr bwMode="auto">
          <a:xfrm>
            <a:off x="6096000" y="1538288"/>
            <a:ext cx="6096000" cy="401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44317" y="2244247"/>
                <a:ext cx="79065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4317" y="2244247"/>
                <a:ext cx="790655" cy="434686"/>
              </a:xfrm>
              <a:prstGeom prst="rect">
                <a:avLst/>
              </a:prstGeom>
              <a:blipFill>
                <a:blip r:embed="rId3"/>
                <a:stretch>
                  <a:fillRect t="-11268" b="-38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63759" y="2571123"/>
                <a:ext cx="100492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−4</m:t>
                      </m:r>
                    </m:oMath>
                  </m:oMathPara>
                </a14:m>
                <a:endParaRPr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3759" y="2571123"/>
                <a:ext cx="1004927" cy="434686"/>
              </a:xfrm>
              <a:prstGeom prst="rect">
                <a:avLst/>
              </a:prstGeom>
              <a:blipFill>
                <a:blip r:embed="rId4"/>
                <a:stretch>
                  <a:fillRect t="-11268" r="-10303" b="-38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78274" y="3005809"/>
                <a:ext cx="138229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e>
                      </m:d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8274" y="3005809"/>
                <a:ext cx="1382297" cy="434686"/>
              </a:xfrm>
              <a:prstGeom prst="rect">
                <a:avLst/>
              </a:prstGeom>
              <a:blipFill>
                <a:blip r:embed="rId5"/>
                <a:stretch>
                  <a:fillRect t="-11268" r="-8370" b="-38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6389" y="3388818"/>
                <a:ext cx="19048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</m:oMath>
                  </m:oMathPara>
                </a14:m>
                <a:endParaRPr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389" y="3388818"/>
                <a:ext cx="1904811" cy="434686"/>
              </a:xfrm>
              <a:prstGeom prst="rect">
                <a:avLst/>
              </a:prstGeom>
              <a:blipFill>
                <a:blip r:embed="rId6"/>
                <a:stretch>
                  <a:fillRect t="-11268" r="-6410" b="-38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96103" y="3751412"/>
                <a:ext cx="26160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−2+10</m:t>
                      </m:r>
                    </m:oMath>
                  </m:oMathPara>
                </a14:m>
                <a:endParaRPr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6103" y="3751412"/>
                <a:ext cx="2616011" cy="434686"/>
              </a:xfrm>
              <a:prstGeom prst="rect">
                <a:avLst/>
              </a:prstGeom>
              <a:blipFill>
                <a:blip r:embed="rId7"/>
                <a:stretch>
                  <a:fillRect t="-11111" r="-4429" b="-36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27989" y="5620293"/>
                <a:ext cx="26160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−2+10=2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−8−2+10=2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7989" y="5620293"/>
                <a:ext cx="2616011" cy="434686"/>
              </a:xfrm>
              <a:prstGeom prst="rect">
                <a:avLst/>
              </a:prstGeom>
              <a:blipFill>
                <a:blip r:embed="rId8"/>
                <a:stretch>
                  <a:fillRect l="-233" r="-233" b="-20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7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7" grpId="0"/>
      <p:bldP spid="10" grpId="0"/>
      <p:bldP spid="11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alt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Sélectionner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263743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46722" y="4448628"/>
            <a:ext cx="5733164" cy="158205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fr-FR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Développer : C’est passer d’un produit à une somme.</a:t>
            </a:r>
          </a:p>
          <a:p>
            <a:pPr marL="114300"/>
            <a:r>
              <a:rPr lang="fr-FR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Factoriser : C’est passer d’une somme à un produit.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096000" y="1121588"/>
            <a:ext cx="5936382" cy="554046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59618" y="1089110"/>
            <a:ext cx="5820268" cy="209612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Pour déterminer un facteur commun de deux termes 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1. Prendre le PPCM des parties numériques.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Prendre les variables communes, chacune prise avec la plus petite puissance.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557143" y="2643107"/>
                <a:ext cx="35414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143" y="2643107"/>
                <a:ext cx="3541485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Arrow 2"/>
          <p:cNvSpPr/>
          <p:nvPr/>
        </p:nvSpPr>
        <p:spPr>
          <a:xfrm>
            <a:off x="6845488" y="1167516"/>
            <a:ext cx="2670629" cy="411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Développement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680496" y="4222193"/>
                <a:ext cx="5014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24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0496" y="4222193"/>
                <a:ext cx="501409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eft Arrow 20"/>
          <p:cNvSpPr/>
          <p:nvPr/>
        </p:nvSpPr>
        <p:spPr>
          <a:xfrm>
            <a:off x="7866744" y="6030685"/>
            <a:ext cx="2641600" cy="399457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Factorisation</a:t>
            </a:r>
          </a:p>
        </p:txBody>
      </p:sp>
      <p:sp>
        <p:nvSpPr>
          <p:cNvPr id="13" name="Curved Down Arrow 12"/>
          <p:cNvSpPr/>
          <p:nvPr/>
        </p:nvSpPr>
        <p:spPr>
          <a:xfrm>
            <a:off x="6872733" y="4027644"/>
            <a:ext cx="1059544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Curved Down Arrow 15"/>
          <p:cNvSpPr/>
          <p:nvPr/>
        </p:nvSpPr>
        <p:spPr>
          <a:xfrm>
            <a:off x="6845488" y="3836201"/>
            <a:ext cx="1669143" cy="5050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Curved Up Arrow 17"/>
          <p:cNvSpPr/>
          <p:nvPr/>
        </p:nvSpPr>
        <p:spPr>
          <a:xfrm>
            <a:off x="7413738" y="4579307"/>
            <a:ext cx="529772" cy="217714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Curved Up Arrow 18"/>
          <p:cNvSpPr/>
          <p:nvPr/>
        </p:nvSpPr>
        <p:spPr>
          <a:xfrm>
            <a:off x="7382548" y="4592853"/>
            <a:ext cx="1099458" cy="373259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>
            <a:off x="6985567" y="2522156"/>
            <a:ext cx="402012" cy="239725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>
            <a:off x="6985567" y="2363296"/>
            <a:ext cx="957943" cy="30207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7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2" grpId="0"/>
      <p:bldP spid="3" grpId="0" animBg="1"/>
      <p:bldP spid="17" grpId="0"/>
      <p:bldP spid="21" grpId="0" animBg="1"/>
      <p:bldP spid="13" grpId="0" animBg="1"/>
      <p:bldP spid="16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fr-FR" altLang="en-US" sz="2400" dirty="0">
                <a:latin typeface="Myriad Pro" panose="020B0503030403020204"/>
                <a:cs typeface="Times New Roman" panose="02020603050405020304" pitchFamily="18" charset="0"/>
              </a:rPr>
              <a:t>À la fin de ce </a:t>
            </a:r>
            <a:r>
              <a:rPr lang="fr-FR" alt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chapitre</a:t>
            </a:r>
            <a:r>
              <a:rPr lang="fr-FR" altLang="en-US" sz="2400" dirty="0">
                <a:latin typeface="Myriad Pro" panose="020B0503030403020204"/>
                <a:cs typeface="Times New Roman" panose="02020603050405020304" pitchFamily="18" charset="0"/>
              </a:rPr>
              <a:t>, l’élève doit être capable de/d’ 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2" y="3589442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3245783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20529" y="355235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798284" y="3577414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Reconnaître les termes semblables dans une expression algébrique.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2" y="4385228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4044247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28221" y="431877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878210" y="4404373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Réduire les termes semblables dans une expression algébrique. 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2" y="2427784"/>
            <a:ext cx="9026653" cy="9850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2382904"/>
            <a:ext cx="737188" cy="111965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20529" y="271371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878210" y="2400190"/>
            <a:ext cx="8173978" cy="96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Comprendre la signification de : terme algébrique, monôme, coefficient, variable, expression algébrique.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582671" y="5095905"/>
            <a:ext cx="9026653" cy="964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21349" y="4806018"/>
            <a:ext cx="737188" cy="1263779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1798284" y="5049190"/>
            <a:ext cx="8333830" cy="96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Effectuer des opérations de calcul sur des expressions algébriques (multiplication, développement, factorisation …)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28221" y="522793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58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https://pxhere.com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0213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Coordinateur : Samer </a:t>
            </a:r>
            <a:r>
              <a:rPr lang="fr-FR" sz="2400" dirty="0" err="1">
                <a:latin typeface="Myriad Pro" panose="020B0503030403020204" pitchFamily="34" charset="0"/>
              </a:rPr>
              <a:t>Siefeldine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Auteur : Georges Habib Maamari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Réviseur: Rima </a:t>
            </a:r>
            <a:r>
              <a:rPr lang="fr-FR" sz="2400" dirty="0" err="1">
                <a:latin typeface="Myriad Pro" panose="020B0503030403020204" pitchFamily="34" charset="0"/>
              </a:rPr>
              <a:t>Amacha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Éditeur de langue : Hala </a:t>
            </a:r>
            <a:r>
              <a:rPr lang="fr-FR" sz="2400" dirty="0" err="1">
                <a:latin typeface="Myriad Pro" panose="020B0503030403020204" pitchFamily="34" charset="0"/>
              </a:rPr>
              <a:t>Fayad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108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442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9717"/>
            <a:ext cx="11232000" cy="90582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23" y="2288128"/>
                <a:ext cx="3904419" cy="134044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1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+1 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une expression algébrique</a:t>
                </a:r>
                <a:endParaRPr lang="fr-FR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3" y="2288128"/>
                <a:ext cx="3904419" cy="1340444"/>
              </a:xfrm>
              <a:prstGeom prst="rect">
                <a:avLst/>
              </a:prstGeom>
              <a:blipFill>
                <a:blip r:embed="rId2"/>
                <a:stretch>
                  <a:fillRect l="-2500" t="-2273" b="-5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57326" y="1184099"/>
            <a:ext cx="11163970" cy="89144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Définition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L’expression obtenue en additionnant ou en soustrayant des monômes s’appelle une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expression algébrique.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fr-FR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6650" y="2714325"/>
                <a:ext cx="7105350" cy="9142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;  −2𝑦  𝑒𝑡  1 sont des monômes.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Leur somme est une expression algébrique!</a:t>
                </a: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650" y="2714325"/>
                <a:ext cx="7105350" cy="914247"/>
              </a:xfrm>
              <a:prstGeom prst="rect">
                <a:avLst/>
              </a:prstGeom>
              <a:blipFill rotWithShape="0">
                <a:blip r:embed="rId3"/>
                <a:stretch>
                  <a:fillRect l="-1286" t="-600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22" y="4289345"/>
                <a:ext cx="3904419" cy="134044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une expression algébrique</a:t>
                </a:r>
                <a:endParaRPr lang="fr-FR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2" y="4289345"/>
                <a:ext cx="3904419" cy="1340444"/>
              </a:xfrm>
              <a:prstGeom prst="rect">
                <a:avLst/>
              </a:prstGeom>
              <a:blipFill rotWithShape="0">
                <a:blip r:embed="rId4"/>
                <a:stretch>
                  <a:fillRect l="-2500" t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24536" y="4290309"/>
                <a:ext cx="7105350" cy="9142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−5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;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𝑒𝑡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−3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sont des monômes.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Leur somme est une expression algébrique!</a:t>
                </a: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536" y="4290309"/>
                <a:ext cx="7105350" cy="914247"/>
              </a:xfrm>
              <a:prstGeom prst="rect">
                <a:avLst/>
              </a:prstGeom>
              <a:blipFill rotWithShape="0">
                <a:blip r:embed="rId5"/>
                <a:stretch>
                  <a:fillRect l="-1286" t="-600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68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 uiExpand="1" build="p"/>
      <p:bldP spid="8" grpId="0" build="p"/>
      <p:bldP spid="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3" y="3771984"/>
                <a:ext cx="7532990" cy="420466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2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A</m:t>
                    </m:r>
                    <m: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−5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+3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𝐵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=2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+7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−4</m:t>
                    </m:r>
                  </m:oMath>
                </a14:m>
                <a:endParaRPr lang="en-US" b="0" dirty="0">
                  <a:latin typeface="Myriad Pro" panose="020B0503030403020204" pitchFamily="34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Alors :</a:t>
                </a:r>
              </a:p>
              <a:p>
                <a:pPr marL="1143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=3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−5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+3+2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+7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−4</m:t>
                      </m:r>
                    </m:oMath>
                  </m:oMathPara>
                </a14:m>
                <a:endParaRPr lang="en-US" b="0" dirty="0">
                  <a:solidFill>
                    <a:srgbClr val="FF3399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            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+2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−5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+7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+3−4</m:t>
                    </m:r>
                  </m:oMath>
                </a14:m>
                <a:endParaRPr lang="en-US" b="0" dirty="0">
                  <a:solidFill>
                    <a:srgbClr val="FF3399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      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=5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+2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−1</m:t>
                    </m:r>
                  </m:oMath>
                </a14:m>
                <a:endParaRPr lang="fr-FR" dirty="0">
                  <a:solidFill>
                    <a:srgbClr val="FF3399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3" y="3771984"/>
                <a:ext cx="7532990" cy="4204669"/>
              </a:xfrm>
              <a:prstGeom prst="rect">
                <a:avLst/>
              </a:prstGeom>
              <a:blipFill>
                <a:blip r:embed="rId2"/>
                <a:stretch>
                  <a:fillRect l="-1214" t="-7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16076" y="1142790"/>
            <a:ext cx="11959847" cy="262919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Somme de deux expressions algébriques (1) : </a:t>
            </a:r>
            <a:r>
              <a:rPr lang="fr-FR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Pour additionner des expressions algébriques :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R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egrouper les monômes semblables. 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Additionner ces termes semblables… 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C’est ce qu’on désigne par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la réduction de l’expression…</a:t>
            </a:r>
          </a:p>
          <a:p>
            <a:pPr marL="114300"/>
            <a:r>
              <a:rPr lang="fr-FR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Remarque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En additionnant deux expressions algébriques, vous obtiendrez une nouvelle expression algébrique.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7176075" y="5486930"/>
            <a:ext cx="5581981" cy="914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1. Regrouper les monômes semblables.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 Additionner ces termes semblables.</a:t>
            </a:r>
          </a:p>
        </p:txBody>
      </p:sp>
    </p:spTree>
    <p:extLst>
      <p:ext uri="{BB962C8B-B14F-4D97-AF65-F5344CB8AC3E}">
        <p14:creationId xmlns:p14="http://schemas.microsoft.com/office/powerpoint/2010/main" val="130512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2" y="4259267"/>
                <a:ext cx="8708647" cy="270759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3 : 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A</m:t>
                    </m:r>
                    <m: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−5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+3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𝐵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=2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+7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−4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Alors :</a:t>
                </a: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+3−</m:t>
                    </m:r>
                    <m:d>
                      <m:d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b="0" i="1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+7</m:t>
                        </m:r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−4</m:t>
                        </m:r>
                      </m:e>
                    </m:d>
                  </m:oMath>
                </a14:m>
                <a:endParaRPr lang="en-US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en-US" b="0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+3−2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endParaRPr lang="en-US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+3+4</m:t>
                    </m:r>
                  </m:oMath>
                </a14:m>
                <a:endParaRPr lang="en-US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+7</m:t>
                    </m:r>
                  </m:oMath>
                </a14:m>
                <a:endParaRPr lang="fr-FR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2" y="4259267"/>
                <a:ext cx="8708647" cy="2707590"/>
              </a:xfrm>
              <a:prstGeom prst="rect">
                <a:avLst/>
              </a:prstGeom>
              <a:blipFill>
                <a:blip r:embed="rId2"/>
                <a:stretch>
                  <a:fillRect l="-1050" t="-11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72428" y="1023041"/>
            <a:ext cx="12119572" cy="3236225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Somme de deux expressions algébriques (2) : </a:t>
            </a:r>
            <a:r>
              <a:rPr lang="fr-FR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Pour soustraire des expressions algébriques :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Additionner la première expression à l’opposé de la deuxième.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2. R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egrouper les monômes semblables. 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3. Additionner ces termes semblables… </a:t>
            </a:r>
          </a:p>
          <a:p>
            <a:pPr marL="1143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C’est ce qu’on désigne par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la réduction de l’expression…</a:t>
            </a:r>
          </a:p>
          <a:p>
            <a:pPr marL="114300"/>
            <a:r>
              <a:rPr lang="fr-FR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Remarque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En soustrayant deux expressions algébriques, vous obtiendrez une nouvelle expression algébrique.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6493942" y="4804759"/>
            <a:ext cx="5581981" cy="1625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1. Additionner la 1</a:t>
            </a:r>
            <a:r>
              <a:rPr lang="fr-FR" sz="2400" baseline="300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ère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expression à l’opposé de la 2</a:t>
            </a:r>
            <a:r>
              <a:rPr lang="fr-FR" sz="2400" baseline="300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ème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 Regrouper les monômes semblables.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3. Additionner les termes semblables.</a:t>
            </a:r>
          </a:p>
        </p:txBody>
      </p:sp>
    </p:spTree>
    <p:extLst>
      <p:ext uri="{BB962C8B-B14F-4D97-AF65-F5344CB8AC3E}">
        <p14:creationId xmlns:p14="http://schemas.microsoft.com/office/powerpoint/2010/main" val="267007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21;gd99044cf9d_2_0"/>
          <p:cNvSpPr txBox="1">
            <a:spLocks/>
          </p:cNvSpPr>
          <p:nvPr/>
        </p:nvSpPr>
        <p:spPr>
          <a:xfrm>
            <a:off x="166103" y="1010271"/>
            <a:ext cx="11858172" cy="483325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la découverte numérique du développement/factorisation: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sz="800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Effectuer les calculs ci-dessous puis choisir les écritures d’un même nombre:</a:t>
            </a: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sz="1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Faire de même pour les étiquettes suivantes 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sz="1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Faire de même pour les étiquettes suivantes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162013" y="3674924"/>
                <a:ext cx="1952171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×9−13×5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2013" y="3674924"/>
                <a:ext cx="1952171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450114" y="2407185"/>
                <a:ext cx="2046514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×8+15×7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114" y="2407185"/>
                <a:ext cx="204651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34570" y="3677496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×(9−5)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0" y="3677496"/>
                <a:ext cx="1625600" cy="400110"/>
              </a:xfrm>
              <a:prstGeom prst="rect">
                <a:avLst/>
              </a:prstGeom>
              <a:blipFill>
                <a:blip r:embed="rId4"/>
                <a:stretch>
                  <a:fillRect b="-1470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235154" y="2404982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×8+7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154" y="2404982"/>
                <a:ext cx="162560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34571" y="2404166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×(8+7)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1" y="2404166"/>
                <a:ext cx="1625600" cy="400110"/>
              </a:xfrm>
              <a:prstGeom prst="rect">
                <a:avLst/>
              </a:prstGeom>
              <a:blipFill>
                <a:blip r:embed="rId6"/>
                <a:stretch>
                  <a:fillRect b="-1470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845917" y="3674924"/>
                <a:ext cx="14224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×9−5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917" y="3674924"/>
                <a:ext cx="1422400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34570" y="5071391"/>
                <a:ext cx="2111829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5+6)×(9−5)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0" y="5071391"/>
                <a:ext cx="2111829" cy="400110"/>
              </a:xfrm>
              <a:prstGeom prst="rect">
                <a:avLst/>
              </a:prstGeom>
              <a:blipFill>
                <a:blip r:embed="rId8"/>
                <a:stretch>
                  <a:fillRect l="-1149" b="-1323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614055" y="5069635"/>
                <a:ext cx="1748974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×9−6×5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055" y="5069635"/>
                <a:ext cx="1748974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036703" y="5069635"/>
                <a:ext cx="1748972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×9+6×5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6703" y="5069635"/>
                <a:ext cx="174897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294324" y="5069635"/>
                <a:ext cx="3526972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×9−5×5+6×9−6×5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4324" y="5069635"/>
                <a:ext cx="3526972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88014" y="2431221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8+7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=15×8+15×7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8014" y="2431221"/>
                <a:ext cx="3545684" cy="434686"/>
              </a:xfrm>
              <a:prstGeom prst="rect">
                <a:avLst/>
              </a:prstGeom>
              <a:blipFill>
                <a:blip r:embed="rId12"/>
                <a:stretch>
                  <a:fillRect b="-873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88014" y="3657636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13×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9−5</m:t>
                          </m:r>
                        </m:e>
                      </m:d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=13×9−13×5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8014" y="3657636"/>
                <a:ext cx="3545684" cy="434686"/>
              </a:xfrm>
              <a:prstGeom prst="rect">
                <a:avLst/>
              </a:prstGeom>
              <a:blipFill>
                <a:blip r:embed="rId13"/>
                <a:stretch>
                  <a:fillRect b="-873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7292" y="6114841"/>
                <a:ext cx="771176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5+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e>
                      </m:d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9−5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=5×9−5×5+6×9+6×5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292" y="6114841"/>
                <a:ext cx="7711763" cy="434686"/>
              </a:xfrm>
              <a:prstGeom prst="rect">
                <a:avLst/>
              </a:prstGeom>
              <a:blipFill>
                <a:blip r:embed="rId14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2093" y="2729711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225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093" y="2729711"/>
                <a:ext cx="658391" cy="434686"/>
              </a:xfrm>
              <a:prstGeom prst="rect">
                <a:avLst/>
              </a:prstGeom>
              <a:blipFill>
                <a:blip r:embed="rId15"/>
                <a:stretch>
                  <a:fillRect l="-2778" r="-9259"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47262" y="2722990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127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7262" y="2722990"/>
                <a:ext cx="658391" cy="434686"/>
              </a:xfrm>
              <a:prstGeom prst="rect">
                <a:avLst/>
              </a:prstGeom>
              <a:blipFill>
                <a:blip r:embed="rId16"/>
                <a:stretch>
                  <a:fillRect l="-2778" r="-7407"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189" y="2722990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225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189" y="2722990"/>
                <a:ext cx="658391" cy="434686"/>
              </a:xfrm>
              <a:prstGeom prst="rect">
                <a:avLst/>
              </a:prstGeom>
              <a:blipFill>
                <a:blip r:embed="rId17"/>
                <a:stretch>
                  <a:fillRect l="-3704" r="-8333"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10368" y="4045193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0368" y="4045193"/>
                <a:ext cx="658391" cy="434686"/>
              </a:xfrm>
              <a:prstGeom prst="rect">
                <a:avLst/>
              </a:prstGeom>
              <a:blipFill>
                <a:blip r:embed="rId18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08902" y="4044583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902" y="4044583"/>
                <a:ext cx="658391" cy="434686"/>
              </a:xfrm>
              <a:prstGeom prst="rect">
                <a:avLst/>
              </a:prstGeom>
              <a:blipFill>
                <a:blip r:embed="rId19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27921" y="4044583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921" y="4044583"/>
                <a:ext cx="658391" cy="434686"/>
              </a:xfrm>
              <a:prstGeom prst="rect">
                <a:avLst/>
              </a:prstGeom>
              <a:blipFill>
                <a:blip r:embed="rId20"/>
                <a:stretch>
                  <a:fillRect l="-2778" r="-7407" b="-13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82770" y="5408842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44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770" y="5408842"/>
                <a:ext cx="658391" cy="434686"/>
              </a:xfrm>
              <a:prstGeom prst="rect">
                <a:avLst/>
              </a:prstGeom>
              <a:blipFill>
                <a:blip r:embed="rId21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38097" y="5408842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097" y="5408842"/>
                <a:ext cx="658391" cy="434686"/>
              </a:xfrm>
              <a:prstGeom prst="rect">
                <a:avLst/>
              </a:prstGeom>
              <a:blipFill>
                <a:blip r:embed="rId22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0076" y="5426615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75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0076" y="5426615"/>
                <a:ext cx="658391" cy="434686"/>
              </a:xfrm>
              <a:prstGeom prst="rect">
                <a:avLst/>
              </a:prstGeom>
              <a:blipFill>
                <a:blip r:embed="rId23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28614" y="5408842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44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8614" y="5408842"/>
                <a:ext cx="658391" cy="434686"/>
              </a:xfrm>
              <a:prstGeom prst="rect">
                <a:avLst/>
              </a:prstGeom>
              <a:blipFill>
                <a:blip r:embed="rId2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444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/>
      <p:bldP spid="20" grpId="0"/>
      <p:bldP spid="21" grpId="0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52587" y="1128267"/>
            <a:ext cx="89339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la découverte géométrique du développement/factorisation :</a:t>
            </a:r>
          </a:p>
        </p:txBody>
      </p:sp>
      <p:sp>
        <p:nvSpPr>
          <p:cNvPr id="6" name="Google Shape;121;gd99044cf9d_2_0"/>
          <p:cNvSpPr txBox="1">
            <a:spLocks/>
          </p:cNvSpPr>
          <p:nvPr/>
        </p:nvSpPr>
        <p:spPr>
          <a:xfrm>
            <a:off x="259104" y="1651487"/>
            <a:ext cx="11858172" cy="5239657"/>
          </a:xfrm>
          <a:prstGeom prst="rect">
            <a:avLst/>
          </a:prstGeom>
        </p:spPr>
        <p:txBody>
          <a:bodyPr spcFirstLastPara="1" wrap="square" lIns="91425" tIns="45700" rIns="91425" bIns="45700" numCol="2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Proposer deux façons pour calculer l’aire du rectangle ABCD ci-dessous: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en-US" i="1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2.Exprimer de deux façons différentes l’aire du rectangle MNPQ ci-dessous 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4638" t="26141" r="59370" b="48660"/>
          <a:stretch/>
        </p:blipFill>
        <p:spPr>
          <a:xfrm>
            <a:off x="1413085" y="3527547"/>
            <a:ext cx="3381829" cy="18433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792082" y="3898331"/>
                <a:ext cx="1886857" cy="1117600"/>
              </a:xfrm>
              <a:prstGeom prst="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2082" y="3898331"/>
                <a:ext cx="1886857" cy="11176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704968" y="3901614"/>
                <a:ext cx="754744" cy="1117600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4968" y="3901614"/>
                <a:ext cx="754744" cy="1117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778310" y="3909383"/>
                <a:ext cx="2676033" cy="1117600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fr-FR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8310" y="3909383"/>
                <a:ext cx="2676033" cy="11176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54960" y="5379434"/>
                <a:ext cx="2813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960" y="5379434"/>
                <a:ext cx="2813954" cy="461665"/>
              </a:xfrm>
              <a:prstGeom prst="rect">
                <a:avLst/>
              </a:prstGeom>
              <a:blipFill>
                <a:blip r:embed="rId6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884705" y="537086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𝑨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4705" y="5370862"/>
                <a:ext cx="3040742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43420" y="601449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420" y="6014492"/>
                <a:ext cx="3040742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561969" y="601449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×(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969" y="6014492"/>
                <a:ext cx="3040742" cy="461665"/>
              </a:xfrm>
              <a:prstGeom prst="rect">
                <a:avLst/>
              </a:prstGeom>
              <a:blipFill>
                <a:blip r:embed="rId9"/>
                <a:stretch>
                  <a:fillRect b="-21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4925447" y="4333475"/>
            <a:ext cx="1262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638" t="25942" r="59147" b="48661"/>
          <a:stretch/>
        </p:blipFill>
        <p:spPr>
          <a:xfrm>
            <a:off x="7163850" y="3503481"/>
            <a:ext cx="3410858" cy="18578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568798" y="3883428"/>
                <a:ext cx="1886857" cy="1117600"/>
              </a:xfrm>
              <a:prstGeom prst="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8798" y="3883428"/>
                <a:ext cx="1886857" cy="11176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9457681" y="3888109"/>
                <a:ext cx="754744" cy="1117600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7681" y="3888109"/>
                <a:ext cx="754744" cy="11176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96305" y="5436565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006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6305" y="5436565"/>
                <a:ext cx="3040742" cy="461665"/>
              </a:xfrm>
              <a:prstGeom prst="rect">
                <a:avLst/>
              </a:prstGeom>
              <a:blipFill>
                <a:blip r:embed="rId1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725184" y="599998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006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184" y="5999982"/>
                <a:ext cx="3040742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7554284" y="3892790"/>
                <a:ext cx="2676033" cy="1117600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fr-FR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4284" y="3892790"/>
                <a:ext cx="2676033" cy="111760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7986420" y="5436565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𝑨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6420" y="5436565"/>
                <a:ext cx="3040742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8497922" y="599998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𝒄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7922" y="5999982"/>
                <a:ext cx="3040742" cy="461665"/>
              </a:xfrm>
              <a:prstGeom prst="rect">
                <a:avLst/>
              </a:prstGeom>
              <a:blipFill>
                <a:blip r:embed="rId17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762470" y="2714144"/>
                <a:ext cx="4851440" cy="425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accent5"/>
                    </a:solidFill>
                  </a:rPr>
                  <a:t>N.B: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𝑟𝑒𝑐𝑡𝑎𝑛𝑔𝑙𝑒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𝑙𝑜𝑛𝑔𝑢𝑒𝑢𝑟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 ×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𝑙𝑎𝑟𝑔𝑒𝑢𝑟</m:t>
                    </m:r>
                  </m:oMath>
                </a14:m>
                <a:endParaRPr lang="fr-FR" sz="2000" dirty="0">
                  <a:solidFill>
                    <a:schemeClr val="accent5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2470" y="2714144"/>
                <a:ext cx="4851440" cy="425053"/>
              </a:xfrm>
              <a:prstGeom prst="rect">
                <a:avLst/>
              </a:prstGeom>
              <a:blipFill>
                <a:blip r:embed="rId18"/>
                <a:stretch>
                  <a:fillRect l="-1256" t="-5714" b="-2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208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  <p:bldP spid="16" grpId="0"/>
      <p:bldP spid="18" grpId="0" animBg="1"/>
      <p:bldP spid="19" grpId="0" animBg="1"/>
      <p:bldP spid="20" grpId="0"/>
      <p:bldP spid="22" grpId="0"/>
      <p:bldP spid="23" grpId="0" animBg="1"/>
      <p:bldP spid="24" grpId="0"/>
      <p:bldP spid="2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5" y="4304387"/>
                <a:ext cx="5763913" cy="1032716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Exemple 4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𝐀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fr-FR" b="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5" y="4304387"/>
                <a:ext cx="5763913" cy="1032716"/>
              </a:xfrm>
              <a:prstGeom prst="rect">
                <a:avLst/>
              </a:prstGeom>
              <a:blipFill>
                <a:blip r:embed="rId2"/>
                <a:stretch>
                  <a:fillRect l="-1586" t="-3529" b="-3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6" y="1064820"/>
                <a:ext cx="11959847" cy="3209387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endParaRPr lang="fr-FR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Produit d’un monôme par une expression algébrique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Verbalement :</a:t>
                </a: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Pour multiplier un monôme par une expression algébrique :</a:t>
                </a:r>
              </a:p>
              <a:p>
                <a:pPr marL="571500" indent="-457200"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Multiplier ce monôme par chacun des monômes de l’expression.</a:t>
                </a:r>
              </a:p>
              <a:p>
                <a:pPr marL="571500" indent="-457200"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Additionner les termes ainsi trouvés.</a:t>
                </a:r>
              </a:p>
              <a:p>
                <a:pPr marL="114300"/>
                <a:endParaRPr lang="fr-FR" b="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Symboliquement :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des nombres non nuls :</a:t>
                </a:r>
                <a:r>
                  <a:rPr lang="fr-FR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×(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)=</m:t>
                    </m:r>
                  </m:oMath>
                </a14:m>
                <a:endParaRPr lang="fr-FR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en-US" dirty="0">
                    <a:solidFill>
                      <a:srgbClr val="D60093"/>
                    </a:solidFill>
                  </a:rPr>
                  <a:t>								       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d>
                      <m:d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US" b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𝑐𝑎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𝑐𝑏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6" y="1064820"/>
                <a:ext cx="11959847" cy="3209387"/>
              </a:xfrm>
              <a:prstGeom prst="rect">
                <a:avLst/>
              </a:prstGeom>
              <a:blipFill rotWithShape="0">
                <a:blip r:embed="rId3"/>
                <a:stretch>
                  <a:fillRect t="-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99138" y="4642909"/>
                <a:ext cx="4636725" cy="7945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1. Multiplier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par chacun des monômes de l’expression</a:t>
                </a: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138" y="4642909"/>
                <a:ext cx="4636725" cy="794559"/>
              </a:xfrm>
              <a:prstGeom prst="rect">
                <a:avLst/>
              </a:prstGeom>
              <a:blipFill rotWithShape="0">
                <a:blip r:embed="rId4"/>
                <a:stretch>
                  <a:fillRect l="-2105" t="-5385" b="-2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>
            <a:off x="7549498" y="2963311"/>
            <a:ext cx="1262743" cy="52991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Curved Down Arrow 5"/>
          <p:cNvSpPr/>
          <p:nvPr/>
        </p:nvSpPr>
        <p:spPr>
          <a:xfrm>
            <a:off x="7549498" y="3171119"/>
            <a:ext cx="638629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231682" y="5643682"/>
                <a:ext cx="69789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</m:t>
                      </m:r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−2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1682" y="5643682"/>
                <a:ext cx="6978962" cy="461665"/>
              </a:xfrm>
              <a:prstGeom prst="rect">
                <a:avLst/>
              </a:prstGeom>
              <a:blipFill>
                <a:blip r:embed="rId5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274899" y="6120563"/>
                <a:ext cx="34462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4899" y="6120563"/>
                <a:ext cx="3446264" cy="461665"/>
              </a:xfrm>
              <a:prstGeom prst="rect">
                <a:avLst/>
              </a:prstGeom>
              <a:blipFill>
                <a:blip r:embed="rId6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7868812" y="3756398"/>
            <a:ext cx="2968172" cy="493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8217500" y="5643682"/>
            <a:ext cx="3865277" cy="794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 Additionner</a:t>
            </a:r>
            <a:r>
              <a:rPr lang="en-US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les 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termes ainsi trouvés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9199771" y="3333785"/>
                <a:ext cx="93987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9771" y="3333785"/>
                <a:ext cx="939873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9920438" y="3333785"/>
                <a:ext cx="123085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0438" y="3333785"/>
                <a:ext cx="123085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urved Down Arrow 2"/>
          <p:cNvSpPr/>
          <p:nvPr/>
        </p:nvSpPr>
        <p:spPr>
          <a:xfrm>
            <a:off x="1930400" y="5040188"/>
            <a:ext cx="551543" cy="18495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Curved Down Arrow 3"/>
          <p:cNvSpPr/>
          <p:nvPr/>
        </p:nvSpPr>
        <p:spPr>
          <a:xfrm>
            <a:off x="1930400" y="4820745"/>
            <a:ext cx="1284513" cy="404398"/>
          </a:xfrm>
          <a:prstGeom prst="curved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Curved Down Arrow 4"/>
          <p:cNvSpPr/>
          <p:nvPr/>
        </p:nvSpPr>
        <p:spPr>
          <a:xfrm>
            <a:off x="1930400" y="4642909"/>
            <a:ext cx="2046514" cy="582234"/>
          </a:xfrm>
          <a:prstGeom prst="curvedDownArrow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64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7" grpId="0" uiExpand="1" build="p"/>
      <p:bldP spid="8" grpId="0" animBg="1"/>
      <p:bldP spid="6" grpId="0" animBg="1"/>
      <p:bldP spid="9" grpId="0"/>
      <p:bldP spid="10" grpId="0"/>
      <p:bldP spid="2" grpId="0" animBg="1"/>
      <p:bldP spid="12" grpId="0" uiExpand="1" build="p"/>
      <p:bldP spid="13" grpId="0"/>
      <p:bldP spid="14" grpId="0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expression algébrique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 : 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Effectuer les produits ci-dessous :</a:t>
            </a:r>
            <a:endParaRPr lang="fr-FR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905255" y="2291808"/>
                <a:ext cx="2447545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255" y="2291808"/>
                <a:ext cx="2447545" cy="2677656"/>
              </a:xfrm>
              <a:prstGeom prst="rect">
                <a:avLst/>
              </a:prstGeom>
              <a:blipFill>
                <a:blip r:embed="rId2"/>
                <a:stretch>
                  <a:fillRect l="-3234" t="-911" b="-36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8814" y="229180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814" y="2291808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253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81925" y="301321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925" y="3013215"/>
                <a:ext cx="3545684" cy="434686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83525" y="3739073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3525" y="3739073"/>
                <a:ext cx="3545684" cy="434686"/>
              </a:xfrm>
              <a:prstGeom prst="rect">
                <a:avLst/>
              </a:prstGeom>
              <a:blipFill>
                <a:blip r:embed="rId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81925" y="4475519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925" y="4475519"/>
                <a:ext cx="3545684" cy="434686"/>
              </a:xfrm>
              <a:prstGeom prst="rect">
                <a:avLst/>
              </a:prstGeom>
              <a:blipFill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686697" y="3408133"/>
                <a:ext cx="284654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𝑐𝑎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𝑐𝑏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6697" y="3408133"/>
                <a:ext cx="2846548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urved Down Arrow 11"/>
          <p:cNvSpPr/>
          <p:nvPr/>
        </p:nvSpPr>
        <p:spPr>
          <a:xfrm>
            <a:off x="6836228" y="3288270"/>
            <a:ext cx="402012" cy="239725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>
            <a:off x="6836228" y="3129410"/>
            <a:ext cx="957943" cy="30207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48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0" grpId="0"/>
      <p:bldP spid="3" grpId="0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2040</Words>
  <Application>Microsoft Office PowerPoint</Application>
  <PresentationFormat>Widescreen</PresentationFormat>
  <Paragraphs>328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Times New Roman</vt:lpstr>
      <vt:lpstr>Calibri</vt:lpstr>
      <vt:lpstr>Cambria Math</vt:lpstr>
      <vt:lpstr>Calibri Light</vt:lpstr>
      <vt:lpstr>Myriad Pro</vt:lpstr>
      <vt:lpstr>Myriad Pro Light</vt:lpstr>
      <vt:lpstr>Office Theme</vt:lpstr>
      <vt:lpstr>Expressions algébriques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Expressions algébriques</dc:title>
  <dc:creator>Acer</dc:creator>
  <cp:lastModifiedBy>Acer</cp:lastModifiedBy>
  <cp:revision>114</cp:revision>
  <dcterms:created xsi:type="dcterms:W3CDTF">2021-07-24T13:55:21Z</dcterms:created>
  <dcterms:modified xsi:type="dcterms:W3CDTF">2021-12-14T08:02:06Z</dcterms:modified>
</cp:coreProperties>
</file>