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67.xml" ContentType="application/vnd.openxmlformats-officedocument.presentationml.tags+xml"/>
  <Override PartName="/ppt/notesSlides/notesSlide60.xml" ContentType="application/vnd.openxmlformats-officedocument.presentationml.notesSlide+xml"/>
  <Override PartName="/ppt/tags/tag68.xml" ContentType="application/vnd.openxmlformats-officedocument.presentationml.tags+xml"/>
  <Override PartName="/ppt/notesSlides/notesSlide61.xml" ContentType="application/vnd.openxmlformats-officedocument.presentationml.notesSlide+xml"/>
  <Override PartName="/ppt/tags/tag69.xml" ContentType="application/vnd.openxmlformats-officedocument.presentationml.tags+xml"/>
  <Override PartName="/ppt/notesSlides/notesSlide62.xml" ContentType="application/vnd.openxmlformats-officedocument.presentationml.notesSlide+xml"/>
  <Override PartName="/ppt/tags/tag70.xml" ContentType="application/vnd.openxmlformats-officedocument.presentationml.tags+xml"/>
  <Override PartName="/ppt/notesSlides/notesSlide63.xml" ContentType="application/vnd.openxmlformats-officedocument.presentationml.notesSlide+xml"/>
  <Override PartName="/ppt/tags/tag71.xml" ContentType="application/vnd.openxmlformats-officedocument.presentationml.tags+xml"/>
  <Override PartName="/ppt/notesSlides/notesSlide64.xml" ContentType="application/vnd.openxmlformats-officedocument.presentationml.notesSlide+xml"/>
  <Override PartName="/ppt/tags/tag72.xml" ContentType="application/vnd.openxmlformats-officedocument.presentationml.tags+xml"/>
  <Override PartName="/ppt/notesSlides/notesSlide65.xml" ContentType="application/vnd.openxmlformats-officedocument.presentationml.notesSlide+xml"/>
  <Override PartName="/ppt/tags/tag73.xml" ContentType="application/vnd.openxmlformats-officedocument.presentationml.tags+xml"/>
  <Override PartName="/ppt/notesSlides/notesSlide66.xml" ContentType="application/vnd.openxmlformats-officedocument.presentationml.notesSlide+xml"/>
  <Override PartName="/ppt/tags/tag74.xml" ContentType="application/vnd.openxmlformats-officedocument.presentationml.tags+xml"/>
  <Override PartName="/ppt/notesSlides/notesSlide67.xml" ContentType="application/vnd.openxmlformats-officedocument.presentationml.notesSlide+xml"/>
  <Override PartName="/ppt/tags/tag75.xml" ContentType="application/vnd.openxmlformats-officedocument.presentationml.tags+xml"/>
  <Override PartName="/ppt/notesSlides/notesSlide68.xml" ContentType="application/vnd.openxmlformats-officedocument.presentationml.notesSlide+xml"/>
  <Override PartName="/ppt/tags/tag76.xml" ContentType="application/vnd.openxmlformats-officedocument.presentationml.tags+xml"/>
  <Override PartName="/ppt/notesSlides/notesSlide69.xml" ContentType="application/vnd.openxmlformats-officedocument.presentationml.notesSlide+xml"/>
  <Override PartName="/ppt/tags/tag77.xml" ContentType="application/vnd.openxmlformats-officedocument.presentationml.tags+xml"/>
  <Override PartName="/ppt/notesSlides/notesSlide70.xml" ContentType="application/vnd.openxmlformats-officedocument.presentationml.notesSlide+xml"/>
  <Override PartName="/ppt/tags/tag78.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76"/>
  </p:notesMasterIdLst>
  <p:sldIdLst>
    <p:sldId id="256" r:id="rId5"/>
    <p:sldId id="1745" r:id="rId6"/>
    <p:sldId id="1792" r:id="rId7"/>
    <p:sldId id="1790" r:id="rId8"/>
    <p:sldId id="1791" r:id="rId9"/>
    <p:sldId id="523" r:id="rId10"/>
    <p:sldId id="519" r:id="rId11"/>
    <p:sldId id="1717" r:id="rId12"/>
    <p:sldId id="582" r:id="rId13"/>
    <p:sldId id="1718" r:id="rId14"/>
    <p:sldId id="1735" r:id="rId15"/>
    <p:sldId id="1736" r:id="rId16"/>
    <p:sldId id="584" r:id="rId17"/>
    <p:sldId id="1737" r:id="rId18"/>
    <p:sldId id="585" r:id="rId19"/>
    <p:sldId id="1738" r:id="rId20"/>
    <p:sldId id="586" r:id="rId21"/>
    <p:sldId id="1739" r:id="rId22"/>
    <p:sldId id="593" r:id="rId23"/>
    <p:sldId id="1740" r:id="rId24"/>
    <p:sldId id="587" r:id="rId25"/>
    <p:sldId id="1741" r:id="rId26"/>
    <p:sldId id="588" r:id="rId27"/>
    <p:sldId id="1742" r:id="rId28"/>
    <p:sldId id="589" r:id="rId29"/>
    <p:sldId id="1743" r:id="rId30"/>
    <p:sldId id="590" r:id="rId31"/>
    <p:sldId id="1727" r:id="rId32"/>
    <p:sldId id="591" r:id="rId33"/>
    <p:sldId id="1728" r:id="rId34"/>
    <p:sldId id="592" r:id="rId35"/>
    <p:sldId id="1744" r:id="rId36"/>
    <p:sldId id="524" r:id="rId37"/>
    <p:sldId id="594" r:id="rId38"/>
    <p:sldId id="542" r:id="rId39"/>
    <p:sldId id="595" r:id="rId40"/>
    <p:sldId id="527" r:id="rId41"/>
    <p:sldId id="434" r:id="rId42"/>
    <p:sldId id="435" r:id="rId43"/>
    <p:sldId id="438" r:id="rId44"/>
    <p:sldId id="596" r:id="rId45"/>
    <p:sldId id="597" r:id="rId46"/>
    <p:sldId id="598" r:id="rId47"/>
    <p:sldId id="599" r:id="rId48"/>
    <p:sldId id="528" r:id="rId49"/>
    <p:sldId id="467" r:id="rId50"/>
    <p:sldId id="619" r:id="rId51"/>
    <p:sldId id="606" r:id="rId52"/>
    <p:sldId id="620" r:id="rId53"/>
    <p:sldId id="607" r:id="rId54"/>
    <p:sldId id="621" r:id="rId55"/>
    <p:sldId id="608" r:id="rId56"/>
    <p:sldId id="622" r:id="rId57"/>
    <p:sldId id="609" r:id="rId58"/>
    <p:sldId id="575" r:id="rId59"/>
    <p:sldId id="610" r:id="rId60"/>
    <p:sldId id="611" r:id="rId61"/>
    <p:sldId id="612" r:id="rId62"/>
    <p:sldId id="613" r:id="rId63"/>
    <p:sldId id="529" r:id="rId64"/>
    <p:sldId id="501" r:id="rId65"/>
    <p:sldId id="1730" r:id="rId66"/>
    <p:sldId id="614" r:id="rId67"/>
    <p:sldId id="1731" r:id="rId68"/>
    <p:sldId id="615" r:id="rId69"/>
    <p:sldId id="1732" r:id="rId70"/>
    <p:sldId id="616" r:id="rId71"/>
    <p:sldId id="1733" r:id="rId72"/>
    <p:sldId id="617" r:id="rId73"/>
    <p:sldId id="1734" r:id="rId74"/>
    <p:sldId id="1655" r:id="rId75"/>
  </p:sldIdLst>
  <p:sldSz cx="12192000" cy="6858000"/>
  <p:notesSz cx="6858000" cy="9144000"/>
  <p:custDataLst>
    <p:tags r:id="rId77"/>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43" clrIdx="13">
    <p:extLst>
      <p:ext uri="{19B8F6BF-5375-455C-9EA6-DF929625EA0E}">
        <p15:presenceInfo xmlns:p15="http://schemas.microsoft.com/office/powerpoint/2012/main" userId="f0300d29df198785" providerId="Windows Live"/>
      </p:ext>
    </p:extLst>
  </p:cmAuthor>
  <p:cmAuthor id="14" name="Chams Haidar" initials="CH" lastIdx="67" clrIdx="14">
    <p:extLst>
      <p:ext uri="{19B8F6BF-5375-455C-9EA6-DF929625EA0E}">
        <p15:presenceInfo xmlns:p15="http://schemas.microsoft.com/office/powerpoint/2012/main" userId="S::Chams.Haidar@qitabi.org::06e4fcf4-f1e0-4aff-b2c6-5e481d282eb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C274"/>
    <a:srgbClr val="C7E6F5"/>
    <a:srgbClr val="94CFEC"/>
    <a:srgbClr val="0076A3"/>
    <a:srgbClr val="59B4E1"/>
    <a:srgbClr val="578CC3"/>
    <a:srgbClr val="DAF3F6"/>
    <a:srgbClr val="EFEFEF"/>
    <a:srgbClr val="3A729A"/>
    <a:srgbClr val="4A66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5716A8-5A93-A487-B5BE-0895B06F57C8}" v="218" dt="2023-09-28T12:37:38.739"/>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9171" autoAdjust="0"/>
  </p:normalViewPr>
  <p:slideViewPr>
    <p:cSldViewPr snapToGrid="0">
      <p:cViewPr varScale="1">
        <p:scale>
          <a:sx n="50" d="100"/>
          <a:sy n="50" d="100"/>
        </p:scale>
        <p:origin x="193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05"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5" Type="http://schemas.openxmlformats.org/officeDocument/2006/relationships/slide" Target="slides/slide1.xml"/><Relationship Id="rId61" Type="http://schemas.openxmlformats.org/officeDocument/2006/relationships/slide" Target="slides/slide57.xml"/><Relationship Id="rId203"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204" Type="http://schemas.openxmlformats.org/officeDocument/2006/relationships/viewProps" Target="viewProp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4" Type="http://schemas.openxmlformats.org/officeDocument/2006/relationships/slideMaster" Target="slideMasters/slideMaster1.xml"/><Relationship Id="rId9" Type="http://schemas.openxmlformats.org/officeDocument/2006/relationships/slide" Target="slides/slide5.xml"/><Relationship Id="rId202" Type="http://schemas.openxmlformats.org/officeDocument/2006/relationships/commentAuthors" Target="commentAuthors.xml"/><Relationship Id="rId207" Type="http://schemas.microsoft.com/office/2015/10/relationships/revisionInfo" Target="revisionInfo.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376268465"/>
      </p:ext>
    </p:extLst>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079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11911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6200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28972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728349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81587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25624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6520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130411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642171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45932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accent1"/>
              </a:buClr>
              <a:buSzPct val="100000"/>
              <a:buFont typeface="+mj-lt"/>
              <a:buNone/>
            </a:pPr>
            <a:r>
              <a:rPr lang="fr-FR" sz="1200" b="1" u="none" noProof="0" dirty="0">
                <a:solidFill>
                  <a:schemeClr val="tx1">
                    <a:lumMod val="65000"/>
                    <a:lumOff val="35000"/>
                  </a:schemeClr>
                </a:solidFill>
                <a:latin typeface="Comic Sans MS" panose="030F0702030302020204" pitchFamily="66" charset="0"/>
              </a:rPr>
              <a:t>Note pour l’enseignant(e)</a:t>
            </a:r>
          </a:p>
          <a:p>
            <a:pPr marL="0" lvl="0" indent="0" algn="l" rtl="0">
              <a:lnSpc>
                <a:spcPct val="100000"/>
              </a:lnSpc>
              <a:spcBef>
                <a:spcPts val="0"/>
              </a:spcBef>
              <a:spcAft>
                <a:spcPts val="0"/>
              </a:spcAft>
              <a:buClr>
                <a:schemeClr val="accent1"/>
              </a:buClr>
              <a:buSzPct val="100000"/>
              <a:buFont typeface="+mj-lt"/>
              <a:buNone/>
            </a:pPr>
            <a:r>
              <a:rPr lang="fr-FR" sz="1200" b="0" i="0" u="none" strike="noStrike" cap="none" dirty="0">
                <a:solidFill>
                  <a:schemeClr val="dk1"/>
                </a:solidFill>
                <a:effectLst/>
                <a:latin typeface="Calibri"/>
                <a:ea typeface="Calibri"/>
                <a:cs typeface="Calibri"/>
                <a:sym typeface="Calibri"/>
              </a:rPr>
              <a:t>Le tableau montre la répartition du chapitre. </a:t>
            </a:r>
          </a:p>
          <a:p>
            <a:endParaRPr lang="fr-FR" sz="1200" b="0" i="0" u="none" strike="noStrike" cap="none" dirty="0">
              <a:solidFill>
                <a:schemeClr val="dk1"/>
              </a:solidFill>
              <a:effectLst/>
              <a:latin typeface="Calibri"/>
              <a:ea typeface="Calibri"/>
              <a:cs typeface="Calibri"/>
              <a:sym typeface="Calibri"/>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chapitre commence par l'évaluation diagnostique qui vise à donner un aperçu des connaissances antérieures des étudiants. L'évaluation diagnostique, qui a lieu en début d'apprentissage, permet à l'enseignant(e) d’identifier les connaissances existantes des élèves et les compétences qu'ils maîtrisent, et d'identifier leurs difficultés.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Chaque chapitre comprend des activités (qui peuvent être explicites ou implicites) qui favorisent le développement d'une compétence (ou de plusieurs compétences) de l'apprentissage socio-émotionnel (SEL). L'apprentissage socio-émotionnel favorise le développement de cinq compétences fondamentales chez les élèves : le développement du cerveau, la maitrise des émotions, les aptitudes sociales, la résolution de conflit, et la persévérance. Le rôle de l'enseignant(e) est d'intégrer les objectifs liés à l’apprentissage socio-émotionnel dans son enseignement (activités et discussions) en classe. </a:t>
            </a:r>
          </a:p>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déroulement de la séance est le suivant :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introduction qui comprend une question préparatoire à laquelle on répond en fin de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activité d'apprentissage qui comprend une situation de la vie réelle qui peut amener les élèves à découvrir de nouveaux concepts tout en essayant de la résoudre.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 résultat de l'activité d'apprentissage lié à l'objectif.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Des applications qui peuvent être des exercices ou des problèmes.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évaluation formative est réalisée à la fin de chaque séance pour vérifier l’atteinte des objectifs d’apprentissage par les élèves.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récapitulation est proposée à la fin en fonction des objectifs d’apprentissage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évaluation sommative est donnée à la fin du chapitre pour vérifier la compréhension par les élèves des objectifs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Remarque : Pour les élèves, l’évaluation formative se trouve sous le titre « vérifiez votre compréhension » et l'évaluation sommative se trouve sous le titre « testez vos connaissances ».</a:t>
            </a:r>
            <a:r>
              <a:rPr lang="en-US" sz="1100" dirty="0">
                <a:effectLst/>
                <a:latin typeface="Calibri" panose="020F0502020204030204" pitchFamily="34" charset="0"/>
                <a:ea typeface="Calibri" panose="020F0502020204030204" pitchFamily="34" charset="0"/>
                <a:cs typeface="Arial" panose="020B0604020202020204" pitchFamily="34" charset="0"/>
              </a:rPr>
              <a:t> </a:t>
            </a:r>
          </a:p>
          <a:p>
            <a:pPr marL="0" lvl="0" indent="0" algn="l" rtl="0">
              <a:lnSpc>
                <a:spcPct val="100000"/>
              </a:lnSpc>
              <a:spcBef>
                <a:spcPts val="0"/>
              </a:spcBef>
              <a:spcAft>
                <a:spcPts val="0"/>
              </a:spcAft>
              <a:buClr>
                <a:schemeClr val="accent1"/>
              </a:buClr>
              <a:buSzPct val="100000"/>
              <a:buFont typeface="+mj-lt"/>
              <a:buNone/>
            </a:pPr>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89031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07856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23841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063853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4795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834505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523237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917933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029110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9684963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98850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Effectuer des calculs sur des nombres positifs en appliquant les lois de priorité.</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Distinguer entre a + b × c et (a + b) × c, et entre a – b × c et (a – b) × c.</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Distinguer entre a + b ÷ c et (a + b) ÷ c, et entre  a – b ÷ c et (a – b) ÷ c.</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Distinguer entre (a ÷ b) ÷ c et a ÷ (b ÷ c).</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Distinguer entre a - (b + c) et a - b + c.</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Appliquer l’associativité et la commutativité de l’addition.</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0" marR="0" lvl="0" indent="0">
              <a:lnSpc>
                <a:spcPct val="150000"/>
              </a:lnSpc>
              <a:spcBef>
                <a:spcPts val="0"/>
              </a:spcBef>
              <a:spcAft>
                <a:spcPts val="0"/>
              </a:spcAft>
              <a:buFont typeface="Calibri" panose="020F0502020204030204" pitchFamily="34" charset="0"/>
              <a:buNone/>
            </a:pPr>
            <a:r>
              <a:rPr lang="en-US" sz="1600" b="1" dirty="0">
                <a:solidFill>
                  <a:srgbClr val="00B050"/>
                </a:solidFill>
                <a:effectLst/>
                <a:latin typeface="Calibri" panose="020F0502020204030204" pitchFamily="34" charset="0"/>
                <a:cs typeface="Calibri" panose="020F0502020204030204" pitchFamily="34" charset="0"/>
              </a:rPr>
              <a:t>Remarque :</a:t>
            </a:r>
            <a:r>
              <a:rPr lang="en-US" sz="1600" b="1" baseline="0" dirty="0">
                <a:solidFill>
                  <a:srgbClr val="00B050"/>
                </a:solidFill>
                <a:effectLst/>
                <a:latin typeface="Calibri" panose="020F0502020204030204" pitchFamily="34" charset="0"/>
                <a:cs typeface="Calibri" panose="020F0502020204030204" pitchFamily="34" charset="0"/>
              </a:rPr>
              <a:t> </a:t>
            </a:r>
            <a:r>
              <a:rPr lang="fr-FR" sz="1200" b="0" i="0" u="none" strike="noStrike" cap="none" dirty="0">
                <a:solidFill>
                  <a:schemeClr val="dk1"/>
                </a:solidFill>
                <a:effectLst/>
                <a:latin typeface="Calibri"/>
                <a:ea typeface="Calibri"/>
                <a:cs typeface="Calibri"/>
                <a:sym typeface="Calibri"/>
              </a:rPr>
              <a:t>Dans ce chapitre, les élèves appendraient à trouver les valeurs d’expressions numériques comprenant plusieurs opérations en appliquant les lois de priorité.</a:t>
            </a:r>
          </a:p>
          <a:p>
            <a:pPr marL="0" marR="0" lvl="0" indent="0">
              <a:lnSpc>
                <a:spcPct val="150000"/>
              </a:lnSpc>
              <a:spcBef>
                <a:spcPts val="0"/>
              </a:spcBef>
              <a:spcAft>
                <a:spcPts val="0"/>
              </a:spcAft>
              <a:buFont typeface="Calibri" panose="020F0502020204030204" pitchFamily="34" charset="0"/>
              <a:buNone/>
            </a:pPr>
            <a:endParaRPr lang="fr-FR" sz="1200" b="0" i="0" u="none" strike="noStrike" cap="none" dirty="0">
              <a:solidFill>
                <a:schemeClr val="dk1"/>
              </a:solidFill>
              <a:effectLst/>
              <a:latin typeface="Calibri"/>
              <a:ea typeface="Calibri"/>
              <a:cs typeface="Calibri"/>
              <a:sym typeface="Calibri"/>
            </a:endParaRPr>
          </a:p>
          <a:p>
            <a:pPr marL="0" marR="0" lvl="0" indent="0">
              <a:lnSpc>
                <a:spcPct val="150000"/>
              </a:lnSpc>
              <a:spcBef>
                <a:spcPts val="0"/>
              </a:spcBef>
              <a:spcAft>
                <a:spcPts val="0"/>
              </a:spcAft>
              <a:buFont typeface="Calibri" panose="020F0502020204030204" pitchFamily="34" charset="0"/>
              <a:buNone/>
            </a:pPr>
            <a:r>
              <a:rPr lang="fr-FR" sz="1200" b="0" i="0" u="none" strike="noStrike" cap="none" dirty="0">
                <a:solidFill>
                  <a:schemeClr val="dk1"/>
                </a:solidFill>
                <a:effectLst/>
                <a:latin typeface="Calibri"/>
                <a:ea typeface="Calibri"/>
                <a:cs typeface="Calibri"/>
                <a:sym typeface="Calibri"/>
              </a:rPr>
              <a:t>C’est la première fois où les élèves sont confrontés à des expressions comprenant plus qu’une seule opération (avec ou sans parenthèses). </a:t>
            </a:r>
          </a:p>
          <a:p>
            <a:pPr marL="0" marR="0" lvl="0" indent="0">
              <a:lnSpc>
                <a:spcPct val="150000"/>
              </a:lnSpc>
              <a:spcBef>
                <a:spcPts val="0"/>
              </a:spcBef>
              <a:spcAft>
                <a:spcPts val="0"/>
              </a:spcAft>
              <a:buFont typeface="Calibri" panose="020F0502020204030204" pitchFamily="34" charset="0"/>
              <a:buNone/>
            </a:pPr>
            <a:r>
              <a:rPr lang="fr-FR" sz="1200" b="0" i="0" u="none" strike="noStrike" cap="none" dirty="0">
                <a:solidFill>
                  <a:schemeClr val="dk1"/>
                </a:solidFill>
                <a:effectLst/>
                <a:latin typeface="Calibri"/>
                <a:ea typeface="Calibri"/>
                <a:cs typeface="Calibri"/>
                <a:sym typeface="Calibri"/>
              </a:rPr>
              <a:t>Il est vivement recommandé d’écrire les lois de priorité des opérations sur un carton et de les afficher en classe. Le carton serait mis à jour à chaque fois que de nouvelles lois sont introduites en classe.</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4458477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6356530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5759183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5746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200" b="1" i="0" u="none" strike="noStrike" cap="none" dirty="0">
                <a:solidFill>
                  <a:schemeClr val="dk1"/>
                </a:solidFill>
                <a:effectLst/>
                <a:latin typeface="Calibri"/>
                <a:ea typeface="Calibri"/>
                <a:cs typeface="Calibri"/>
                <a:sym typeface="Calibri"/>
              </a:rPr>
              <a:t>Note pour l'enseignant(e) </a:t>
            </a:r>
          </a:p>
          <a:p>
            <a:pPr marL="228600" indent="0"/>
            <a:r>
              <a:rPr lang="fr-FR" sz="1200" b="0" i="0" u="none" strike="noStrike" cap="none" dirty="0">
                <a:solidFill>
                  <a:schemeClr val="dk1"/>
                </a:solidFill>
                <a:effectLst/>
                <a:latin typeface="Calibri"/>
                <a:ea typeface="Calibri"/>
                <a:cs typeface="Calibri"/>
                <a:sym typeface="Calibri"/>
              </a:rPr>
              <a:t>Une activité qui vise à développer la flexibilité cognitive chez les élèves.</a:t>
            </a:r>
          </a:p>
          <a:p>
            <a:pPr marL="228600" indent="0"/>
            <a:r>
              <a:rPr lang="fr-FR" sz="1200" b="0" i="0" u="none" strike="noStrike" cap="none" dirty="0">
                <a:solidFill>
                  <a:schemeClr val="dk1"/>
                </a:solidFill>
                <a:effectLst/>
                <a:latin typeface="Calibri"/>
                <a:ea typeface="Calibri"/>
                <a:cs typeface="Calibri"/>
                <a:sym typeface="Calibri"/>
              </a:rPr>
              <a:t>Objectif d'apprentissage : Démontrer la capacité de basculer entre deux tâches et de se recentrer.</a:t>
            </a:r>
          </a:p>
          <a:p>
            <a:pPr marL="228600" indent="0"/>
            <a:endParaRPr lang="en-US" sz="1800" dirty="0">
              <a:effectLst/>
              <a:latin typeface="Segoe UI" panose="020B0502040204020203" pitchFamily="34" charset="0"/>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897649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200" b="1" i="0" u="none" strike="noStrike" cap="none" dirty="0">
                <a:solidFill>
                  <a:schemeClr val="dk1"/>
                </a:solidFill>
                <a:effectLst/>
                <a:latin typeface="Calibri"/>
                <a:ea typeface="Calibri"/>
                <a:cs typeface="Calibri"/>
                <a:sym typeface="Calibri"/>
              </a:rPr>
              <a:t>Note pour l'enseignant(e)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Salut.</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C’est notre première séance parmi tant d'autres de notre long voyage en mathématiques.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endPar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Avant chaque chapitre, nous ferons une petite activité et nous nous amuserons ensemble.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Et aujourd'hui, nous allons faire une petite activité avant de démarrer notre séance.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Cette activité vous préparerait pour la séance, elle vous aiderait à développer votre capacité à basculer entre des tâches et des situations différentes.</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Ainsi, cette activité entraînerait votre cerveau à être plus flexible et à passer en douceur d'une tâche à une autre, ce qui pourrait améliorer votre apprentissage et votre performance académique.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Cette activité s'appelle « une histoire de 6 mots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Pour cette activité, vous avez besoin d’un papier, d’un crayon et de crayons de couleur. Alors, vous-êtes prêt(e)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Allons-y !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Premièrement, je veux que vous vous concentriez sur votre dernière année scolaire. Pouvez-vous la décrire en 6 mots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Faites attention, vous ne pouvez utiliser que 6 mots.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Dessinez quelque chose, puis écrivez 6 mots à côté.</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Ensuite, je veux que vous vous concentriez sur cette année scolaire.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Pouvez-vous décrire, en 6 mots également, ce que vous espérez pour cette année?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Encore une fois, faites attention, vous ne pouvez utiliser que 6 mots.</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Dessinez quelque chose, puis écrivez vos 6 mots à côté.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Cette activité peut vous prendre autant de temps que nécessaire.</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L'important est de VRAIMENT penser aux mots les plus significatifs qui décrivent votre dernière année scolaire, et aux mots les plus significatifs qui décrivent vos espoirs pour cette année académique.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Choisissez soigneusement vos six mots, et faites de sorte qu’ils soient significatifs.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Très bien, maintenant, amusons nous tout en apprenant les mathématiques ! »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endPar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endPar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4341516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200" b="1" i="0" u="none" strike="noStrike" cap="none" dirty="0">
                <a:solidFill>
                  <a:schemeClr val="dk1"/>
                </a:solidFill>
                <a:effectLst/>
                <a:latin typeface="Calibri"/>
                <a:ea typeface="Calibri"/>
                <a:cs typeface="Calibri"/>
                <a:sym typeface="Calibri"/>
              </a:rPr>
              <a:t>Note pour l'enseignant(e)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Une enseignante de mathématiques demande à ses élèves de trouver la valeur de l'expression suivante: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12 x 5 - 3 + 24 ÷ 3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remarque que les réponses données par les élèves ne sont pas toutes les mêmes.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Il y a 4 réponses différentes: 65, 51, 32 et 49.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Laquelle de ces quatre est la bonne réponse?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862055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200" b="1" i="0" u="none" strike="noStrike" cap="none" dirty="0">
                <a:solidFill>
                  <a:schemeClr val="dk1"/>
                </a:solidFill>
                <a:effectLst/>
                <a:latin typeface="Calibri"/>
                <a:ea typeface="Calibri"/>
                <a:cs typeface="Calibri"/>
                <a:sym typeface="Calibri"/>
              </a:rPr>
              <a:t>Note pour l'enseignant(e)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Dans cette séance, nous allons apprendre un fait intéressant sur les opérations.</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En mathématiques, comme pour plein d’autres choses dans la vie, il est important de respecter les étapes et leur ordre pour arriver à un bon résultat.</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Par exemple, lorsque vous voulez mettre vos chaussures, mettez-vous vos chaussettes ou vos chaussures en premier ? » </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38</a:t>
            </a:fld>
            <a:endParaRPr lang="en-US">
              <a:latin typeface="Comic Sans MS" panose="030F0702030302020204" pitchFamily="66" charset="0"/>
            </a:endParaRPr>
          </a:p>
        </p:txBody>
      </p:sp>
    </p:spTree>
    <p:extLst>
      <p:ext uri="{BB962C8B-B14F-4D97-AF65-F5344CB8AC3E}">
        <p14:creationId xmlns:p14="http://schemas.microsoft.com/office/powerpoint/2010/main" val="27849706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000" b="1" i="0" u="none" strike="noStrike" cap="none" dirty="0">
                <a:solidFill>
                  <a:schemeClr val="dk1"/>
                </a:solidFill>
                <a:effectLst/>
                <a:latin typeface="Calibri"/>
                <a:ea typeface="Calibri"/>
                <a:cs typeface="Calibri"/>
                <a:sym typeface="Calibri"/>
              </a:rPr>
              <a:t>Note pour l'enseignant(e) </a:t>
            </a:r>
          </a:p>
          <a:p>
            <a:pPr marL="228600" marR="0" lvl="0" indent="0" rtl="0">
              <a:lnSpc>
                <a:spcPct val="150000"/>
              </a:lnSpc>
              <a:spcBef>
                <a:spcPts val="0"/>
              </a:spcBef>
              <a:spcAft>
                <a:spcPts val="800"/>
              </a:spcAft>
              <a:buFont typeface="Calibri" panose="020F0502020204030204" pitchFamily="34" charset="0"/>
              <a:buNone/>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a:t>
            </a:r>
            <a:r>
              <a:rPr lang="fr-FR" sz="1200" b="1" dirty="0">
                <a:solidFill>
                  <a:srgbClr val="000000"/>
                </a:solidFill>
                <a:effectLst/>
                <a:highlight>
                  <a:srgbClr val="00FFFF"/>
                </a:highlight>
                <a:latin typeface="Calibri" panose="020F0502020204030204" pitchFamily="34" charset="0"/>
                <a:ea typeface="Calibri" panose="020F0502020204030204" pitchFamily="34" charset="0"/>
              </a:rPr>
              <a:t>En suivant la même logique, pour évaluer une expression numérique, comportant plus qu’une opération, il faut suivre un certain ordre en effectuant les opérations.</a:t>
            </a:r>
          </a:p>
          <a:p>
            <a:pPr marL="228600" marR="0" lvl="0" indent="0" rtl="0">
              <a:lnSpc>
                <a:spcPct val="150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Calibri" panose="020F0502020204030204" pitchFamily="34" charset="0"/>
              </a:rPr>
              <a:t>Si nous suivons un mauvais ordre en effectuant les opérations pour évaluer l'expression, nous obtiendrons une mauvaise réponse. </a:t>
            </a:r>
          </a:p>
          <a:p>
            <a:pPr marL="228600" marR="0" lvl="0" indent="0" rtl="0">
              <a:lnSpc>
                <a:spcPct val="150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Calibri" panose="020F0502020204030204" pitchFamily="34" charset="0"/>
              </a:rPr>
              <a:t>Pour nous assurer que tout le monde a la bonne réponse, nous appliquons une loi appelée : Priorité opératoire. »</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39</a:t>
            </a:fld>
            <a:endParaRPr lang="en-US">
              <a:latin typeface="Comic Sans MS" panose="030F0702030302020204" pitchFamily="66" charset="0"/>
            </a:endParaRPr>
          </a:p>
        </p:txBody>
      </p:sp>
    </p:spTree>
    <p:extLst>
      <p:ext uri="{BB962C8B-B14F-4D97-AF65-F5344CB8AC3E}">
        <p14:creationId xmlns:p14="http://schemas.microsoft.com/office/powerpoint/2010/main" val="1445488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 </a:t>
            </a: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L’évaluation diagnostique qui intervient au début du chapitre permet de rendre compte de la maîtrise des prérequis par les élèves.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Les élèves la trouvent sous le titre « Vérifiez vos connaissances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Sur la base des résultats des élèves, l’enseignant(e) pourra réviser avec eux certains de ces objectifs.</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200" b="1" i="0" u="none" strike="noStrike" cap="none" dirty="0">
                <a:solidFill>
                  <a:schemeClr val="dk1"/>
                </a:solidFill>
                <a:effectLst/>
                <a:latin typeface="Calibri"/>
                <a:ea typeface="Calibri"/>
                <a:cs typeface="Calibri"/>
                <a:sym typeface="Calibri"/>
              </a:rPr>
              <a:t>Note pour l'enseignant(e) </a:t>
            </a:r>
          </a:p>
          <a:p>
            <a:pPr marL="228600" marR="0" lvl="0" indent="0" rtl="0">
              <a:lnSpc>
                <a:spcPct val="106000"/>
              </a:lnSpc>
              <a:spcBef>
                <a:spcPts val="0"/>
              </a:spcBef>
              <a:spcAft>
                <a:spcPts val="800"/>
              </a:spcAft>
              <a:buFont typeface="Calibri" panose="020F0502020204030204" pitchFamily="34" charset="0"/>
              <a:buNone/>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a:t>
            </a:r>
            <a:r>
              <a:rPr lang="fr-FR" sz="12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Rami a joué à 3 jeux de mathématiques en ligne. </a:t>
            </a:r>
          </a:p>
          <a:p>
            <a:pPr marL="228600" marR="0" lvl="0" indent="0" rtl="0">
              <a:lnSpc>
                <a:spcPct val="106000"/>
              </a:lnSpc>
              <a:spcBef>
                <a:spcPts val="0"/>
              </a:spcBef>
              <a:spcAft>
                <a:spcPts val="800"/>
              </a:spcAft>
              <a:buFont typeface="Calibri" panose="020F0502020204030204" pitchFamily="34" charset="0"/>
              <a:buNone/>
            </a:pPr>
            <a:endParaRPr lang="fr-FR" sz="12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2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Il a marqué 6 points au</a:t>
            </a:r>
            <a:r>
              <a:rPr lang="fr-FR" sz="1200" b="1" baseline="0"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premier</a:t>
            </a:r>
            <a:r>
              <a:rPr lang="fr-FR" sz="12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jeu et 3 points </a:t>
            </a:r>
            <a:r>
              <a:rPr lang="fr-FR" sz="1200" b="1" i="0" u="none" strike="noStrike" cap="none" dirty="0">
                <a:solidFill>
                  <a:schemeClr val="tx1">
                    <a:lumMod val="65000"/>
                    <a:lumOff val="35000"/>
                  </a:schemeClr>
                </a:solidFill>
                <a:latin typeface="Calibri"/>
                <a:ea typeface="Times New Roman" panose="02020603050405020304" pitchFamily="18" charset="0"/>
                <a:cs typeface="Calibri" panose="020F0502020204030204" pitchFamily="34" charset="0"/>
                <a:sym typeface="Calibri"/>
              </a:rPr>
              <a:t>à </a:t>
            </a:r>
            <a:r>
              <a:rPr lang="fr-FR" sz="12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chacun des deux autres jeux. Combien de points a-t-il marqués au total ? </a:t>
            </a:r>
          </a:p>
          <a:p>
            <a:pPr marL="228600" marR="0" lvl="0" indent="0" rtl="0">
              <a:lnSpc>
                <a:spcPct val="106000"/>
              </a:lnSpc>
              <a:spcBef>
                <a:spcPts val="0"/>
              </a:spcBef>
              <a:spcAft>
                <a:spcPts val="800"/>
              </a:spcAft>
              <a:buFont typeface="Calibri" panose="020F0502020204030204" pitchFamily="34" charset="0"/>
              <a:buNone/>
            </a:pPr>
            <a:r>
              <a:rPr lang="fr-FR" sz="12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Deux expressions sont écrites. </a:t>
            </a:r>
          </a:p>
          <a:p>
            <a:pPr marL="228600" marR="0" lvl="0" indent="0" rtl="0">
              <a:lnSpc>
                <a:spcPct val="106000"/>
              </a:lnSpc>
              <a:spcBef>
                <a:spcPts val="0"/>
              </a:spcBef>
              <a:spcAft>
                <a:spcPts val="800"/>
              </a:spcAft>
              <a:buFont typeface="Calibri" panose="020F0502020204030204" pitchFamily="34" charset="0"/>
              <a:buNone/>
            </a:pPr>
            <a:r>
              <a:rPr lang="fr-FR" sz="12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Evaluons-les, puis choisissons celle qui montre le nombre de points que Rami a marqués au total. »</a:t>
            </a:r>
          </a:p>
          <a:p>
            <a:pPr marL="228600" marR="0" lvl="0" indent="0" rtl="0">
              <a:lnSpc>
                <a:spcPct val="106000"/>
              </a:lnSpc>
              <a:spcBef>
                <a:spcPts val="0"/>
              </a:spcBef>
              <a:spcAft>
                <a:spcPts val="800"/>
              </a:spcAft>
              <a:buFont typeface="Calibri" panose="020F0502020204030204" pitchFamily="34" charset="0"/>
              <a:buNone/>
            </a:pPr>
            <a:endParaRPr lang="fr-FR" sz="1200"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40</a:t>
            </a:fld>
            <a:endParaRPr lang="en-US">
              <a:latin typeface="Comic Sans MS" panose="030F0702030302020204" pitchFamily="66" charset="0"/>
            </a:endParaRPr>
          </a:p>
        </p:txBody>
      </p:sp>
    </p:spTree>
    <p:extLst>
      <p:ext uri="{BB962C8B-B14F-4D97-AF65-F5344CB8AC3E}">
        <p14:creationId xmlns:p14="http://schemas.microsoft.com/office/powerpoint/2010/main" val="20755465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200" b="1" i="0" u="none" strike="noStrike" cap="none" dirty="0">
                <a:solidFill>
                  <a:schemeClr val="dk1"/>
                </a:solidFill>
                <a:effectLst/>
                <a:latin typeface="Calibri"/>
                <a:ea typeface="Calibri"/>
                <a:cs typeface="Calibri"/>
                <a:sym typeface="Calibri"/>
              </a:rPr>
              <a:t>Note pour l'enseignant(e) </a:t>
            </a:r>
          </a:p>
          <a:p>
            <a:pPr marL="228600" marR="0" lvl="0" indent="0" rtl="0">
              <a:lnSpc>
                <a:spcPct val="106000"/>
              </a:lnSpc>
              <a:spcBef>
                <a:spcPts val="0"/>
              </a:spcBef>
              <a:spcAft>
                <a:spcPts val="800"/>
              </a:spcAft>
              <a:buFont typeface="Calibri" panose="020F0502020204030204" pitchFamily="34" charset="0"/>
              <a:buNone/>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a:t>
            </a:r>
            <a:r>
              <a:rPr lang="fr-FR" sz="1200" b="1"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Bien que les deux expressions comprennent les mêmes nombres et les mêmes opérations, quand on les évalue, on obtient deux réponses différentes. </a:t>
            </a:r>
          </a:p>
          <a:p>
            <a:pPr marL="228600" marR="0" lvl="0" indent="0" rtl="0">
              <a:lnSpc>
                <a:spcPct val="106000"/>
              </a:lnSpc>
              <a:spcBef>
                <a:spcPts val="0"/>
              </a:spcBef>
              <a:spcAft>
                <a:spcPts val="800"/>
              </a:spcAft>
              <a:buFont typeface="Calibri" panose="020F0502020204030204" pitchFamily="34" charset="0"/>
              <a:buNone/>
            </a:pPr>
            <a:endParaRPr lang="fr-FR" sz="1200" b="1"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200" b="1"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Alors, combien de points Rami a-t-il marqués au total ?</a:t>
            </a:r>
          </a:p>
          <a:p>
            <a:pPr marL="228600" marR="0" lvl="0" indent="0" rtl="0">
              <a:lnSpc>
                <a:spcPct val="106000"/>
              </a:lnSpc>
              <a:spcBef>
                <a:spcPts val="0"/>
              </a:spcBef>
              <a:spcAft>
                <a:spcPts val="800"/>
              </a:spcAft>
              <a:buFont typeface="Calibri" panose="020F0502020204030204" pitchFamily="34" charset="0"/>
              <a:buNone/>
            </a:pPr>
            <a:endParaRPr lang="fr-FR" sz="1200" b="1"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200" b="1"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Rami a marqué 12 points.</a:t>
            </a:r>
          </a:p>
          <a:p>
            <a:pPr marL="228600" marR="0" lvl="0" indent="0" rtl="0">
              <a:lnSpc>
                <a:spcPct val="106000"/>
              </a:lnSpc>
              <a:spcBef>
                <a:spcPts val="0"/>
              </a:spcBef>
              <a:spcAft>
                <a:spcPts val="800"/>
              </a:spcAft>
              <a:buFont typeface="Calibri" panose="020F0502020204030204" pitchFamily="34" charset="0"/>
              <a:buNone/>
            </a:pPr>
            <a:endParaRPr lang="fr-FR" sz="1200" b="1"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200" b="1"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La première règle de priorité opératoire est la suivante : on commence toujours par effectuer les opérations entre parenthèses. »</a:t>
            </a:r>
          </a:p>
          <a:p>
            <a:pPr marL="228600" marR="0" lvl="0" indent="0" rtl="0">
              <a:lnSpc>
                <a:spcPct val="106000"/>
              </a:lnSpc>
              <a:spcBef>
                <a:spcPts val="0"/>
              </a:spcBef>
              <a:spcAft>
                <a:spcPts val="800"/>
              </a:spcAft>
              <a:buFont typeface="Calibri" panose="020F0502020204030204" pitchFamily="34" charset="0"/>
              <a:buNone/>
            </a:pPr>
            <a:endParaRPr lang="fr-FR" sz="1200" b="0" u="none"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41</a:t>
            </a:fld>
            <a:endParaRPr lang="en-US">
              <a:latin typeface="Comic Sans MS" panose="030F0702030302020204" pitchFamily="66" charset="0"/>
            </a:endParaRPr>
          </a:p>
        </p:txBody>
      </p:sp>
    </p:spTree>
    <p:extLst>
      <p:ext uri="{BB962C8B-B14F-4D97-AF65-F5344CB8AC3E}">
        <p14:creationId xmlns:p14="http://schemas.microsoft.com/office/powerpoint/2010/main" val="31290915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mc:Choice xmlns:a14="http://schemas.microsoft.com/office/drawing/2010/main" Requires="a14">
          <p:sp>
            <p:nvSpPr>
              <p:cNvPr id="3" name="Notes Placeholder 2"/>
              <p:cNvSpPr>
                <a:spLocks noGrp="1"/>
              </p:cNvSpPr>
              <p:nvPr>
                <p:ph type="body" idx="1"/>
              </p:nvPr>
            </p:nvSpPr>
            <p:spPr/>
            <p:txBody>
              <a:bodyPr/>
              <a:lstStyle/>
              <a:p>
                <a:pPr marL="228600" indent="0"/>
                <a:r>
                  <a:rPr lang="fr-FR" sz="1000" b="1" i="0" u="none" strike="noStrike" cap="none" dirty="0">
                    <a:solidFill>
                      <a:schemeClr val="dk1"/>
                    </a:solidFill>
                    <a:effectLst/>
                    <a:latin typeface="Calibri"/>
                    <a:ea typeface="Calibri"/>
                    <a:cs typeface="Calibri"/>
                    <a:sym typeface="Calibri"/>
                  </a:rPr>
                  <a:t>Note pour l'enseignant(e) </a:t>
                </a:r>
              </a:p>
              <a:p>
                <a:pPr marL="228600" marR="0" lvl="0" indent="0" rtl="0">
                  <a:lnSpc>
                    <a:spcPct val="106000"/>
                  </a:lnSpc>
                  <a:spcBef>
                    <a:spcPts val="0"/>
                  </a:spcBef>
                  <a:spcAft>
                    <a:spcPts val="800"/>
                  </a:spcAft>
                  <a:buFont typeface="Calibri" panose="020F0502020204030204" pitchFamily="34" charset="0"/>
                  <a:buNone/>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a:t>
                </a: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Et si nous écrivions la même expression, mais cette fois sans parenthèses ?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Comme je l'ai déjà dit, si nous changeons l'ordre des opérations, la réponse changera.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commençons par effectuer l'addition en premier, nous obtiendrons : 9 </a:t>
                </a:r>
                <a14:m>
                  <m:oMath xmlns:m="http://schemas.openxmlformats.org/officeDocument/2006/math">
                    <m:r>
                      <a:rPr lang="fr-FR" sz="1200" b="1" i="1" dirty="0" smtClean="0">
                        <a:solidFill>
                          <a:srgbClr val="000000"/>
                        </a:solidFill>
                        <a:effectLst/>
                        <a:highlight>
                          <a:srgbClr val="00FFFF"/>
                        </a:highlight>
                        <a:latin typeface="Cambria Math" panose="02040503050406030204" pitchFamily="18" charset="0"/>
                        <a:ea typeface="Cambria Math" panose="02040503050406030204" pitchFamily="18" charset="0"/>
                        <a:cs typeface="Calibri" panose="020F0502020204030204" pitchFamily="34" charset="0"/>
                      </a:rPr>
                      <m:t>×</m:t>
                    </m:r>
                  </m:oMath>
                </a14:m>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2 = 18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commençons par effectuer la multiplication en premier, nous obtiendrons : 6 + 6 = 12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18 et 12 sont deux réponses complètement différentes.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Alors, nous avons besoin d'une</a:t>
                </a:r>
                <a:r>
                  <a:rPr lang="fr-FR" sz="1200" b="1" baseline="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r</a:t>
                </a: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ègle. </a:t>
                </a:r>
              </a:p>
              <a:p>
                <a:pPr marL="228600" marR="0" lvl="0" indent="0" rtl="0">
                  <a:lnSpc>
                    <a:spcPct val="106000"/>
                  </a:lnSpc>
                  <a:spcBef>
                    <a:spcPts val="0"/>
                  </a:spcBef>
                  <a:spcAft>
                    <a:spcPts val="800"/>
                  </a:spcAft>
                  <a:buFont typeface="Calibri" panose="020F0502020204030204" pitchFamily="34" charset="0"/>
                  <a:buNone/>
                </a:pPr>
                <a:endPar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Donc, une autre règle de priorité opératoire: effectuez toujours la multiplication avant l'addition. » </a:t>
                </a:r>
              </a:p>
              <a:p>
                <a:pPr marL="228600" marR="0" lvl="0" indent="0" rtl="0">
                  <a:lnSpc>
                    <a:spcPct val="106000"/>
                  </a:lnSpc>
                  <a:spcBef>
                    <a:spcPts val="0"/>
                  </a:spcBef>
                  <a:spcAft>
                    <a:spcPts val="800"/>
                  </a:spcAft>
                  <a:buFont typeface="Calibri" panose="020F0502020204030204" pitchFamily="34" charset="0"/>
                  <a:buNone/>
                </a:pPr>
                <a:endPar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indent="0">
                  <a:lnSpc>
                    <a:spcPct val="107000"/>
                  </a:lnSpc>
                  <a:spcBef>
                    <a:spcPts val="0"/>
                  </a:spcBef>
                  <a:spcAft>
                    <a:spcPts val="800"/>
                  </a:spcAft>
                </a:pPr>
                <a:r>
                  <a:rPr lang="fr-FR" sz="1200" b="0" dirty="0">
                    <a:effectLst/>
                    <a:highlight>
                      <a:srgbClr val="00FF00"/>
                    </a:highlight>
                    <a:latin typeface="Calibri" panose="020F0502020204030204" pitchFamily="34" charset="0"/>
                    <a:ea typeface="Calibri" panose="020F0502020204030204" pitchFamily="34" charset="0"/>
                    <a:cs typeface="Arial" panose="020B0604020202020204" pitchFamily="34" charset="0"/>
                  </a:rPr>
                  <a:t>Ces règles peuvent être écrites sur un carton affiché en classe. Il peut être mis à jour à chaque découverte d’une nouvelle règle.</a:t>
                </a:r>
                <a:endParaRPr lang="fr-FR" sz="1200" b="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200" b="1" dirty="0">
                    <a:effectLst/>
                    <a:latin typeface="Calibri" panose="020F0502020204030204" pitchFamily="34" charset="0"/>
                    <a:ea typeface="Calibri" panose="020F0502020204030204" pitchFamily="34" charset="0"/>
                    <a:cs typeface="Arial" panose="020B0604020202020204" pitchFamily="34" charset="0"/>
                  </a:rPr>
                  <a:t> </a:t>
                </a:r>
              </a:p>
            </p:txBody>
          </p:sp>
        </mc:Choice>
        <mc:Fallback>
          <p:sp>
            <p:nvSpPr>
              <p:cNvPr id="3" name="Notes Placeholder 2"/>
              <p:cNvSpPr>
                <a:spLocks noGrp="1"/>
              </p:cNvSpPr>
              <p:nvPr>
                <p:ph type="body" idx="1"/>
              </p:nvPr>
            </p:nvSpPr>
            <p:spPr/>
            <p:txBody>
              <a:bodyPr/>
              <a:lstStyle/>
              <a:p>
                <a:pPr marL="228600" indent="0"/>
                <a:r>
                  <a:rPr lang="fr-FR" sz="1000" b="1" i="0" u="none" strike="noStrike" cap="none" dirty="0">
                    <a:solidFill>
                      <a:schemeClr val="dk1"/>
                    </a:solidFill>
                    <a:effectLst/>
                    <a:latin typeface="Calibri"/>
                    <a:ea typeface="Calibri"/>
                    <a:cs typeface="Calibri"/>
                    <a:sym typeface="Calibri"/>
                  </a:rPr>
                  <a:t>Note pour l'enseignant(e) </a:t>
                </a:r>
              </a:p>
              <a:p>
                <a:pPr marL="228600" marR="0" lvl="0" indent="0" rtl="0">
                  <a:lnSpc>
                    <a:spcPct val="106000"/>
                  </a:lnSpc>
                  <a:spcBef>
                    <a:spcPts val="0"/>
                  </a:spcBef>
                  <a:spcAft>
                    <a:spcPts val="800"/>
                  </a:spcAft>
                  <a:buFont typeface="Calibri" panose="020F0502020204030204" pitchFamily="34" charset="0"/>
                  <a:buNone/>
                </a:pPr>
                <a:r>
                  <a:rPr lang="fr-FR" sz="12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2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a:t>
                </a: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Et si nous écrivions la même expression, mais cette fois sans parenthèses ?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Comme je l'ai déjà dit, si nous changeons l'ordre des opérations, la réponse changera.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commençons par effectuer l'addition en premier, nous obtiendrons : 9 </a:t>
                </a:r>
                <a:r>
                  <a:rPr lang="fr-FR" sz="1200" b="1" i="0" dirty="0">
                    <a:solidFill>
                      <a:srgbClr val="000000"/>
                    </a:solidFill>
                    <a:effectLst/>
                    <a:highlight>
                      <a:srgbClr val="00FFFF"/>
                    </a:highlight>
                    <a:latin typeface="Cambria Math" panose="02040503050406030204" pitchFamily="18" charset="0"/>
                    <a:ea typeface="Cambria Math" panose="02040503050406030204" pitchFamily="18" charset="0"/>
                    <a:cs typeface="Calibri" panose="020F0502020204030204" pitchFamily="34" charset="0"/>
                  </a:rPr>
                  <a:t>×</a:t>
                </a: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2 = 18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commençons par effectuer la multiplication en premier, nous obtiendrons : 6 + 6 = 12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18 et 12 sont deux réponses complètement différentes. </a:t>
                </a: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Alors, nous avons besoin d'une</a:t>
                </a:r>
                <a:r>
                  <a:rPr lang="fr-FR" sz="1200" b="1" baseline="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r</a:t>
                </a: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ègle. </a:t>
                </a:r>
              </a:p>
              <a:p>
                <a:pPr marL="228600" marR="0" lvl="0" indent="0" rtl="0">
                  <a:lnSpc>
                    <a:spcPct val="106000"/>
                  </a:lnSpc>
                  <a:spcBef>
                    <a:spcPts val="0"/>
                  </a:spcBef>
                  <a:spcAft>
                    <a:spcPts val="800"/>
                  </a:spcAft>
                  <a:buFont typeface="Calibri" panose="020F0502020204030204" pitchFamily="34" charset="0"/>
                  <a:buNone/>
                </a:pPr>
                <a:endPar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Donc, une autre règle de priorité opératoire: effectuez toujours la multiplication avant l'addition. » </a:t>
                </a:r>
              </a:p>
              <a:p>
                <a:pPr marL="228600" marR="0" lvl="0" indent="0" rtl="0">
                  <a:lnSpc>
                    <a:spcPct val="106000"/>
                  </a:lnSpc>
                  <a:spcBef>
                    <a:spcPts val="0"/>
                  </a:spcBef>
                  <a:spcAft>
                    <a:spcPts val="800"/>
                  </a:spcAft>
                  <a:buFont typeface="Calibri" panose="020F0502020204030204" pitchFamily="34" charset="0"/>
                  <a:buNone/>
                </a:pPr>
                <a:endParaRPr lang="fr-FR" sz="12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indent="0">
                  <a:lnSpc>
                    <a:spcPct val="107000"/>
                  </a:lnSpc>
                  <a:spcBef>
                    <a:spcPts val="0"/>
                  </a:spcBef>
                  <a:spcAft>
                    <a:spcPts val="800"/>
                  </a:spcAft>
                </a:pPr>
                <a:r>
                  <a:rPr lang="fr-FR" sz="1200" b="0" dirty="0">
                    <a:effectLst/>
                    <a:highlight>
                      <a:srgbClr val="00FF00"/>
                    </a:highlight>
                    <a:latin typeface="Calibri" panose="020F0502020204030204" pitchFamily="34" charset="0"/>
                    <a:ea typeface="Calibri" panose="020F0502020204030204" pitchFamily="34" charset="0"/>
                    <a:cs typeface="Arial" panose="020B0604020202020204" pitchFamily="34" charset="0"/>
                  </a:rPr>
                  <a:t>Ces règles peuvent être écrites sur un carton affiché en classe. Il peut être mis à jour à chaque découverte d’une nouvelle règle.</a:t>
                </a:r>
                <a:endParaRPr lang="fr-FR" sz="1200" b="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200" b="1" dirty="0">
                    <a:effectLst/>
                    <a:latin typeface="Calibri" panose="020F0502020204030204" pitchFamily="34" charset="0"/>
                    <a:ea typeface="Calibri" panose="020F0502020204030204" pitchFamily="34" charset="0"/>
                    <a:cs typeface="Arial" panose="020B0604020202020204" pitchFamily="34" charset="0"/>
                  </a:rPr>
                  <a:t> </a:t>
                </a: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39654586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fr-FR" sz="800" b="1" i="0" u="none" strike="noStrike" cap="none" dirty="0">
                    <a:solidFill>
                      <a:schemeClr val="dk1"/>
                    </a:solidFill>
                    <a:effectLst/>
                    <a:latin typeface="Calibri"/>
                    <a:ea typeface="Calibri"/>
                    <a:cs typeface="Calibri"/>
                    <a:sym typeface="Calibri"/>
                  </a:rPr>
                  <a:t>Note pour l'enseignant(e) </a:t>
                </a:r>
              </a:p>
              <a:p>
                <a:pPr marL="228600" marR="0" lvl="0" indent="0" rtl="0">
                  <a:lnSpc>
                    <a:spcPct val="106000"/>
                  </a:lnSpc>
                  <a:spcBef>
                    <a:spcPts val="0"/>
                  </a:spcBef>
                  <a:spcAft>
                    <a:spcPts val="800"/>
                  </a:spcAft>
                  <a:buFont typeface="Calibri" panose="020F0502020204030204" pitchFamily="34" charset="0"/>
                  <a:buNone/>
                </a:pPr>
                <a:r>
                  <a:rPr lang="fr-FR" sz="10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0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a:t>
                </a: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Un autre jour, Rami a joué à 3 jeux de mathématiques en ligne. </a:t>
                </a: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Il a marqué 6 points au premier jeu et perdu 3 points à chacun des deux autres jeux. </a:t>
                </a: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Combien de points a-t-il marqués au total ?</a:t>
                </a:r>
              </a:p>
              <a:p>
                <a:pPr marL="228600" marR="0" lvl="0" indent="0" rtl="0">
                  <a:lnSpc>
                    <a:spcPct val="106000"/>
                  </a:lnSpc>
                  <a:spcBef>
                    <a:spcPts val="0"/>
                  </a:spcBef>
                  <a:spcAft>
                    <a:spcPts val="800"/>
                  </a:spcAft>
                  <a:buFont typeface="Calibri" panose="020F0502020204030204" pitchFamily="34" charset="0"/>
                  <a:buNone/>
                </a:pPr>
                <a:endPar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Deux expressions sont écrites.</a:t>
                </a:r>
              </a:p>
              <a:p>
                <a:pPr marL="228600" marR="0" lvl="0" indent="0" rtl="0">
                  <a:lnSpc>
                    <a:spcPct val="106000"/>
                  </a:lnSpc>
                  <a:spcBef>
                    <a:spcPts val="0"/>
                  </a:spcBef>
                  <a:spcAft>
                    <a:spcPts val="800"/>
                  </a:spcAft>
                  <a:buFont typeface="Calibri" panose="020F0502020204030204" pitchFamily="34" charset="0"/>
                  <a:buNone/>
                </a:pPr>
                <a:endPar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Encore une fois, si nous changeons l'ordre des opérations, la réponse changera. </a:t>
                </a:r>
              </a:p>
              <a:p>
                <a:pPr marL="228600" marR="0" lvl="0" indent="0" rtl="0">
                  <a:lnSpc>
                    <a:spcPct val="106000"/>
                  </a:lnSpc>
                  <a:spcBef>
                    <a:spcPts val="0"/>
                  </a:spcBef>
                  <a:spcAft>
                    <a:spcPts val="800"/>
                  </a:spcAft>
                  <a:buFont typeface="Calibri" panose="020F0502020204030204" pitchFamily="34" charset="0"/>
                  <a:buNone/>
                </a:pPr>
                <a:endPar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effectuons d'abord la soustraction, nous obtiendrons: 4 </a:t>
                </a:r>
                <a14:m>
                  <m:oMath xmlns:m="http://schemas.openxmlformats.org/officeDocument/2006/math">
                    <m:r>
                      <a:rPr lang="fr-FR" sz="1000" b="1" i="1" dirty="0" smtClean="0">
                        <a:solidFill>
                          <a:srgbClr val="000000"/>
                        </a:solidFill>
                        <a:effectLst/>
                        <a:highlight>
                          <a:srgbClr val="00FFFF"/>
                        </a:highlight>
                        <a:latin typeface="Cambria Math" panose="02040503050406030204" pitchFamily="18" charset="0"/>
                        <a:ea typeface="Cambria Math" panose="02040503050406030204" pitchFamily="18" charset="0"/>
                        <a:cs typeface="Calibri" panose="020F0502020204030204" pitchFamily="34" charset="0"/>
                      </a:rPr>
                      <m:t>×</m:t>
                    </m:r>
                  </m:oMath>
                </a14:m>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3 = 12 </a:t>
                </a: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effectuons d’abord la multiplication, nous obtiendrons: 6 - 6 = 0 </a:t>
                </a:r>
              </a:p>
              <a:p>
                <a:pPr marL="228600" marR="0" lvl="0" indent="0" rtl="0">
                  <a:lnSpc>
                    <a:spcPct val="106000"/>
                  </a:lnSpc>
                  <a:spcBef>
                    <a:spcPts val="0"/>
                  </a:spcBef>
                  <a:spcAft>
                    <a:spcPts val="800"/>
                  </a:spcAft>
                  <a:buFont typeface="Calibri" panose="020F0502020204030204" pitchFamily="34" charset="0"/>
                  <a:buNone/>
                </a:pPr>
                <a:endPar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12 et 0 sont deux réponses complètement différentes. </a:t>
                </a: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Alors, nous avons besoin d'une règle. </a:t>
                </a:r>
              </a:p>
              <a:p>
                <a:pPr marL="228600" marR="0" lvl="0" indent="0" rtl="0">
                  <a:lnSpc>
                    <a:spcPct val="106000"/>
                  </a:lnSpc>
                  <a:spcBef>
                    <a:spcPts val="0"/>
                  </a:spcBef>
                  <a:spcAft>
                    <a:spcPts val="800"/>
                  </a:spcAft>
                  <a:buFont typeface="Calibri" panose="020F0502020204030204" pitchFamily="34" charset="0"/>
                  <a:buNone/>
                </a:pPr>
                <a:endPar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rtl="0">
                  <a:lnSpc>
                    <a:spcPct val="106000"/>
                  </a:lnSpc>
                  <a:spcBef>
                    <a:spcPts val="0"/>
                  </a:spcBef>
                  <a:spcAft>
                    <a:spcPts val="800"/>
                  </a:spcAft>
                  <a:buFont typeface="Calibri" panose="020F0502020204030204" pitchFamily="34" charset="0"/>
                  <a:buNone/>
                </a:pPr>
                <a:r>
                  <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Donc, une autre loi de priorité opératoire: il faut effectuer toujours la multiplication avant la soustraction. »</a:t>
                </a:r>
              </a:p>
              <a:p>
                <a:pPr marL="228600" marR="0" lvl="0" indent="0" rtl="0">
                  <a:lnSpc>
                    <a:spcPct val="106000"/>
                  </a:lnSpc>
                  <a:spcBef>
                    <a:spcPts val="0"/>
                  </a:spcBef>
                  <a:spcAft>
                    <a:spcPts val="800"/>
                  </a:spcAft>
                  <a:buFont typeface="Calibri" panose="020F0502020204030204" pitchFamily="34" charset="0"/>
                  <a:buNone/>
                </a:pPr>
                <a:endParaRPr lang="fr-FR" sz="1000" b="1"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Pour l'enseignant(e): </a:t>
                </a: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Un autre jour, Rami a joué à 3 jeux de mathématiques en ligne. </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Il a marqué 6 points au premier jeu et perdu 3 points à chacun des deux autres jeux. </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Combien de points a-t-il marqués au total ?</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Deux expressions sont écrites.</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Encore une fois, si nous changeons l'ordre des opérations, la réponse changera. </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effectuons d'abord la soustraction, nous obtiendrons: 4 </a:t>
                </a:r>
                <a:r>
                  <a:rPr lang="fr-FR" sz="1000" i="0" dirty="0">
                    <a:solidFill>
                      <a:srgbClr val="000000"/>
                    </a:solidFill>
                    <a:effectLst/>
                    <a:highlight>
                      <a:srgbClr val="00FFFF"/>
                    </a:highlight>
                    <a:latin typeface="Cambria Math" panose="02040503050406030204" pitchFamily="18" charset="0"/>
                    <a:ea typeface="Cambria Math" panose="02040503050406030204" pitchFamily="18" charset="0"/>
                    <a:cs typeface="Calibri" panose="020F0502020204030204" pitchFamily="34" charset="0"/>
                  </a:rPr>
                  <a:t>×</a:t>
                </a: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3 = 12 </a:t>
                </a: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Si nous effectuons d’abord la multiplication, nous obtiendrons: 6 - 6 = 0 </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12 et 0 sont deux réponses complètement différentes. </a:t>
                </a: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Alors, nous avons besoin d'une règle. </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r>
                  <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Donc, une autre loi de priorité opératoire: il faut effectuer toujours la multiplication avant la soustraction.</a:t>
                </a: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0" marR="0" lvl="0" indent="0" rtl="0">
                  <a:lnSpc>
                    <a:spcPct val="106000"/>
                  </a:lnSpc>
                  <a:spcBef>
                    <a:spcPts val="0"/>
                  </a:spcBef>
                  <a:spcAft>
                    <a:spcPts val="800"/>
                  </a:spcAft>
                  <a:buFont typeface="Calibri" panose="020F0502020204030204" pitchFamily="34" charset="0"/>
                  <a:buNone/>
                </a:pPr>
                <a:endParaRPr lang="fr-FR" sz="1000" dirty="0">
                  <a:solidFill>
                    <a:srgbClr val="000000"/>
                  </a:solidFill>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36362318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000" b="1" i="0" u="none" strike="noStrike" cap="none" dirty="0">
                <a:solidFill>
                  <a:schemeClr val="dk1"/>
                </a:solidFill>
                <a:effectLst/>
                <a:latin typeface="Calibri"/>
                <a:ea typeface="Calibri"/>
                <a:cs typeface="Calibri"/>
                <a:sym typeface="Calibri"/>
              </a:rPr>
              <a:t>Note pour l'enseignant(e)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0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L’enseignant(e) dit : </a:t>
            </a:r>
            <a:r>
              <a:rPr lang="fr-FR" sz="10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 </a:t>
            </a:r>
            <a:r>
              <a:rPr lang="fr-FR" sz="1000" b="1" i="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Pour conclure, nous avons appris jusqu'à présent trois règles.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000" b="1" i="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Commencez toujours par effectuer les opérations entre parenthèses.</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000" b="1" i="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Effectuez toujours la multiplication avant l'addition.</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000" b="1" i="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Et effectuez toujours la multiplication avant la soustraction aussi.</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000" b="1" i="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Vous pouvez utiliser l'acronyme PMAS pour mémoriser les lois de priorité opératoire. </a:t>
            </a:r>
          </a:p>
          <a:p>
            <a:pPr marL="22860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fr-FR" sz="1000" b="1" i="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Les parenthèses. Puis la multiplication. Puis l’addition ou la soustraction. »</a:t>
            </a:r>
          </a:p>
          <a:p>
            <a:pPr marL="0" marR="0" lvl="0" indent="0" rtl="0">
              <a:lnSpc>
                <a:spcPct val="106000"/>
              </a:lnSpc>
              <a:spcBef>
                <a:spcPts val="0"/>
              </a:spcBef>
              <a:spcAft>
                <a:spcPts val="800"/>
              </a:spcAft>
              <a:buFont typeface="Calibri" panose="020F0502020204030204" pitchFamily="34" charset="0"/>
              <a:buNone/>
            </a:pPr>
            <a:endParaRPr lang="en-US" sz="1200" b="0" i="0" u="none"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8971939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45</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46</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47</a:t>
            </a:fld>
            <a:endParaRPr lang="en-US">
              <a:latin typeface="Comic Sans MS" panose="030F0702030302020204" pitchFamily="66" charset="0"/>
            </a:endParaRPr>
          </a:p>
        </p:txBody>
      </p:sp>
    </p:spTree>
    <p:extLst>
      <p:ext uri="{BB962C8B-B14F-4D97-AF65-F5344CB8AC3E}">
        <p14:creationId xmlns:p14="http://schemas.microsoft.com/office/powerpoint/2010/main" val="22491950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1542674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none"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1844492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kumimoji="0" lang="fr-FR" sz="1200" b="1" i="0" u="none" strike="noStrike" kern="0" cap="none" spc="0" normalizeH="0" baseline="0" noProof="0" dirty="0">
                <a:ln>
                  <a:noFill/>
                </a:ln>
                <a:solidFill>
                  <a:srgbClr val="595959"/>
                </a:solidFill>
                <a:effectLst/>
                <a:uLnTx/>
                <a:uFillTx/>
                <a:latin typeface="Comic Sans MS"/>
                <a:cs typeface="Calibri"/>
                <a:sym typeface="Calibri"/>
              </a:rPr>
              <a:t>Note pour l’enseignant(e)</a:t>
            </a: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L’intégration de l’apprentissage socio-émotionnel (SEL) est basée sur la construction de la flexibilité cognitive.</a:t>
            </a: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L'activité aide les élèves à démontrer leur capacité de passer d’une tâche à une autre et de se recentrer sur chaque tâche.</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29509729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6692952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10922863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31449990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b="0"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1927450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Comic Sans MS" panose="030F0702030302020204" pitchFamily="66" charset="0"/>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18518231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110643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7785421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113870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9993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fr-FR" sz="1200" b="1" i="0" u="none" strike="noStrike" cap="none" dirty="0">
                <a:solidFill>
                  <a:schemeClr val="dk1"/>
                </a:solidFill>
                <a:effectLst/>
                <a:latin typeface="Calibri"/>
                <a:ea typeface="Calibri"/>
                <a:cs typeface="Calibri"/>
                <a:sym typeface="Calibri"/>
              </a:rPr>
              <a:t>Note pour l'enseignant(e) </a:t>
            </a:r>
          </a:p>
          <a:p>
            <a:pPr marL="228600" indent="0"/>
            <a:r>
              <a:rPr lang="fr-FR" sz="1200" b="0" i="0" u="none" strike="noStrike" cap="none" dirty="0">
                <a:solidFill>
                  <a:schemeClr val="dk1"/>
                </a:solidFill>
                <a:effectLst/>
                <a:latin typeface="Calibri"/>
                <a:ea typeface="Calibri"/>
                <a:cs typeface="Calibri"/>
                <a:sym typeface="Calibri"/>
              </a:rPr>
              <a:t>L'élève trouverait ces diapos sous le titre « vérifiez votre compréhension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dirty="0">
              <a:solidFill>
                <a:schemeClr val="bg1"/>
              </a:solidFill>
              <a:latin typeface="Comic Sans MS" panose="030F0702030302020204"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60</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61</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62</a:t>
            </a:fld>
            <a:endParaRPr lang="en-US">
              <a:latin typeface="Comic Sans MS" panose="030F0702030302020204" pitchFamily="66" charset="0"/>
            </a:endParaRPr>
          </a:p>
        </p:txBody>
      </p:sp>
    </p:spTree>
    <p:extLst>
      <p:ext uri="{BB962C8B-B14F-4D97-AF65-F5344CB8AC3E}">
        <p14:creationId xmlns:p14="http://schemas.microsoft.com/office/powerpoint/2010/main" val="901255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63</a:t>
            </a:fld>
            <a:endParaRPr lang="en-US">
              <a:latin typeface="Comic Sans MS" panose="030F0702030302020204" pitchFamily="66" charset="0"/>
            </a:endParaRPr>
          </a:p>
        </p:txBody>
      </p:sp>
    </p:spTree>
    <p:extLst>
      <p:ext uri="{BB962C8B-B14F-4D97-AF65-F5344CB8AC3E}">
        <p14:creationId xmlns:p14="http://schemas.microsoft.com/office/powerpoint/2010/main" val="30327481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64</a:t>
            </a:fld>
            <a:endParaRPr lang="en-US">
              <a:latin typeface="Comic Sans MS" panose="030F0702030302020204" pitchFamily="66" charset="0"/>
            </a:endParaRPr>
          </a:p>
        </p:txBody>
      </p:sp>
    </p:spTree>
    <p:extLst>
      <p:ext uri="{BB962C8B-B14F-4D97-AF65-F5344CB8AC3E}">
        <p14:creationId xmlns:p14="http://schemas.microsoft.com/office/powerpoint/2010/main" val="23227936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65</a:t>
            </a:fld>
            <a:endParaRPr lang="en-US">
              <a:latin typeface="Comic Sans MS" panose="030F0702030302020204" pitchFamily="66" charset="0"/>
            </a:endParaRPr>
          </a:p>
        </p:txBody>
      </p:sp>
    </p:spTree>
    <p:extLst>
      <p:ext uri="{BB962C8B-B14F-4D97-AF65-F5344CB8AC3E}">
        <p14:creationId xmlns:p14="http://schemas.microsoft.com/office/powerpoint/2010/main" val="37573821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66</a:t>
            </a:fld>
            <a:endParaRPr lang="en-US">
              <a:latin typeface="Comic Sans MS" panose="030F0702030302020204" pitchFamily="66" charset="0"/>
            </a:endParaRPr>
          </a:p>
        </p:txBody>
      </p:sp>
    </p:spTree>
    <p:extLst>
      <p:ext uri="{BB962C8B-B14F-4D97-AF65-F5344CB8AC3E}">
        <p14:creationId xmlns:p14="http://schemas.microsoft.com/office/powerpoint/2010/main" val="19694525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67</a:t>
            </a:fld>
            <a:endParaRPr lang="en-US">
              <a:latin typeface="Comic Sans MS" panose="030F0702030302020204" pitchFamily="66" charset="0"/>
            </a:endParaRPr>
          </a:p>
        </p:txBody>
      </p:sp>
    </p:spTree>
    <p:extLst>
      <p:ext uri="{BB962C8B-B14F-4D97-AF65-F5344CB8AC3E}">
        <p14:creationId xmlns:p14="http://schemas.microsoft.com/office/powerpoint/2010/main" val="3666398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68</a:t>
            </a:fld>
            <a:endParaRPr lang="en-US">
              <a:latin typeface="Comic Sans MS" panose="030F0702030302020204" pitchFamily="66" charset="0"/>
            </a:endParaRPr>
          </a:p>
        </p:txBody>
      </p:sp>
    </p:spTree>
    <p:extLst>
      <p:ext uri="{BB962C8B-B14F-4D97-AF65-F5344CB8AC3E}">
        <p14:creationId xmlns:p14="http://schemas.microsoft.com/office/powerpoint/2010/main" val="19837572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69</a:t>
            </a:fld>
            <a:endParaRPr lang="en-US">
              <a:latin typeface="Comic Sans MS" panose="030F0702030302020204" pitchFamily="66" charset="0"/>
            </a:endParaRPr>
          </a:p>
        </p:txBody>
      </p:sp>
    </p:spTree>
    <p:extLst>
      <p:ext uri="{BB962C8B-B14F-4D97-AF65-F5344CB8AC3E}">
        <p14:creationId xmlns:p14="http://schemas.microsoft.com/office/powerpoint/2010/main" val="3389688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464524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70</a:t>
            </a:fld>
            <a:endParaRPr lang="en-US">
              <a:latin typeface="Comic Sans MS" panose="030F0702030302020204" pitchFamily="66" charset="0"/>
            </a:endParaRPr>
          </a:p>
        </p:txBody>
      </p:sp>
    </p:spTree>
    <p:extLst>
      <p:ext uri="{BB962C8B-B14F-4D97-AF65-F5344CB8AC3E}">
        <p14:creationId xmlns:p14="http://schemas.microsoft.com/office/powerpoint/2010/main" val="2462039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769177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89536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426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5.xml"/><Relationship Id="rId5" Type="http://schemas.openxmlformats.org/officeDocument/2006/relationships/slide" Target="slide4.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16.png"/><Relationship Id="rId5" Type="http://schemas.openxmlformats.org/officeDocument/2006/relationships/image" Target="../media/image12.emf"/><Relationship Id="rId4" Type="http://schemas.openxmlformats.org/officeDocument/2006/relationships/image" Target="../media/image11.emf"/></Relationships>
</file>

<file path=ppt/slides/_rels/slide3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45.xml"/><Relationship Id="rId6" Type="http://schemas.openxmlformats.org/officeDocument/2006/relationships/image" Target="../media/image17.png"/><Relationship Id="rId5" Type="http://schemas.openxmlformats.org/officeDocument/2006/relationships/notesSlide" Target="../notesSlides/notesSlide34.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8.xml"/><Relationship Id="rId5" Type="http://schemas.openxmlformats.org/officeDocument/2006/relationships/image" Target="../media/image21.sv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0.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1.xml"/><Relationship Id="rId5" Type="http://schemas.openxmlformats.org/officeDocument/2006/relationships/image" Target="../media/image27.png"/><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29.png"/><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6.xml"/><Relationship Id="rId4" Type="http://schemas.openxmlformats.org/officeDocument/2006/relationships/image" Target="../media/image24.em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9.xml"/><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61.xml"/><Relationship Id="rId4" Type="http://schemas.openxmlformats.org/officeDocument/2006/relationships/image" Target="../media/image3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62.xml"/><Relationship Id="rId5" Type="http://schemas.openxmlformats.org/officeDocument/2006/relationships/image" Target="../media/image390.png"/><Relationship Id="rId4" Type="http://schemas.openxmlformats.org/officeDocument/2006/relationships/image" Target="../media/image38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63.xml"/><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64.xml"/><Relationship Id="rId4" Type="http://schemas.openxmlformats.org/officeDocument/2006/relationships/image" Target="../media/image4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0.sv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4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47.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image" Target="../media/image48.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48.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49.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75.xml"/><Relationship Id="rId4" Type="http://schemas.openxmlformats.org/officeDocument/2006/relationships/image" Target="../media/image49.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76.xml"/><Relationship Id="rId4" Type="http://schemas.openxmlformats.org/officeDocument/2006/relationships/image" Target="../media/image5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77.xml"/><Relationship Id="rId4" Type="http://schemas.openxmlformats.org/officeDocument/2006/relationships/image" Target="../media/image50.png"/></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10.xml"/><Relationship Id="rId1" Type="http://schemas.openxmlformats.org/officeDocument/2006/relationships/tags" Target="../tags/tag78.xml"/><Relationship Id="rId4" Type="http://schemas.openxmlformats.org/officeDocument/2006/relationships/image" Target="../media/image47.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1" name="TextBox 10">
            <a:extLst>
              <a:ext uri="{FF2B5EF4-FFF2-40B4-BE49-F238E27FC236}">
                <a16:creationId xmlns:a16="http://schemas.microsoft.com/office/drawing/2014/main" id="{C983E7D6-7A8A-4B59-AB8D-F0583A4B1FA8}"/>
              </a:ext>
            </a:extLst>
          </p:cNvPr>
          <p:cNvSpPr txBox="1"/>
          <p:nvPr/>
        </p:nvSpPr>
        <p:spPr>
          <a:xfrm>
            <a:off x="-8660" y="2955240"/>
            <a:ext cx="6447559" cy="830997"/>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800" b="1" dirty="0">
                <a:solidFill>
                  <a:schemeClr val="accent2">
                    <a:lumMod val="75000"/>
                  </a:schemeClr>
                </a:solidFill>
                <a:latin typeface="Comic Sans MS"/>
              </a:rPr>
              <a:t>EB6 - Chapitre 1</a:t>
            </a:r>
            <a:endParaRPr lang="fr-FR" sz="4800" b="1" dirty="0">
              <a:solidFill>
                <a:schemeClr val="accent2">
                  <a:lumMod val="7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744E63C-E5D0-4F05-8384-50766E4A834B}"/>
              </a:ext>
            </a:extLst>
          </p:cNvPr>
          <p:cNvSpPr txBox="1"/>
          <p:nvPr/>
        </p:nvSpPr>
        <p:spPr>
          <a:xfrm>
            <a:off x="-8660" y="2247354"/>
            <a:ext cx="6447559"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Priorités</a:t>
            </a:r>
            <a:r>
              <a:rPr lang="en-US" sz="4000" b="1" dirty="0">
                <a:solidFill>
                  <a:schemeClr val="bg1"/>
                </a:solidFill>
                <a:latin typeface="Comic Sans MS"/>
              </a:rPr>
              <a:t> </a:t>
            </a:r>
            <a:r>
              <a:rPr lang="fr-FR" sz="4000" b="1" dirty="0">
                <a:solidFill>
                  <a:schemeClr val="bg1"/>
                </a:solidFill>
                <a:latin typeface="Comic Sans MS"/>
              </a:rPr>
              <a:t>Opératoires</a:t>
            </a:r>
            <a:r>
              <a:rPr lang="en-US" sz="1100" b="1" dirty="0">
                <a:solidFill>
                  <a:schemeClr val="bg1"/>
                </a:solidFill>
                <a:latin typeface="Comic Sans MS"/>
              </a:rPr>
              <a:t> </a:t>
            </a:r>
            <a:endParaRPr lang="en-US" sz="1050" b="1" dirty="0">
              <a:solidFill>
                <a:schemeClr val="bg1"/>
              </a:solidFill>
              <a:latin typeface="Comic Sans MS" panose="030F0702030302020204" pitchFamily="66" charset="0"/>
            </a:endParaRPr>
          </a:p>
        </p:txBody>
      </p:sp>
      <p:pic>
        <p:nvPicPr>
          <p:cNvPr id="6" name="Picture 5">
            <a:extLst>
              <a:ext uri="{FF2B5EF4-FFF2-40B4-BE49-F238E27FC236}">
                <a16:creationId xmlns:a16="http://schemas.microsoft.com/office/drawing/2014/main" id="{29B42807-D0B6-41B5-9F96-01082BC21D6E}"/>
              </a:ext>
            </a:extLst>
          </p:cNvPr>
          <p:cNvPicPr>
            <a:picLocks noChangeAspect="1"/>
          </p:cNvPicPr>
          <p:nvPr/>
        </p:nvPicPr>
        <p:blipFill>
          <a:blip r:embed="rId4"/>
          <a:srcRect/>
          <a:stretch/>
        </p:blipFill>
        <p:spPr>
          <a:xfrm>
            <a:off x="7351144" y="1277124"/>
            <a:ext cx="3928610" cy="3928610"/>
          </a:xfrm>
          <a:prstGeom prst="rect">
            <a:avLst/>
          </a:prstGeom>
        </p:spPr>
      </p:pic>
      <p:pic>
        <p:nvPicPr>
          <p:cNvPr id="8" name="Picture 7">
            <a:extLst>
              <a:ext uri="{FF2B5EF4-FFF2-40B4-BE49-F238E27FC236}">
                <a16:creationId xmlns:a16="http://schemas.microsoft.com/office/drawing/2014/main" id="{AF3B4182-BAA4-49CC-85D5-022A874115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965" y="5420776"/>
            <a:ext cx="5846064" cy="774192"/>
          </a:xfrm>
          <a:prstGeom prst="rect">
            <a:avLst/>
          </a:prstGeom>
        </p:spPr>
      </p:pic>
      <p:pic>
        <p:nvPicPr>
          <p:cNvPr id="10" name="Picture 9">
            <a:extLst>
              <a:ext uri="{FF2B5EF4-FFF2-40B4-BE49-F238E27FC236}">
                <a16:creationId xmlns:a16="http://schemas.microsoft.com/office/drawing/2014/main" id="{B99B497E-9985-4A37-A431-D03579FA6B89}"/>
              </a:ext>
            </a:extLst>
          </p:cNvPr>
          <p:cNvPicPr>
            <a:picLocks noChangeAspect="1"/>
          </p:cNvPicPr>
          <p:nvPr/>
        </p:nvPicPr>
        <p:blipFill rotWithShape="1">
          <a:blip r:embed="rId6">
            <a:extLst>
              <a:ext uri="{28A0092B-C50C-407E-A947-70E740481C1C}">
                <a14:useLocalDpi xmlns:a14="http://schemas.microsoft.com/office/drawing/2010/main" val="0"/>
              </a:ext>
            </a:extLst>
          </a:blip>
          <a:srcRect l="6857" b="84635"/>
          <a:stretch/>
        </p:blipFill>
        <p:spPr>
          <a:xfrm>
            <a:off x="827362" y="0"/>
            <a:ext cx="11355977" cy="1053737"/>
          </a:xfrm>
          <a:prstGeom prst="rect">
            <a:avLst/>
          </a:prstGeom>
        </p:spPr>
      </p:pic>
      <p:sp>
        <p:nvSpPr>
          <p:cNvPr id="13" name="Rectangle 12">
            <a:extLst>
              <a:ext uri="{FF2B5EF4-FFF2-40B4-BE49-F238E27FC236}">
                <a16:creationId xmlns:a16="http://schemas.microsoft.com/office/drawing/2014/main" id="{42637829-665B-459B-9FAC-01D7BB6B62BE}"/>
              </a:ext>
            </a:extLst>
          </p:cNvPr>
          <p:cNvSpPr/>
          <p:nvPr/>
        </p:nvSpPr>
        <p:spPr>
          <a:xfrm>
            <a:off x="0" y="6172591"/>
            <a:ext cx="11508378" cy="73032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200"/>
              </a:lnSpc>
            </a:pPr>
            <a:r>
              <a:rPr lang="fr-FR" sz="900" dirty="0">
                <a:solidFill>
                  <a:srgbClr val="3C3C3B"/>
                </a:solidFill>
                <a:latin typeface="Neo Sans" pitchFamily="2" charset="0"/>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a:lnSpc>
                <a:spcPts val="1200"/>
              </a:lnSpc>
            </a:pPr>
            <a:endParaRPr lang="fr-FR" dirty="0"/>
          </a:p>
        </p:txBody>
      </p:sp>
      <p:cxnSp>
        <p:nvCxnSpPr>
          <p:cNvPr id="14" name="Straight Connector 13">
            <a:extLst>
              <a:ext uri="{FF2B5EF4-FFF2-40B4-BE49-F238E27FC236}">
                <a16:creationId xmlns:a16="http://schemas.microsoft.com/office/drawing/2014/main" id="{6442492F-62A1-4E3F-8959-79092507EB19}"/>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24" name="TextBox 23">
            <a:extLst>
              <a:ext uri="{FF2B5EF4-FFF2-40B4-BE49-F238E27FC236}">
                <a16:creationId xmlns:a16="http://schemas.microsoft.com/office/drawing/2014/main" id="{D5CA4018-D7AD-40A7-9ACC-E25CC3CB7C84}"/>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3 750 – 842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0DF18E29-F2DF-4E77-AF0E-FD8952DAF029}"/>
              </a:ext>
            </a:extLst>
          </p:cNvPr>
          <p:cNvSpPr/>
          <p:nvPr/>
        </p:nvSpPr>
        <p:spPr>
          <a:xfrm>
            <a:off x="5908916" y="2807447"/>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3 112</a:t>
            </a:r>
          </a:p>
        </p:txBody>
      </p:sp>
      <p:sp>
        <p:nvSpPr>
          <p:cNvPr id="14" name="Rectangle: Rounded Corners 13">
            <a:extLst>
              <a:ext uri="{FF2B5EF4-FFF2-40B4-BE49-F238E27FC236}">
                <a16:creationId xmlns:a16="http://schemas.microsoft.com/office/drawing/2014/main" id="{96A0EB09-10FC-4D50-92D0-CD9861393E1A}"/>
              </a:ext>
            </a:extLst>
          </p:cNvPr>
          <p:cNvSpPr/>
          <p:nvPr/>
        </p:nvSpPr>
        <p:spPr>
          <a:xfrm>
            <a:off x="5925928" y="4391595"/>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1 908</a:t>
            </a:r>
          </a:p>
        </p:txBody>
      </p:sp>
      <p:sp>
        <p:nvSpPr>
          <p:cNvPr id="15" name="Rectangle: Rounded Corners 14">
            <a:extLst>
              <a:ext uri="{FF2B5EF4-FFF2-40B4-BE49-F238E27FC236}">
                <a16:creationId xmlns:a16="http://schemas.microsoft.com/office/drawing/2014/main" id="{69E702EE-23B8-42F1-9D15-1DE7897D8C83}"/>
              </a:ext>
            </a:extLst>
          </p:cNvPr>
          <p:cNvSpPr/>
          <p:nvPr/>
        </p:nvSpPr>
        <p:spPr>
          <a:xfrm>
            <a:off x="5916707" y="3599521"/>
            <a:ext cx="3000790" cy="641298"/>
          </a:xfrm>
          <a:prstGeom prst="roundRect">
            <a:avLst>
              <a:gd name="adj" fmla="val 50000"/>
            </a:avLst>
          </a:prstGeom>
          <a:solidFill>
            <a:schemeClr val="bg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2 918</a:t>
            </a:r>
          </a:p>
        </p:txBody>
      </p:sp>
      <p:sp>
        <p:nvSpPr>
          <p:cNvPr id="16" name="Rectangle: Rounded Corners 15">
            <a:extLst>
              <a:ext uri="{FF2B5EF4-FFF2-40B4-BE49-F238E27FC236}">
                <a16:creationId xmlns:a16="http://schemas.microsoft.com/office/drawing/2014/main" id="{3879A8F9-4347-4E61-8274-2566D8FA1F0F}"/>
              </a:ext>
            </a:extLst>
          </p:cNvPr>
          <p:cNvSpPr/>
          <p:nvPr/>
        </p:nvSpPr>
        <p:spPr>
          <a:xfrm>
            <a:off x="5925928" y="5183669"/>
            <a:ext cx="3000790"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2 908</a:t>
            </a:r>
          </a:p>
        </p:txBody>
      </p:sp>
    </p:spTree>
    <p:custDataLst>
      <p:tags r:id="rId1"/>
    </p:custDataLst>
    <p:extLst>
      <p:ext uri="{BB962C8B-B14F-4D97-AF65-F5344CB8AC3E}">
        <p14:creationId xmlns:p14="http://schemas.microsoft.com/office/powerpoint/2010/main" val="3040001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20" name="Rectangle: Rounded Corners 19">
            <a:extLst>
              <a:ext uri="{FF2B5EF4-FFF2-40B4-BE49-F238E27FC236}">
                <a16:creationId xmlns:a16="http://schemas.microsoft.com/office/drawing/2014/main" id="{0D004022-08B5-4769-9023-2AF55474B662}"/>
              </a:ext>
            </a:extLst>
          </p:cNvPr>
          <p:cNvSpPr/>
          <p:nvPr/>
        </p:nvSpPr>
        <p:spPr>
          <a:xfrm>
            <a:off x="5908915" y="2807447"/>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656</a:t>
            </a:r>
          </a:p>
        </p:txBody>
      </p:sp>
      <p:sp>
        <p:nvSpPr>
          <p:cNvPr id="21" name="Rectangle: Rounded Corners 20">
            <a:extLst>
              <a:ext uri="{FF2B5EF4-FFF2-40B4-BE49-F238E27FC236}">
                <a16:creationId xmlns:a16="http://schemas.microsoft.com/office/drawing/2014/main" id="{AE3D5B29-BBC1-438A-97C1-189C5A1DF747}"/>
              </a:ext>
            </a:extLst>
          </p:cNvPr>
          <p:cNvSpPr/>
          <p:nvPr/>
        </p:nvSpPr>
        <p:spPr>
          <a:xfrm>
            <a:off x="5925927" y="4391595"/>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4 256</a:t>
            </a:r>
          </a:p>
        </p:txBody>
      </p:sp>
      <p:sp>
        <p:nvSpPr>
          <p:cNvPr id="22" name="Rectangle: Rounded Corners 21">
            <a:extLst>
              <a:ext uri="{FF2B5EF4-FFF2-40B4-BE49-F238E27FC236}">
                <a16:creationId xmlns:a16="http://schemas.microsoft.com/office/drawing/2014/main" id="{4587644B-BBD5-4285-9289-26DDFF8DEC71}"/>
              </a:ext>
            </a:extLst>
          </p:cNvPr>
          <p:cNvSpPr/>
          <p:nvPr/>
        </p:nvSpPr>
        <p:spPr>
          <a:xfrm>
            <a:off x="5916706" y="3599521"/>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42 056</a:t>
            </a:r>
          </a:p>
        </p:txBody>
      </p:sp>
      <p:sp>
        <p:nvSpPr>
          <p:cNvPr id="23" name="Rectangle: Rounded Corners 22">
            <a:extLst>
              <a:ext uri="{FF2B5EF4-FFF2-40B4-BE49-F238E27FC236}">
                <a16:creationId xmlns:a16="http://schemas.microsoft.com/office/drawing/2014/main" id="{33849217-5A77-4A63-93F7-5FFC1150254C}"/>
              </a:ext>
            </a:extLst>
          </p:cNvPr>
          <p:cNvSpPr/>
          <p:nvPr/>
        </p:nvSpPr>
        <p:spPr>
          <a:xfrm>
            <a:off x="5925927" y="5183669"/>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4 265</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5B7EAFCC-BDC3-45C8-B717-88E336475A84}"/>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608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9" name="TextBox 8">
                <a:extLst>
                  <a:ext uri="{FF2B5EF4-FFF2-40B4-BE49-F238E27FC236}">
                    <a16:creationId xmlns:a16="http://schemas.microsoft.com/office/drawing/2014/main" id="{5B7EAFCC-BDC3-45C8-B717-88E336475A84}"/>
                  </a:ext>
                </a:extLst>
              </p:cNvPr>
              <p:cNvSpPr txBox="1">
                <a:spLocks noRot="1" noChangeAspect="1" noMove="1" noResize="1" noEditPoints="1" noAdjustHandles="1" noChangeArrowheads="1" noChangeShapeType="1" noTextEdit="1"/>
              </p:cNvSpPr>
              <p:nvPr/>
            </p:nvSpPr>
            <p:spPr>
              <a:xfrm>
                <a:off x="0" y="1805622"/>
                <a:ext cx="6358855" cy="652807"/>
              </a:xfrm>
              <a:prstGeom prst="rect">
                <a:avLst/>
              </a:prstGeom>
              <a:blipFill>
                <a:blip r:embed="rId4"/>
                <a:stretch>
                  <a:fillRect t="-13084"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720237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5B7EAFCC-BDC3-45C8-B717-88E336475A84}"/>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608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9" name="TextBox 8">
                <a:extLst>
                  <a:ext uri="{FF2B5EF4-FFF2-40B4-BE49-F238E27FC236}">
                    <a16:creationId xmlns:a16="http://schemas.microsoft.com/office/drawing/2014/main" id="{5B7EAFCC-BDC3-45C8-B717-88E336475A84}"/>
                  </a:ext>
                </a:extLst>
              </p:cNvPr>
              <p:cNvSpPr txBox="1">
                <a:spLocks noRot="1" noChangeAspect="1" noMove="1" noResize="1" noEditPoints="1" noAdjustHandles="1" noChangeArrowheads="1" noChangeShapeType="1" noTextEdit="1"/>
              </p:cNvSpPr>
              <p:nvPr/>
            </p:nvSpPr>
            <p:spPr>
              <a:xfrm>
                <a:off x="0" y="1805622"/>
                <a:ext cx="6358855" cy="652807"/>
              </a:xfrm>
              <a:prstGeom prst="rect">
                <a:avLst/>
              </a:prstGeom>
              <a:blipFill>
                <a:blip r:embed="rId4"/>
                <a:stretch>
                  <a:fillRect t="-13084" b="-34579"/>
                </a:stretch>
              </a:blipFill>
            </p:spPr>
            <p:txBody>
              <a:bodyPr/>
              <a:lstStyle/>
              <a:p>
                <a:r>
                  <a:rPr lang="fr-FR">
                    <a:noFill/>
                  </a:rPr>
                  <a:t> </a:t>
                </a:r>
              </a:p>
            </p:txBody>
          </p:sp>
        </mc:Fallback>
      </mc:AlternateContent>
      <p:sp>
        <p:nvSpPr>
          <p:cNvPr id="14" name="Rectangle: Rounded Corners 13">
            <a:extLst>
              <a:ext uri="{FF2B5EF4-FFF2-40B4-BE49-F238E27FC236}">
                <a16:creationId xmlns:a16="http://schemas.microsoft.com/office/drawing/2014/main" id="{DBCE92C1-7FEC-4FEE-8EF7-23CE47668606}"/>
              </a:ext>
            </a:extLst>
          </p:cNvPr>
          <p:cNvSpPr/>
          <p:nvPr/>
        </p:nvSpPr>
        <p:spPr>
          <a:xfrm>
            <a:off x="5908915" y="2807447"/>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656</a:t>
            </a:r>
          </a:p>
        </p:txBody>
      </p:sp>
      <p:sp>
        <p:nvSpPr>
          <p:cNvPr id="15" name="Rectangle: Rounded Corners 14">
            <a:extLst>
              <a:ext uri="{FF2B5EF4-FFF2-40B4-BE49-F238E27FC236}">
                <a16:creationId xmlns:a16="http://schemas.microsoft.com/office/drawing/2014/main" id="{AA3A2B47-BEF9-46C1-8C34-B2E127C70DB7}"/>
              </a:ext>
            </a:extLst>
          </p:cNvPr>
          <p:cNvSpPr/>
          <p:nvPr/>
        </p:nvSpPr>
        <p:spPr>
          <a:xfrm>
            <a:off x="5925927" y="4391595"/>
            <a:ext cx="3586890"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4 256</a:t>
            </a:r>
          </a:p>
        </p:txBody>
      </p:sp>
      <p:sp>
        <p:nvSpPr>
          <p:cNvPr id="16" name="Rectangle: Rounded Corners 15">
            <a:extLst>
              <a:ext uri="{FF2B5EF4-FFF2-40B4-BE49-F238E27FC236}">
                <a16:creationId xmlns:a16="http://schemas.microsoft.com/office/drawing/2014/main" id="{EC91D986-AB44-4562-A45E-0FB4A96BED71}"/>
              </a:ext>
            </a:extLst>
          </p:cNvPr>
          <p:cNvSpPr/>
          <p:nvPr/>
        </p:nvSpPr>
        <p:spPr>
          <a:xfrm>
            <a:off x="5916706" y="3599521"/>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42 056</a:t>
            </a:r>
          </a:p>
        </p:txBody>
      </p:sp>
      <p:sp>
        <p:nvSpPr>
          <p:cNvPr id="17" name="Rectangle: Rounded Corners 16">
            <a:extLst>
              <a:ext uri="{FF2B5EF4-FFF2-40B4-BE49-F238E27FC236}">
                <a16:creationId xmlns:a16="http://schemas.microsoft.com/office/drawing/2014/main" id="{EA52A756-2082-49E4-85C7-23E7D1FCA069}"/>
              </a:ext>
            </a:extLst>
          </p:cNvPr>
          <p:cNvSpPr/>
          <p:nvPr/>
        </p:nvSpPr>
        <p:spPr>
          <a:xfrm>
            <a:off x="5925927" y="5183669"/>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4 265</a:t>
            </a:r>
          </a:p>
        </p:txBody>
      </p:sp>
    </p:spTree>
    <p:custDataLst>
      <p:tags r:id="rId1"/>
    </p:custDataLst>
    <p:extLst>
      <p:ext uri="{BB962C8B-B14F-4D97-AF65-F5344CB8AC3E}">
        <p14:creationId xmlns:p14="http://schemas.microsoft.com/office/powerpoint/2010/main" val="3372755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E948D965-E457-4D03-AC90-1C429BC3C39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3" name="TextBox 12">
            <a:extLst>
              <a:ext uri="{FF2B5EF4-FFF2-40B4-BE49-F238E27FC236}">
                <a16:creationId xmlns:a16="http://schemas.microsoft.com/office/drawing/2014/main" id="{6A686CC3-6EA3-4D36-8BBD-7AE9490D0EA2}"/>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233C10EA-8254-4E84-8D72-68060F97A512}"/>
              </a:ext>
            </a:extLst>
          </p:cNvPr>
          <p:cNvSpPr/>
          <p:nvPr/>
        </p:nvSpPr>
        <p:spPr>
          <a:xfrm>
            <a:off x="5908915"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9 215</a:t>
            </a:r>
          </a:p>
        </p:txBody>
      </p:sp>
      <p:sp>
        <p:nvSpPr>
          <p:cNvPr id="20" name="Rectangle: Rounded Corners 19">
            <a:extLst>
              <a:ext uri="{FF2B5EF4-FFF2-40B4-BE49-F238E27FC236}">
                <a16:creationId xmlns:a16="http://schemas.microsoft.com/office/drawing/2014/main" id="{E476D805-7040-40C8-8EA0-1AF7CED0B89D}"/>
              </a:ext>
            </a:extLst>
          </p:cNvPr>
          <p:cNvSpPr/>
          <p:nvPr/>
        </p:nvSpPr>
        <p:spPr>
          <a:xfrm>
            <a:off x="5925927" y="4391595"/>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8 125</a:t>
            </a:r>
          </a:p>
        </p:txBody>
      </p:sp>
      <p:sp>
        <p:nvSpPr>
          <p:cNvPr id="21" name="Rectangle: Rounded Corners 20">
            <a:extLst>
              <a:ext uri="{FF2B5EF4-FFF2-40B4-BE49-F238E27FC236}">
                <a16:creationId xmlns:a16="http://schemas.microsoft.com/office/drawing/2014/main" id="{84A95297-9A4E-45BF-B190-4EA076E30042}"/>
              </a:ext>
            </a:extLst>
          </p:cNvPr>
          <p:cNvSpPr/>
          <p:nvPr/>
        </p:nvSpPr>
        <p:spPr>
          <a:xfrm>
            <a:off x="5916706" y="3599521"/>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9 125</a:t>
            </a:r>
          </a:p>
        </p:txBody>
      </p:sp>
      <p:sp>
        <p:nvSpPr>
          <p:cNvPr id="22" name="Rectangle: Rounded Corners 21">
            <a:extLst>
              <a:ext uri="{FF2B5EF4-FFF2-40B4-BE49-F238E27FC236}">
                <a16:creationId xmlns:a16="http://schemas.microsoft.com/office/drawing/2014/main" id="{9A15C8F7-2922-474F-A8C6-138FE8C65A72}"/>
              </a:ext>
            </a:extLst>
          </p:cNvPr>
          <p:cNvSpPr/>
          <p:nvPr/>
        </p:nvSpPr>
        <p:spPr>
          <a:xfrm>
            <a:off x="5925927"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9 275</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8FD80364-F7E4-4334-A4D9-E04D3386F1F5}"/>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125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73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23" name="TextBox 22">
                <a:extLst>
                  <a:ext uri="{FF2B5EF4-FFF2-40B4-BE49-F238E27FC236}">
                    <a16:creationId xmlns:a16="http://schemas.microsoft.com/office/drawing/2014/main" id="{8FD80364-F7E4-4334-A4D9-E04D3386F1F5}"/>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4221069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E948D965-E457-4D03-AC90-1C429BC3C39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8FD80364-F7E4-4334-A4D9-E04D3386F1F5}"/>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125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73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23" name="TextBox 22">
                <a:extLst>
                  <a:ext uri="{FF2B5EF4-FFF2-40B4-BE49-F238E27FC236}">
                    <a16:creationId xmlns:a16="http://schemas.microsoft.com/office/drawing/2014/main" id="{8FD80364-F7E4-4334-A4D9-E04D3386F1F5}"/>
                  </a:ext>
                </a:extLst>
              </p:cNvPr>
              <p:cNvSpPr txBox="1">
                <a:spLocks noRot="1" noChangeAspect="1" noMove="1" noResize="1" noEditPoints="1" noAdjustHandles="1" noChangeArrowheads="1" noChangeShapeType="1" noTextEdit="1"/>
              </p:cNvSpPr>
              <p:nvPr/>
            </p:nvSpPr>
            <p:spPr>
              <a:xfrm>
                <a:off x="0" y="1805622"/>
                <a:ext cx="6358855" cy="652807"/>
              </a:xfrm>
              <a:prstGeom prst="rect">
                <a:avLst/>
              </a:prstGeom>
              <a:blipFill>
                <a:blip r:embed="rId4"/>
                <a:stretch>
                  <a:fillRect t="-13084" b="-34579"/>
                </a:stretch>
              </a:blipFill>
            </p:spPr>
            <p:txBody>
              <a:bodyPr/>
              <a:lstStyle/>
              <a:p>
                <a:r>
                  <a:rPr lang="fr-FR">
                    <a:noFill/>
                  </a:rPr>
                  <a:t> </a:t>
                </a:r>
              </a:p>
            </p:txBody>
          </p:sp>
        </mc:Fallback>
      </mc:AlternateContent>
      <p:sp>
        <p:nvSpPr>
          <p:cNvPr id="13" name="TextBox 12">
            <a:extLst>
              <a:ext uri="{FF2B5EF4-FFF2-40B4-BE49-F238E27FC236}">
                <a16:creationId xmlns:a16="http://schemas.microsoft.com/office/drawing/2014/main" id="{C00C3779-DC16-4D71-BCA0-9F4E610E2BDC}"/>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4" name="TextBox 13">
            <a:extLst>
              <a:ext uri="{FF2B5EF4-FFF2-40B4-BE49-F238E27FC236}">
                <a16:creationId xmlns:a16="http://schemas.microsoft.com/office/drawing/2014/main" id="{480D37C3-71C8-46B9-AF60-DA41E7E27C03}"/>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5813BF14-0A05-48F1-9801-3F98EBDAFE0C}"/>
              </a:ext>
            </a:extLst>
          </p:cNvPr>
          <p:cNvSpPr/>
          <p:nvPr/>
        </p:nvSpPr>
        <p:spPr>
          <a:xfrm>
            <a:off x="5840506"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9 215</a:t>
            </a:r>
          </a:p>
        </p:txBody>
      </p:sp>
      <p:sp>
        <p:nvSpPr>
          <p:cNvPr id="20" name="Rectangle: Rounded Corners 19">
            <a:extLst>
              <a:ext uri="{FF2B5EF4-FFF2-40B4-BE49-F238E27FC236}">
                <a16:creationId xmlns:a16="http://schemas.microsoft.com/office/drawing/2014/main" id="{93322339-29B1-463C-BA74-23D2B531D079}"/>
              </a:ext>
            </a:extLst>
          </p:cNvPr>
          <p:cNvSpPr/>
          <p:nvPr/>
        </p:nvSpPr>
        <p:spPr>
          <a:xfrm>
            <a:off x="5857518" y="4391595"/>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8 125</a:t>
            </a:r>
          </a:p>
        </p:txBody>
      </p:sp>
      <p:sp>
        <p:nvSpPr>
          <p:cNvPr id="21" name="Rectangle: Rounded Corners 20">
            <a:extLst>
              <a:ext uri="{FF2B5EF4-FFF2-40B4-BE49-F238E27FC236}">
                <a16:creationId xmlns:a16="http://schemas.microsoft.com/office/drawing/2014/main" id="{7F90F4AF-4E3F-4FD2-BA5C-120792481F6C}"/>
              </a:ext>
            </a:extLst>
          </p:cNvPr>
          <p:cNvSpPr/>
          <p:nvPr/>
        </p:nvSpPr>
        <p:spPr>
          <a:xfrm>
            <a:off x="5848297" y="3599521"/>
            <a:ext cx="3303493"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9 125</a:t>
            </a:r>
          </a:p>
        </p:txBody>
      </p:sp>
      <p:sp>
        <p:nvSpPr>
          <p:cNvPr id="22" name="Rectangle: Rounded Corners 21">
            <a:extLst>
              <a:ext uri="{FF2B5EF4-FFF2-40B4-BE49-F238E27FC236}">
                <a16:creationId xmlns:a16="http://schemas.microsoft.com/office/drawing/2014/main" id="{B777263D-A222-4A1D-9577-136523A05246}"/>
              </a:ext>
            </a:extLst>
          </p:cNvPr>
          <p:cNvSpPr/>
          <p:nvPr/>
        </p:nvSpPr>
        <p:spPr>
          <a:xfrm>
            <a:off x="5857518"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9 275</a:t>
            </a:r>
          </a:p>
        </p:txBody>
      </p:sp>
    </p:spTree>
    <p:custDataLst>
      <p:tags r:id="rId1"/>
    </p:custDataLst>
    <p:extLst>
      <p:ext uri="{BB962C8B-B14F-4D97-AF65-F5344CB8AC3E}">
        <p14:creationId xmlns:p14="http://schemas.microsoft.com/office/powerpoint/2010/main" val="2816676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0" name="TextBox 9">
            <a:extLst>
              <a:ext uri="{FF2B5EF4-FFF2-40B4-BE49-F238E27FC236}">
                <a16:creationId xmlns:a16="http://schemas.microsoft.com/office/drawing/2014/main" id="{6AA47157-0829-43E3-A7BB-C05A65008DAB}"/>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8" name="Rectangle: Rounded Corners 17">
            <a:extLst>
              <a:ext uri="{FF2B5EF4-FFF2-40B4-BE49-F238E27FC236}">
                <a16:creationId xmlns:a16="http://schemas.microsoft.com/office/drawing/2014/main" id="{36945B00-5ED2-4F35-B228-33B90F41E0E9}"/>
              </a:ext>
            </a:extLst>
          </p:cNvPr>
          <p:cNvSpPr/>
          <p:nvPr/>
        </p:nvSpPr>
        <p:spPr>
          <a:xfrm>
            <a:off x="5908915"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822</a:t>
            </a:r>
          </a:p>
        </p:txBody>
      </p:sp>
      <p:sp>
        <p:nvSpPr>
          <p:cNvPr id="19" name="Rectangle: Rounded Corners 18">
            <a:extLst>
              <a:ext uri="{FF2B5EF4-FFF2-40B4-BE49-F238E27FC236}">
                <a16:creationId xmlns:a16="http://schemas.microsoft.com/office/drawing/2014/main" id="{AD2410D1-B0B4-4D82-836A-9690A7EDB17C}"/>
              </a:ext>
            </a:extLst>
          </p:cNvPr>
          <p:cNvSpPr/>
          <p:nvPr/>
        </p:nvSpPr>
        <p:spPr>
          <a:xfrm>
            <a:off x="5925927" y="4391595"/>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871</a:t>
            </a:r>
          </a:p>
        </p:txBody>
      </p:sp>
      <p:sp>
        <p:nvSpPr>
          <p:cNvPr id="20" name="Rectangle: Rounded Corners 19">
            <a:extLst>
              <a:ext uri="{FF2B5EF4-FFF2-40B4-BE49-F238E27FC236}">
                <a16:creationId xmlns:a16="http://schemas.microsoft.com/office/drawing/2014/main" id="{5A0E3DC3-7E3F-4FB8-8798-1931606D4357}"/>
              </a:ext>
            </a:extLst>
          </p:cNvPr>
          <p:cNvSpPr/>
          <p:nvPr/>
        </p:nvSpPr>
        <p:spPr>
          <a:xfrm>
            <a:off x="5916706" y="3599521"/>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808</a:t>
            </a:r>
          </a:p>
        </p:txBody>
      </p:sp>
      <p:sp>
        <p:nvSpPr>
          <p:cNvPr id="21" name="Rectangle: Rounded Corners 20">
            <a:extLst>
              <a:ext uri="{FF2B5EF4-FFF2-40B4-BE49-F238E27FC236}">
                <a16:creationId xmlns:a16="http://schemas.microsoft.com/office/drawing/2014/main" id="{FACAE7F5-9528-4F2C-A15A-26C658B829DD}"/>
              </a:ext>
            </a:extLst>
          </p:cNvPr>
          <p:cNvSpPr/>
          <p:nvPr/>
        </p:nvSpPr>
        <p:spPr>
          <a:xfrm>
            <a:off x="5925927"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781</a:t>
            </a:r>
          </a:p>
        </p:txBody>
      </p:sp>
      <p:sp>
        <p:nvSpPr>
          <p:cNvPr id="22" name="TextBox 21">
            <a:extLst>
              <a:ext uri="{FF2B5EF4-FFF2-40B4-BE49-F238E27FC236}">
                <a16:creationId xmlns:a16="http://schemas.microsoft.com/office/drawing/2014/main" id="{F402044D-27EF-42DF-AA78-D9F08CC4BDA6}"/>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7 839 ÷ 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75182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22" name="TextBox 21">
            <a:extLst>
              <a:ext uri="{FF2B5EF4-FFF2-40B4-BE49-F238E27FC236}">
                <a16:creationId xmlns:a16="http://schemas.microsoft.com/office/drawing/2014/main" id="{F402044D-27EF-42DF-AA78-D9F08CC4BDA6}"/>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7 839 ÷ 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A7BEBC2-D1B8-4C84-9CC8-BD4CB62E914E}"/>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TextBox 11">
            <a:extLst>
              <a:ext uri="{FF2B5EF4-FFF2-40B4-BE49-F238E27FC236}">
                <a16:creationId xmlns:a16="http://schemas.microsoft.com/office/drawing/2014/main" id="{4711180F-BD0C-40BC-B65E-B535C800DCC0}"/>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3" name="Rectangle: Rounded Corners 12">
            <a:extLst>
              <a:ext uri="{FF2B5EF4-FFF2-40B4-BE49-F238E27FC236}">
                <a16:creationId xmlns:a16="http://schemas.microsoft.com/office/drawing/2014/main" id="{A383B24F-2E8D-44E4-80C3-927085C7BDCF}"/>
              </a:ext>
            </a:extLst>
          </p:cNvPr>
          <p:cNvSpPr/>
          <p:nvPr/>
        </p:nvSpPr>
        <p:spPr>
          <a:xfrm>
            <a:off x="5908915"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822</a:t>
            </a:r>
          </a:p>
        </p:txBody>
      </p:sp>
      <p:sp>
        <p:nvSpPr>
          <p:cNvPr id="15" name="Rectangle: Rounded Corners 14">
            <a:extLst>
              <a:ext uri="{FF2B5EF4-FFF2-40B4-BE49-F238E27FC236}">
                <a16:creationId xmlns:a16="http://schemas.microsoft.com/office/drawing/2014/main" id="{4F8C7A6F-B3ED-4C75-BABA-EE511384F01E}"/>
              </a:ext>
            </a:extLst>
          </p:cNvPr>
          <p:cNvSpPr/>
          <p:nvPr/>
        </p:nvSpPr>
        <p:spPr>
          <a:xfrm>
            <a:off x="5925927" y="4391595"/>
            <a:ext cx="3303493"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871</a:t>
            </a:r>
          </a:p>
        </p:txBody>
      </p:sp>
      <p:sp>
        <p:nvSpPr>
          <p:cNvPr id="16" name="Rectangle: Rounded Corners 15">
            <a:extLst>
              <a:ext uri="{FF2B5EF4-FFF2-40B4-BE49-F238E27FC236}">
                <a16:creationId xmlns:a16="http://schemas.microsoft.com/office/drawing/2014/main" id="{E22B7446-FFD8-45C2-8C45-474E1184CED7}"/>
              </a:ext>
            </a:extLst>
          </p:cNvPr>
          <p:cNvSpPr/>
          <p:nvPr/>
        </p:nvSpPr>
        <p:spPr>
          <a:xfrm>
            <a:off x="5916706" y="3599521"/>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808</a:t>
            </a:r>
          </a:p>
        </p:txBody>
      </p:sp>
      <p:sp>
        <p:nvSpPr>
          <p:cNvPr id="17" name="Rectangle: Rounded Corners 16">
            <a:extLst>
              <a:ext uri="{FF2B5EF4-FFF2-40B4-BE49-F238E27FC236}">
                <a16:creationId xmlns:a16="http://schemas.microsoft.com/office/drawing/2014/main" id="{92758D2F-B71F-4AF7-8805-FB3129785467}"/>
              </a:ext>
            </a:extLst>
          </p:cNvPr>
          <p:cNvSpPr/>
          <p:nvPr/>
        </p:nvSpPr>
        <p:spPr>
          <a:xfrm>
            <a:off x="5925927"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781</a:t>
            </a:r>
          </a:p>
        </p:txBody>
      </p:sp>
    </p:spTree>
    <p:custDataLst>
      <p:tags r:id="rId1"/>
    </p:custDataLst>
    <p:extLst>
      <p:ext uri="{BB962C8B-B14F-4D97-AF65-F5344CB8AC3E}">
        <p14:creationId xmlns:p14="http://schemas.microsoft.com/office/powerpoint/2010/main" val="502138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D3394DA3-D596-47AC-83E5-63A6D4DD2D5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3" name="TextBox 12">
            <a:extLst>
              <a:ext uri="{FF2B5EF4-FFF2-40B4-BE49-F238E27FC236}">
                <a16:creationId xmlns:a16="http://schemas.microsoft.com/office/drawing/2014/main" id="{A4F4FEFD-602B-4034-8CC1-E2FDE2C590CC}"/>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2B511288-BB3C-470E-8AA7-269D01D0EB63}"/>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24 735</a:t>
            </a:r>
          </a:p>
        </p:txBody>
      </p:sp>
      <p:sp>
        <p:nvSpPr>
          <p:cNvPr id="20" name="Rectangle: Rounded Corners 19">
            <a:extLst>
              <a:ext uri="{FF2B5EF4-FFF2-40B4-BE49-F238E27FC236}">
                <a16:creationId xmlns:a16="http://schemas.microsoft.com/office/drawing/2014/main" id="{FD170FA5-374D-4A38-9D90-167DE4096739}"/>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24,735</a:t>
            </a:r>
          </a:p>
        </p:txBody>
      </p:sp>
      <p:sp>
        <p:nvSpPr>
          <p:cNvPr id="21" name="Rectangle: Rounded Corners 20">
            <a:extLst>
              <a:ext uri="{FF2B5EF4-FFF2-40B4-BE49-F238E27FC236}">
                <a16:creationId xmlns:a16="http://schemas.microsoft.com/office/drawing/2014/main" id="{4EEFD546-D698-4225-AF77-44882222148D}"/>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24,447</a:t>
            </a:r>
          </a:p>
        </p:txBody>
      </p:sp>
      <p:sp>
        <p:nvSpPr>
          <p:cNvPr id="22" name="Rectangle: Rounded Corners 21">
            <a:extLst>
              <a:ext uri="{FF2B5EF4-FFF2-40B4-BE49-F238E27FC236}">
                <a16:creationId xmlns:a16="http://schemas.microsoft.com/office/drawing/2014/main" id="{8C94A5A1-659D-45CA-AE91-9B0CA6F43F6F}"/>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14,735</a:t>
            </a:r>
          </a:p>
        </p:txBody>
      </p:sp>
      <p:sp>
        <p:nvSpPr>
          <p:cNvPr id="23" name="TextBox 22">
            <a:extLst>
              <a:ext uri="{FF2B5EF4-FFF2-40B4-BE49-F238E27FC236}">
                <a16:creationId xmlns:a16="http://schemas.microsoft.com/office/drawing/2014/main" id="{C9310B8B-A100-4EB1-BB4F-FF36CA127373}"/>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16,32 + 8,415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6878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D3394DA3-D596-47AC-83E5-63A6D4DD2D5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23" name="TextBox 22">
            <a:extLst>
              <a:ext uri="{FF2B5EF4-FFF2-40B4-BE49-F238E27FC236}">
                <a16:creationId xmlns:a16="http://schemas.microsoft.com/office/drawing/2014/main" id="{C9310B8B-A100-4EB1-BB4F-FF36CA127373}"/>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16,32 + 8,415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EF2FB77B-A262-4B93-8078-801656601BE6}"/>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1" name="TextBox 10">
            <a:extLst>
              <a:ext uri="{FF2B5EF4-FFF2-40B4-BE49-F238E27FC236}">
                <a16:creationId xmlns:a16="http://schemas.microsoft.com/office/drawing/2014/main" id="{81AAA643-AAEB-4838-9AD4-15E51F47FA4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Rectangle: Rounded Corners 14">
            <a:extLst>
              <a:ext uri="{FF2B5EF4-FFF2-40B4-BE49-F238E27FC236}">
                <a16:creationId xmlns:a16="http://schemas.microsoft.com/office/drawing/2014/main" id="{55A4C4E8-077D-488D-BC61-2971532D4FF6}"/>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24 735</a:t>
            </a:r>
          </a:p>
        </p:txBody>
      </p:sp>
      <p:sp>
        <p:nvSpPr>
          <p:cNvPr id="16" name="Rectangle: Rounded Corners 15">
            <a:extLst>
              <a:ext uri="{FF2B5EF4-FFF2-40B4-BE49-F238E27FC236}">
                <a16:creationId xmlns:a16="http://schemas.microsoft.com/office/drawing/2014/main" id="{43450301-E55B-4CF6-B344-E37BA3C09EB7}"/>
              </a:ext>
            </a:extLst>
          </p:cNvPr>
          <p:cNvSpPr/>
          <p:nvPr/>
        </p:nvSpPr>
        <p:spPr>
          <a:xfrm>
            <a:off x="5925927" y="4385014"/>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24,735</a:t>
            </a:r>
          </a:p>
        </p:txBody>
      </p:sp>
      <p:sp>
        <p:nvSpPr>
          <p:cNvPr id="17" name="Rectangle: Rounded Corners 16">
            <a:extLst>
              <a:ext uri="{FF2B5EF4-FFF2-40B4-BE49-F238E27FC236}">
                <a16:creationId xmlns:a16="http://schemas.microsoft.com/office/drawing/2014/main" id="{2686E1C5-F24E-4AA7-B000-EDAC6F9BD316}"/>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24,447</a:t>
            </a:r>
          </a:p>
        </p:txBody>
      </p:sp>
      <p:sp>
        <p:nvSpPr>
          <p:cNvPr id="18" name="Rectangle: Rounded Corners 17">
            <a:extLst>
              <a:ext uri="{FF2B5EF4-FFF2-40B4-BE49-F238E27FC236}">
                <a16:creationId xmlns:a16="http://schemas.microsoft.com/office/drawing/2014/main" id="{6EC7E9D9-FD8D-4F97-A60D-DECCC8DD8CF2}"/>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14,735</a:t>
            </a:r>
          </a:p>
        </p:txBody>
      </p:sp>
    </p:spTree>
    <p:custDataLst>
      <p:tags r:id="rId1"/>
    </p:custDataLst>
    <p:extLst>
      <p:ext uri="{BB962C8B-B14F-4D97-AF65-F5344CB8AC3E}">
        <p14:creationId xmlns:p14="http://schemas.microsoft.com/office/powerpoint/2010/main" val="545450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48D5BD70-1351-42D2-B6D9-71F08323F69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3" name="TextBox 12">
            <a:extLst>
              <a:ext uri="{FF2B5EF4-FFF2-40B4-BE49-F238E27FC236}">
                <a16:creationId xmlns:a16="http://schemas.microsoft.com/office/drawing/2014/main" id="{4E7A66A7-5ED8-4C86-92CC-6BE23C8F0A17}"/>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A3849638-5E8B-4234-9C64-B94D2B96AADC}"/>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316,21</a:t>
            </a:r>
          </a:p>
        </p:txBody>
      </p:sp>
      <p:sp>
        <p:nvSpPr>
          <p:cNvPr id="20" name="Rectangle: Rounded Corners 19">
            <a:extLst>
              <a:ext uri="{FF2B5EF4-FFF2-40B4-BE49-F238E27FC236}">
                <a16:creationId xmlns:a16="http://schemas.microsoft.com/office/drawing/2014/main" id="{8B5B13B3-C0C7-499E-B34C-F46C181F4F28}"/>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317,21</a:t>
            </a:r>
          </a:p>
        </p:txBody>
      </p:sp>
      <p:sp>
        <p:nvSpPr>
          <p:cNvPr id="21" name="Rectangle: Rounded Corners 20">
            <a:extLst>
              <a:ext uri="{FF2B5EF4-FFF2-40B4-BE49-F238E27FC236}">
                <a16:creationId xmlns:a16="http://schemas.microsoft.com/office/drawing/2014/main" id="{DC4674AE-9C7E-4788-801C-60B326018804}"/>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317,79</a:t>
            </a:r>
          </a:p>
        </p:txBody>
      </p:sp>
      <p:sp>
        <p:nvSpPr>
          <p:cNvPr id="22" name="Rectangle: Rounded Corners 21">
            <a:extLst>
              <a:ext uri="{FF2B5EF4-FFF2-40B4-BE49-F238E27FC236}">
                <a16:creationId xmlns:a16="http://schemas.microsoft.com/office/drawing/2014/main" id="{4E25304E-373A-4055-A1AF-630A306D6519}"/>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306,79</a:t>
            </a:r>
          </a:p>
        </p:txBody>
      </p:sp>
      <p:sp>
        <p:nvSpPr>
          <p:cNvPr id="23" name="TextBox 22">
            <a:extLst>
              <a:ext uri="{FF2B5EF4-FFF2-40B4-BE49-F238E27FC236}">
                <a16:creationId xmlns:a16="http://schemas.microsoft.com/office/drawing/2014/main" id="{6E5F336B-03D5-4386-994C-5278EA56301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321 – 4,79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693835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6127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Table des </a:t>
            </a:r>
            <a:r>
              <a:rPr lang="fr-FR" sz="3200" b="1" dirty="0">
                <a:solidFill>
                  <a:schemeClr val="bg1"/>
                </a:solidFill>
                <a:latin typeface="Comic Sans MS"/>
                <a:sym typeface="Comic Sans MS"/>
              </a:rPr>
              <a:t>Matières</a:t>
            </a:r>
            <a:r>
              <a:rPr lang="en-GB" sz="3200" b="1" dirty="0">
                <a:solidFill>
                  <a:schemeClr val="bg1"/>
                </a:solidFill>
                <a:latin typeface="Comic Sans MS"/>
                <a:sym typeface="Comic Sans MS"/>
              </a:rPr>
              <a:t> </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7" name="Google Shape;91;gaef4dc6550_0_0">
            <a:extLst>
              <a:ext uri="{FF2B5EF4-FFF2-40B4-BE49-F238E27FC236}">
                <a16:creationId xmlns:a16="http://schemas.microsoft.com/office/drawing/2014/main" id="{D6D8B507-0EFD-4326-9CCA-F7A552235B4D}"/>
              </a:ext>
            </a:extLst>
          </p:cNvPr>
          <p:cNvSpPr txBox="1"/>
          <p:nvPr/>
        </p:nvSpPr>
        <p:spPr>
          <a:xfrm>
            <a:off x="719091" y="1579382"/>
            <a:ext cx="10475996" cy="4948418"/>
          </a:xfrm>
          <a:prstGeom prst="rect">
            <a:avLst/>
          </a:prstGeom>
          <a:noFill/>
          <a:ln>
            <a:noFill/>
          </a:ln>
        </p:spPr>
        <p:txBody>
          <a:bodyPr spcFirstLastPara="1" wrap="square" lIns="45700" tIns="45700" rIns="45700" bIns="45700" anchor="t" anchorCtr="0">
            <a:noAutofit/>
          </a:bodyPr>
          <a:lstStyle/>
          <a:p>
            <a:pPr marL="171450" lvl="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fr-FR" sz="1800" b="1" dirty="0">
                <a:solidFill>
                  <a:srgbClr val="0F6FC6">
                    <a:lumMod val="75000"/>
                  </a:srgbClr>
                </a:solidFill>
                <a:latin typeface="Comic Sans MS"/>
                <a:hlinkClick r:id="rId4" action="ppaction://hlinksldjump">
                  <a:extLst>
                    <a:ext uri="{A12FA001-AC4F-418D-AE19-62706E023703}">
                      <ahyp:hlinkClr xmlns:ahyp="http://schemas.microsoft.com/office/drawing/2018/hyperlinkcolor" val="tx"/>
                    </a:ext>
                  </a:extLst>
                </a:hlinkClick>
              </a:rPr>
              <a:t>Objectifs d’apprentissage</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2. </a:t>
            </a:r>
            <a:r>
              <a:rPr lang="fr-FR"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Prérequis</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3.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fr-FR"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léments de l‘approche pédagogique</a:t>
            </a:r>
            <a:endParaRPr lang="en-US" sz="1800" b="1" dirty="0">
              <a:solidFill>
                <a:srgbClr val="0F6FC6">
                  <a:lumMod val="75000"/>
                </a:srgbClr>
              </a:solidFill>
              <a:latin typeface="Comic Sans MS"/>
            </a:endParaRPr>
          </a:p>
          <a:p>
            <a:pPr marL="171450" lvl="0">
              <a:buClr>
                <a:srgbClr val="0F6FC6"/>
              </a:buClr>
            </a:pPr>
            <a:r>
              <a:rPr lang="en-US" sz="1800" b="1" u="sng" dirty="0">
                <a:solidFill>
                  <a:srgbClr val="0F6FC6">
                    <a:lumMod val="75000"/>
                  </a:srgbClr>
                </a:solidFill>
                <a:latin typeface="Comic Sans MS"/>
              </a:rPr>
              <a:t>4. </a:t>
            </a:r>
            <a:r>
              <a:rPr lang="fr-FR" sz="1800" b="1" u="sng" dirty="0">
                <a:solidFill>
                  <a:srgbClr val="0F6FC6">
                    <a:lumMod val="75000"/>
                  </a:srgbClr>
                </a:solidFill>
                <a:latin typeface="Comic Sans MS"/>
              </a:rPr>
              <a:t>Révision</a:t>
            </a:r>
            <a:r>
              <a:rPr lang="en-US" sz="1800" b="1" u="sng" dirty="0">
                <a:solidFill>
                  <a:srgbClr val="0F6FC6">
                    <a:lumMod val="75000"/>
                  </a:srgbClr>
                </a:solidFill>
                <a:latin typeface="Comic Sans MS"/>
              </a:rPr>
              <a:t> </a:t>
            </a:r>
          </a:p>
          <a:p>
            <a:pPr marL="514350" lvl="0" indent="-342900">
              <a:buClr>
                <a:srgbClr val="0F6FC6"/>
              </a:buClr>
              <a:buFont typeface="Arial"/>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vos</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connaissances (évaluation diagnostique)</a:t>
            </a:r>
            <a:r>
              <a:rPr lang="fr-FR" sz="1800" dirty="0">
                <a:solidFill>
                  <a:srgbClr val="0F6FC6">
                    <a:lumMod val="75000"/>
                  </a:srgbClr>
                </a:solidFill>
                <a:latin typeface="Comic Sans MS"/>
              </a:rPr>
              <a:t> </a:t>
            </a:r>
          </a:p>
          <a:p>
            <a:pPr marL="519113" lvl="0" indent="-346075">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Activité socio-émotionnelle (SEL)</a:t>
            </a:r>
            <a:endParaRPr lang="fr-FR" sz="1800" dirty="0">
              <a:solidFill>
                <a:srgbClr val="0F6FC6">
                  <a:lumMod val="75000"/>
                </a:srgbClr>
              </a:solidFill>
              <a:latin typeface="Comic Sans MS"/>
            </a:endParaRPr>
          </a:p>
          <a:p>
            <a:pPr marL="519113" lvl="0" indent="-346075">
              <a:buClr>
                <a:srgbClr val="0F6FC6"/>
              </a:buClr>
              <a:buFont typeface="Arial" panose="020B0604020202020204" pitchFamily="34" charset="0"/>
              <a:buChar char="•"/>
            </a:pPr>
            <a:r>
              <a:rPr lang="fr-FR" sz="1800" u="sng" dirty="0">
                <a:solidFill>
                  <a:srgbClr val="0F6FC6">
                    <a:lumMod val="75000"/>
                  </a:srgbClr>
                </a:solidFill>
                <a:latin typeface="Comic Sans MS"/>
              </a:rPr>
              <a:t>Activité préparatoire</a:t>
            </a:r>
            <a:endParaRPr lang="en-US" sz="1800" u="sng" dirty="0">
              <a:solidFill>
                <a:srgbClr val="0F6FC6">
                  <a:lumMod val="75000"/>
                </a:srgbClr>
              </a:solidFill>
              <a:latin typeface="Comic Sans MS"/>
            </a:endParaRPr>
          </a:p>
          <a:p>
            <a:pPr marL="171450" lvl="0">
              <a:buClr>
                <a:srgbClr val="0F6FC6"/>
              </a:buClr>
            </a:pP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5.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Résolution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des </a:t>
            </a: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Problèmes </a:t>
            </a:r>
            <a:endParaRPr lang="fr-FR" sz="1800" b="1" noProof="1">
              <a:solidFill>
                <a:srgbClr val="0F6FC6">
                  <a:lumMod val="75000"/>
                </a:srgbClr>
              </a:solidFill>
              <a:latin typeface="Comic Sans MS"/>
            </a:endParaRPr>
          </a:p>
          <a:p>
            <a:pPr marL="171450" lvl="0">
              <a:buClr>
                <a:srgbClr val="0F6FC6"/>
              </a:buClr>
            </a:pP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6.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Compréhension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conceptuelle</a:t>
            </a:r>
            <a:endParaRPr lang="fr-FR" sz="1800" b="1" dirty="0">
              <a:solidFill>
                <a:srgbClr val="0F6FC6">
                  <a:lumMod val="75000"/>
                </a:srgbClr>
              </a:solidFill>
              <a:latin typeface="Comic Sans MS"/>
            </a:endParaRPr>
          </a:p>
          <a:p>
            <a:pPr marL="685800" lvl="0" indent="-514350">
              <a:buClr>
                <a:srgbClr val="0F6FC6"/>
              </a:buClr>
              <a:buFont typeface="Arial" panose="020B0604020202020204" pitchFamily="34" charset="0"/>
              <a:buChar char="•"/>
            </a:pPr>
            <a:r>
              <a:rPr lang="fr-FR" sz="1800" u="sng" dirty="0">
                <a:solidFill>
                  <a:srgbClr val="0F6FC6">
                    <a:lumMod val="75000"/>
                  </a:srgbClr>
                </a:solidFill>
                <a:latin typeface="Comic Sans MS"/>
              </a:rPr>
              <a:t>Activité d’apprentissage</a:t>
            </a:r>
          </a:p>
          <a:p>
            <a:pPr marL="171450" lvl="0">
              <a:buClr>
                <a:srgbClr val="0F6FC6"/>
              </a:buClr>
            </a:pPr>
            <a:r>
              <a:rPr lang="fr-FR" sz="1800" b="1" u="sng" dirty="0">
                <a:solidFill>
                  <a:srgbClr val="0F6FC6">
                    <a:lumMod val="75000"/>
                  </a:srgbClr>
                </a:solidFill>
                <a:latin typeface="Comic Sans MS"/>
              </a:rPr>
              <a:t>7.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Maitrise des connaissances mathématiques et fluidité</a:t>
            </a:r>
            <a:endParaRPr lang="en-US" sz="1800" b="1" dirty="0">
              <a:solidFill>
                <a:srgbClr val="0F6FC6">
                  <a:lumMod val="75000"/>
                </a:srgbClr>
              </a:solidFill>
              <a:latin typeface="Comic Sans MS"/>
            </a:endParaRPr>
          </a:p>
          <a:p>
            <a:pPr marL="685800" indent="-514350">
              <a:buClr>
                <a:srgbClr val="0F6FC6"/>
              </a:buClr>
              <a:buFont typeface="Arial" panose="020B0604020202020204" pitchFamily="34" charset="0"/>
              <a:buChar char="•"/>
            </a:pPr>
            <a:r>
              <a:rPr lang="fr-FR" sz="1800" u="sng" dirty="0">
                <a:solidFill>
                  <a:srgbClr val="0F6FC6">
                    <a:lumMod val="75000"/>
                  </a:srgbClr>
                </a:solidFill>
                <a:latin typeface="Comic Sans MS"/>
              </a:rPr>
              <a:t>Exercices d’application</a:t>
            </a:r>
          </a:p>
          <a:p>
            <a:pPr marL="171450" lvl="0">
              <a:buClr>
                <a:srgbClr val="0F6FC6"/>
              </a:buClr>
            </a:pP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8. </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Evaluation formative commune </a:t>
            </a:r>
            <a:endParaRPr lang="en-US"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 votre Compréhension </a:t>
            </a: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9.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Récapitulation</a:t>
            </a:r>
            <a:endPar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endParaRP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10.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valuation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sommative</a:t>
            </a:r>
            <a:endParaRPr lang="fr-FR"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u="sng" dirty="0">
                <a:solidFill>
                  <a:srgbClr val="0F6FC6">
                    <a:lumMod val="75000"/>
                  </a:srgbClr>
                </a:solidFill>
                <a:latin typeface="Comic Sans MS"/>
                <a:cs typeface="Calibri"/>
              </a:rPr>
              <a:t>Testez vos connaissances</a:t>
            </a:r>
          </a:p>
        </p:txBody>
      </p:sp>
      <p:pic>
        <p:nvPicPr>
          <p:cNvPr id="2" name="Picture 1">
            <a:extLst>
              <a:ext uri="{FF2B5EF4-FFF2-40B4-BE49-F238E27FC236}">
                <a16:creationId xmlns:a16="http://schemas.microsoft.com/office/drawing/2014/main" id="{17144FCB-53E4-A6FD-35F4-E8E7D2447DFE}"/>
              </a:ext>
            </a:extLst>
          </p:cNvPr>
          <p:cNvPicPr>
            <a:picLocks noChangeAspect="1"/>
          </p:cNvPicPr>
          <p:nvPr/>
        </p:nvPicPr>
        <p:blipFill>
          <a:blip r:embed="rId7"/>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2814364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48D5BD70-1351-42D2-B6D9-71F08323F69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23" name="TextBox 22">
            <a:extLst>
              <a:ext uri="{FF2B5EF4-FFF2-40B4-BE49-F238E27FC236}">
                <a16:creationId xmlns:a16="http://schemas.microsoft.com/office/drawing/2014/main" id="{6E5F336B-03D5-4386-994C-5278EA56301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321 – 4,79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4B21D3D2-534B-413A-8E20-E7A1477A8124}"/>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1" name="TextBox 10">
            <a:extLst>
              <a:ext uri="{FF2B5EF4-FFF2-40B4-BE49-F238E27FC236}">
                <a16:creationId xmlns:a16="http://schemas.microsoft.com/office/drawing/2014/main" id="{C4CF9584-EE05-4840-9570-91CE4DD49AA6}"/>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Rectangle: Rounded Corners 14">
            <a:extLst>
              <a:ext uri="{FF2B5EF4-FFF2-40B4-BE49-F238E27FC236}">
                <a16:creationId xmlns:a16="http://schemas.microsoft.com/office/drawing/2014/main" id="{A36AC6E6-AB9E-4927-B368-233EEA660BA6}"/>
              </a:ext>
            </a:extLst>
          </p:cNvPr>
          <p:cNvSpPr/>
          <p:nvPr/>
        </p:nvSpPr>
        <p:spPr>
          <a:xfrm>
            <a:off x="5908915" y="2787702"/>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316,21</a:t>
            </a:r>
          </a:p>
        </p:txBody>
      </p:sp>
      <p:sp>
        <p:nvSpPr>
          <p:cNvPr id="16" name="Rectangle: Rounded Corners 15">
            <a:extLst>
              <a:ext uri="{FF2B5EF4-FFF2-40B4-BE49-F238E27FC236}">
                <a16:creationId xmlns:a16="http://schemas.microsoft.com/office/drawing/2014/main" id="{704B5D13-02FA-45F3-94FD-CE9B7CEA3DB4}"/>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317,21</a:t>
            </a:r>
          </a:p>
        </p:txBody>
      </p:sp>
      <p:sp>
        <p:nvSpPr>
          <p:cNvPr id="17" name="Rectangle: Rounded Corners 16">
            <a:extLst>
              <a:ext uri="{FF2B5EF4-FFF2-40B4-BE49-F238E27FC236}">
                <a16:creationId xmlns:a16="http://schemas.microsoft.com/office/drawing/2014/main" id="{98C96E6E-E6C4-465F-8264-51F350950D3F}"/>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317,79</a:t>
            </a:r>
          </a:p>
        </p:txBody>
      </p:sp>
      <p:sp>
        <p:nvSpPr>
          <p:cNvPr id="18" name="Rectangle: Rounded Corners 17">
            <a:extLst>
              <a:ext uri="{FF2B5EF4-FFF2-40B4-BE49-F238E27FC236}">
                <a16:creationId xmlns:a16="http://schemas.microsoft.com/office/drawing/2014/main" id="{4C23FF4B-2507-415E-8C15-56E3DC00FA24}"/>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306,79</a:t>
            </a:r>
          </a:p>
        </p:txBody>
      </p:sp>
    </p:spTree>
    <p:custDataLst>
      <p:tags r:id="rId1"/>
    </p:custDataLst>
    <p:extLst>
      <p:ext uri="{BB962C8B-B14F-4D97-AF65-F5344CB8AC3E}">
        <p14:creationId xmlns:p14="http://schemas.microsoft.com/office/powerpoint/2010/main" val="843178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pPr algn="ctr"/>
            <a:r>
              <a:rPr lang="en-GB"/>
              <a:t> </a:t>
            </a:r>
          </a:p>
        </p:txBody>
      </p:sp>
      <p:sp>
        <p:nvSpPr>
          <p:cNvPr id="12" name="Google Shape;222;p10">
            <a:extLst>
              <a:ext uri="{FF2B5EF4-FFF2-40B4-BE49-F238E27FC236}">
                <a16:creationId xmlns:a16="http://schemas.microsoft.com/office/drawing/2014/main" id="{D47F937D-4ED5-41C2-9582-7E36589CDC4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1" name="Rectangle: Rounded Corners 10">
            <a:extLst>
              <a:ext uri="{FF2B5EF4-FFF2-40B4-BE49-F238E27FC236}">
                <a16:creationId xmlns:a16="http://schemas.microsoft.com/office/drawing/2014/main" id="{B59EC733-BA08-4B04-95B1-12A7BDD3D8F8}"/>
              </a:ext>
            </a:extLst>
          </p:cNvPr>
          <p:cNvSpPr/>
          <p:nvPr/>
        </p:nvSpPr>
        <p:spPr>
          <a:xfrm>
            <a:off x="5908915" y="2787702"/>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a:t>
            </a:r>
          </a:p>
        </p:txBody>
      </p:sp>
      <p:sp>
        <p:nvSpPr>
          <p:cNvPr id="19" name="Rectangle: Rounded Corners 18">
            <a:extLst>
              <a:ext uri="{FF2B5EF4-FFF2-40B4-BE49-F238E27FC236}">
                <a16:creationId xmlns:a16="http://schemas.microsoft.com/office/drawing/2014/main" id="{24D0CFF6-2930-4C6A-8927-0B1FF1ABA519}"/>
              </a:ext>
            </a:extLst>
          </p:cNvPr>
          <p:cNvSpPr/>
          <p:nvPr/>
        </p:nvSpPr>
        <p:spPr>
          <a:xfrm>
            <a:off x="5916706" y="4385014"/>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7 560</a:t>
            </a:r>
          </a:p>
        </p:txBody>
      </p:sp>
      <p:sp>
        <p:nvSpPr>
          <p:cNvPr id="20" name="Rectangle: Rounded Corners 19">
            <a:extLst>
              <a:ext uri="{FF2B5EF4-FFF2-40B4-BE49-F238E27FC236}">
                <a16:creationId xmlns:a16="http://schemas.microsoft.com/office/drawing/2014/main" id="{85FC4B62-56DB-4AE1-8905-C309AA34681D}"/>
              </a:ext>
            </a:extLst>
          </p:cNvPr>
          <p:cNvSpPr/>
          <p:nvPr/>
        </p:nvSpPr>
        <p:spPr>
          <a:xfrm>
            <a:off x="5916706" y="3586358"/>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a:t>
            </a:r>
          </a:p>
        </p:txBody>
      </p:sp>
      <p:sp>
        <p:nvSpPr>
          <p:cNvPr id="21" name="Rectangle: Rounded Corners 20">
            <a:extLst>
              <a:ext uri="{FF2B5EF4-FFF2-40B4-BE49-F238E27FC236}">
                <a16:creationId xmlns:a16="http://schemas.microsoft.com/office/drawing/2014/main" id="{63EFC532-6319-40BC-A055-33B8818F274C}"/>
              </a:ext>
            </a:extLst>
          </p:cNvPr>
          <p:cNvSpPr/>
          <p:nvPr/>
        </p:nvSpPr>
        <p:spPr>
          <a:xfrm>
            <a:off x="5916706" y="5183669"/>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7,560</a:t>
            </a: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FEA9E201-D720-43E4-B6F4-0FF81AE1CA28}"/>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216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3,5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22" name="TextBox 21">
                <a:extLst>
                  <a:ext uri="{FF2B5EF4-FFF2-40B4-BE49-F238E27FC236}">
                    <a16:creationId xmlns:a16="http://schemas.microsoft.com/office/drawing/2014/main" id="{FEA9E201-D720-43E4-B6F4-0FF81AE1CA28}"/>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917671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D47F937D-4ED5-41C2-9582-7E36589CDC4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FEA9E201-D720-43E4-B6F4-0FF81AE1CA28}"/>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216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3,5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22" name="TextBox 21">
                <a:extLst>
                  <a:ext uri="{FF2B5EF4-FFF2-40B4-BE49-F238E27FC236}">
                    <a16:creationId xmlns:a16="http://schemas.microsoft.com/office/drawing/2014/main" id="{FEA9E201-D720-43E4-B6F4-0FF81AE1CA28}"/>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
        <p:nvSpPr>
          <p:cNvPr id="9" name="TextBox 8">
            <a:extLst>
              <a:ext uri="{FF2B5EF4-FFF2-40B4-BE49-F238E27FC236}">
                <a16:creationId xmlns:a16="http://schemas.microsoft.com/office/drawing/2014/main" id="{28C2C16B-B5CA-403E-A48C-DF8135A706BF}"/>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1" name="Rectangle: Rounded Corners 10">
            <a:extLst>
              <a:ext uri="{FF2B5EF4-FFF2-40B4-BE49-F238E27FC236}">
                <a16:creationId xmlns:a16="http://schemas.microsoft.com/office/drawing/2014/main" id="{0DF0D8ED-6021-428A-AE77-3B5453153A65}"/>
              </a:ext>
            </a:extLst>
          </p:cNvPr>
          <p:cNvSpPr/>
          <p:nvPr/>
        </p:nvSpPr>
        <p:spPr>
          <a:xfrm>
            <a:off x="5908915" y="2787702"/>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a:t>
            </a:r>
          </a:p>
        </p:txBody>
      </p:sp>
      <p:sp>
        <p:nvSpPr>
          <p:cNvPr id="13" name="Rectangle: Rounded Corners 12">
            <a:extLst>
              <a:ext uri="{FF2B5EF4-FFF2-40B4-BE49-F238E27FC236}">
                <a16:creationId xmlns:a16="http://schemas.microsoft.com/office/drawing/2014/main" id="{54FE33F9-30B0-4B7E-B9F2-A2F148591B80}"/>
              </a:ext>
            </a:extLst>
          </p:cNvPr>
          <p:cNvSpPr/>
          <p:nvPr/>
        </p:nvSpPr>
        <p:spPr>
          <a:xfrm>
            <a:off x="5925927" y="4385014"/>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7 560</a:t>
            </a:r>
          </a:p>
        </p:txBody>
      </p:sp>
      <p:sp>
        <p:nvSpPr>
          <p:cNvPr id="14" name="Rectangle: Rounded Corners 13">
            <a:extLst>
              <a:ext uri="{FF2B5EF4-FFF2-40B4-BE49-F238E27FC236}">
                <a16:creationId xmlns:a16="http://schemas.microsoft.com/office/drawing/2014/main" id="{6379DD8E-F278-4C28-BE4F-82B1B68D3601}"/>
              </a:ext>
            </a:extLst>
          </p:cNvPr>
          <p:cNvSpPr/>
          <p:nvPr/>
        </p:nvSpPr>
        <p:spPr>
          <a:xfrm>
            <a:off x="5916706" y="3586358"/>
            <a:ext cx="3803700"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756</a:t>
            </a:r>
          </a:p>
        </p:txBody>
      </p:sp>
      <p:sp>
        <p:nvSpPr>
          <p:cNvPr id="19" name="Rectangle: Rounded Corners 18">
            <a:extLst>
              <a:ext uri="{FF2B5EF4-FFF2-40B4-BE49-F238E27FC236}">
                <a16:creationId xmlns:a16="http://schemas.microsoft.com/office/drawing/2014/main" id="{3A632C8C-5002-4EF1-B79E-F323D9AAC699}"/>
              </a:ext>
            </a:extLst>
          </p:cNvPr>
          <p:cNvSpPr/>
          <p:nvPr/>
        </p:nvSpPr>
        <p:spPr>
          <a:xfrm>
            <a:off x="5925927" y="5183669"/>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7,560</a:t>
            </a:r>
          </a:p>
        </p:txBody>
      </p:sp>
    </p:spTree>
    <p:custDataLst>
      <p:tags r:id="rId1"/>
    </p:custDataLst>
    <p:extLst>
      <p:ext uri="{BB962C8B-B14F-4D97-AF65-F5344CB8AC3E}">
        <p14:creationId xmlns:p14="http://schemas.microsoft.com/office/powerpoint/2010/main" val="1211661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139CBA0C-2F3C-4C1F-9BE7-7F1675C5058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3" name="TextBox 12">
            <a:extLst>
              <a:ext uri="{FF2B5EF4-FFF2-40B4-BE49-F238E27FC236}">
                <a16:creationId xmlns:a16="http://schemas.microsoft.com/office/drawing/2014/main" id="{8979458C-A3CD-4432-B385-772D24A0A004}"/>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08EF2858-D935-4C82-9503-25D7470BB736}"/>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56,14</a:t>
            </a:r>
          </a:p>
        </p:txBody>
      </p:sp>
      <p:sp>
        <p:nvSpPr>
          <p:cNvPr id="20" name="Rectangle: Rounded Corners 19">
            <a:extLst>
              <a:ext uri="{FF2B5EF4-FFF2-40B4-BE49-F238E27FC236}">
                <a16:creationId xmlns:a16="http://schemas.microsoft.com/office/drawing/2014/main" id="{C9E41791-8703-4DFF-9F83-C0ADD821215F}"/>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21" name="Rectangle: Rounded Corners 20">
            <a:extLst>
              <a:ext uri="{FF2B5EF4-FFF2-40B4-BE49-F238E27FC236}">
                <a16:creationId xmlns:a16="http://schemas.microsoft.com/office/drawing/2014/main" id="{CDC487A9-E7B2-4941-BC55-506868C1A8D9}"/>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22" name="Rectangle: Rounded Corners 21">
            <a:extLst>
              <a:ext uri="{FF2B5EF4-FFF2-40B4-BE49-F238E27FC236}">
                <a16:creationId xmlns:a16="http://schemas.microsoft.com/office/drawing/2014/main" id="{EB025DC7-9FAE-4C81-8A23-4F0FCEEF212B}"/>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0,6624</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98DDF9B9-E413-4ED7-976B-2759DA7F325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0,36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1,84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23" name="TextBox 22">
                <a:extLst>
                  <a:ext uri="{FF2B5EF4-FFF2-40B4-BE49-F238E27FC236}">
                    <a16:creationId xmlns:a16="http://schemas.microsoft.com/office/drawing/2014/main" id="{98DDF9B9-E413-4ED7-976B-2759DA7F325C}"/>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17900589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2" name="Google Shape;222;p10">
            <a:extLst>
              <a:ext uri="{FF2B5EF4-FFF2-40B4-BE49-F238E27FC236}">
                <a16:creationId xmlns:a16="http://schemas.microsoft.com/office/drawing/2014/main" id="{139CBA0C-2F3C-4C1F-9BE7-7F1675C5058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98DDF9B9-E413-4ED7-976B-2759DA7F325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0,36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1,84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23" name="TextBox 22">
                <a:extLst>
                  <a:ext uri="{FF2B5EF4-FFF2-40B4-BE49-F238E27FC236}">
                    <a16:creationId xmlns:a16="http://schemas.microsoft.com/office/drawing/2014/main" id="{98DDF9B9-E413-4ED7-976B-2759DA7F325C}"/>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
        <p:nvSpPr>
          <p:cNvPr id="11" name="TextBox 10">
            <a:extLst>
              <a:ext uri="{FF2B5EF4-FFF2-40B4-BE49-F238E27FC236}">
                <a16:creationId xmlns:a16="http://schemas.microsoft.com/office/drawing/2014/main" id="{85035A66-9405-459D-A5C0-5FA6815B86EB}"/>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TextBox 14">
            <a:extLst>
              <a:ext uri="{FF2B5EF4-FFF2-40B4-BE49-F238E27FC236}">
                <a16:creationId xmlns:a16="http://schemas.microsoft.com/office/drawing/2014/main" id="{2F086618-FD6B-4EF8-A91B-162389130196}"/>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6" name="Rectangle: Rounded Corners 15">
            <a:extLst>
              <a:ext uri="{FF2B5EF4-FFF2-40B4-BE49-F238E27FC236}">
                <a16:creationId xmlns:a16="http://schemas.microsoft.com/office/drawing/2014/main" id="{4A6635E1-9DDA-4F08-AA50-6F4368616C40}"/>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56,14</a:t>
            </a:r>
          </a:p>
        </p:txBody>
      </p:sp>
      <p:sp>
        <p:nvSpPr>
          <p:cNvPr id="17" name="Rectangle: Rounded Corners 16">
            <a:extLst>
              <a:ext uri="{FF2B5EF4-FFF2-40B4-BE49-F238E27FC236}">
                <a16:creationId xmlns:a16="http://schemas.microsoft.com/office/drawing/2014/main" id="{26821136-DCF7-46CB-8DDB-9D236F276A3F}"/>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18" name="Rectangle: Rounded Corners 17">
            <a:extLst>
              <a:ext uri="{FF2B5EF4-FFF2-40B4-BE49-F238E27FC236}">
                <a16:creationId xmlns:a16="http://schemas.microsoft.com/office/drawing/2014/main" id="{BE4DC4F4-0251-4ABA-A46F-F61C1F63BDCD}"/>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24" name="Rectangle: Rounded Corners 23">
            <a:extLst>
              <a:ext uri="{FF2B5EF4-FFF2-40B4-BE49-F238E27FC236}">
                <a16:creationId xmlns:a16="http://schemas.microsoft.com/office/drawing/2014/main" id="{A8F20373-9CB6-4AB3-90EC-8F8F5DFCFBDE}"/>
              </a:ext>
            </a:extLst>
          </p:cNvPr>
          <p:cNvSpPr/>
          <p:nvPr/>
        </p:nvSpPr>
        <p:spPr>
          <a:xfrm>
            <a:off x="5925927" y="5183669"/>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0,6624</a:t>
            </a:r>
          </a:p>
        </p:txBody>
      </p:sp>
    </p:spTree>
    <p:custDataLst>
      <p:tags r:id="rId1"/>
    </p:custDataLst>
    <p:extLst>
      <p:ext uri="{BB962C8B-B14F-4D97-AF65-F5344CB8AC3E}">
        <p14:creationId xmlns:p14="http://schemas.microsoft.com/office/powerpoint/2010/main" val="923521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21CCCC76-E792-41D2-AABB-15A91BE83ED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1" name="Rectangle: Rounded Corners 10">
            <a:extLst>
              <a:ext uri="{FF2B5EF4-FFF2-40B4-BE49-F238E27FC236}">
                <a16:creationId xmlns:a16="http://schemas.microsoft.com/office/drawing/2014/main" id="{968445DA-3551-46BF-A101-B8A8EF51BA77}"/>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270</a:t>
            </a:r>
          </a:p>
        </p:txBody>
      </p:sp>
      <p:sp>
        <p:nvSpPr>
          <p:cNvPr id="13" name="Rectangle: Rounded Corners 12">
            <a:extLst>
              <a:ext uri="{FF2B5EF4-FFF2-40B4-BE49-F238E27FC236}">
                <a16:creationId xmlns:a16="http://schemas.microsoft.com/office/drawing/2014/main" id="{5E5C42DA-4484-4F34-8B81-2D6AC543382F}"/>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a:t>
            </a:r>
          </a:p>
        </p:txBody>
      </p:sp>
      <p:sp>
        <p:nvSpPr>
          <p:cNvPr id="19" name="Rectangle: Rounded Corners 18">
            <a:extLst>
              <a:ext uri="{FF2B5EF4-FFF2-40B4-BE49-F238E27FC236}">
                <a16:creationId xmlns:a16="http://schemas.microsoft.com/office/drawing/2014/main" id="{B9D28180-5640-4931-957F-C7993A58A73B}"/>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0,27</a:t>
            </a:r>
          </a:p>
        </p:txBody>
      </p:sp>
      <p:sp>
        <p:nvSpPr>
          <p:cNvPr id="20" name="Rectangle: Rounded Corners 19">
            <a:extLst>
              <a:ext uri="{FF2B5EF4-FFF2-40B4-BE49-F238E27FC236}">
                <a16:creationId xmlns:a16="http://schemas.microsoft.com/office/drawing/2014/main" id="{EB2B089A-8992-4EBF-97D7-96EF198402B9}"/>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a:t>
            </a:r>
          </a:p>
        </p:txBody>
      </p:sp>
      <p:sp>
        <p:nvSpPr>
          <p:cNvPr id="21" name="TextBox 20">
            <a:extLst>
              <a:ext uri="{FF2B5EF4-FFF2-40B4-BE49-F238E27FC236}">
                <a16:creationId xmlns:a16="http://schemas.microsoft.com/office/drawing/2014/main" id="{AE9F9306-8F8F-480D-9E50-A140D3FF3D8E}"/>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67,5 ÷ 25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43805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2" name="Google Shape;222;p10">
            <a:extLst>
              <a:ext uri="{FF2B5EF4-FFF2-40B4-BE49-F238E27FC236}">
                <a16:creationId xmlns:a16="http://schemas.microsoft.com/office/drawing/2014/main" id="{21CCCC76-E792-41D2-AABB-15A91BE83ED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21" name="TextBox 20">
            <a:extLst>
              <a:ext uri="{FF2B5EF4-FFF2-40B4-BE49-F238E27FC236}">
                <a16:creationId xmlns:a16="http://schemas.microsoft.com/office/drawing/2014/main" id="{AE9F9306-8F8F-480D-9E50-A140D3FF3D8E}"/>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67,5 ÷ 25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9C53C94-B93D-4C6B-9609-0E0D3EA6580E}"/>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Rectangle: Rounded Corners 14">
            <a:extLst>
              <a:ext uri="{FF2B5EF4-FFF2-40B4-BE49-F238E27FC236}">
                <a16:creationId xmlns:a16="http://schemas.microsoft.com/office/drawing/2014/main" id="{FF37210E-E873-4D65-AB3F-D10DBAF133BA}"/>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270</a:t>
            </a:r>
          </a:p>
        </p:txBody>
      </p:sp>
      <p:sp>
        <p:nvSpPr>
          <p:cNvPr id="16" name="Rectangle: Rounded Corners 15">
            <a:extLst>
              <a:ext uri="{FF2B5EF4-FFF2-40B4-BE49-F238E27FC236}">
                <a16:creationId xmlns:a16="http://schemas.microsoft.com/office/drawing/2014/main" id="{229A5A49-7DA2-4D22-90C6-10E1F817796D}"/>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a:t>
            </a:r>
          </a:p>
        </p:txBody>
      </p:sp>
      <p:sp>
        <p:nvSpPr>
          <p:cNvPr id="17" name="Rectangle: Rounded Corners 16">
            <a:extLst>
              <a:ext uri="{FF2B5EF4-FFF2-40B4-BE49-F238E27FC236}">
                <a16:creationId xmlns:a16="http://schemas.microsoft.com/office/drawing/2014/main" id="{D95E053E-B190-4D8B-982A-16B8AEB13584}"/>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0,27</a:t>
            </a:r>
          </a:p>
        </p:txBody>
      </p:sp>
      <p:sp>
        <p:nvSpPr>
          <p:cNvPr id="18" name="Rectangle: Rounded Corners 17">
            <a:extLst>
              <a:ext uri="{FF2B5EF4-FFF2-40B4-BE49-F238E27FC236}">
                <a16:creationId xmlns:a16="http://schemas.microsoft.com/office/drawing/2014/main" id="{D625BC5C-4587-47CD-AF8F-73AABFCB7520}"/>
              </a:ext>
            </a:extLst>
          </p:cNvPr>
          <p:cNvSpPr/>
          <p:nvPr/>
        </p:nvSpPr>
        <p:spPr>
          <a:xfrm>
            <a:off x="5925927" y="5183669"/>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2,7</a:t>
            </a:r>
          </a:p>
        </p:txBody>
      </p:sp>
    </p:spTree>
    <p:custDataLst>
      <p:tags r:id="rId1"/>
    </p:custDataLst>
    <p:extLst>
      <p:ext uri="{BB962C8B-B14F-4D97-AF65-F5344CB8AC3E}">
        <p14:creationId xmlns:p14="http://schemas.microsoft.com/office/powerpoint/2010/main" val="2294196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32B23D-A23D-4920-A6BC-167398F7948F}"/>
              </a:ext>
            </a:extLst>
          </p:cNvPr>
          <p:cNvSpPr txBox="1"/>
          <p:nvPr/>
        </p:nvSpPr>
        <p:spPr>
          <a:xfrm>
            <a:off x="0" y="1961007"/>
            <a:ext cx="6414247" cy="3980385"/>
          </a:xfrm>
          <a:prstGeom prst="rect">
            <a:avLst/>
          </a:prstGeom>
          <a:noFill/>
        </p:spPr>
        <p:txBody>
          <a:bodyPr wrap="square">
            <a:spAutoFit/>
          </a:bodyPr>
          <a:lstStyle/>
          <a:p>
            <a:pPr marL="457200" algn="just">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Rama a 3 paquets de timbres. Il y a 35 timbres dans le premier paquet, 38 timbres dans le deuxième paquet et 36 timbres dans le troisième paquet. </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Times New Roman" panose="02020603050405020304" pitchFamily="18" charset="0"/>
                <a:cs typeface="Calibri" panose="020F0502020204030204" pitchFamily="34" charset="0"/>
              </a:rPr>
              <a:t>Combien de timbres Rama</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Times New Roman" panose="02020603050405020304" pitchFamily="18" charset="0"/>
                <a:cs typeface="Calibri" panose="020F0502020204030204" pitchFamily="34" charset="0"/>
              </a:rPr>
              <a:t> a-t-elle au total ?</a:t>
            </a:r>
          </a:p>
        </p:txBody>
      </p:sp>
      <p:sp>
        <p:nvSpPr>
          <p:cNvPr id="12" name="Google Shape;222;p10">
            <a:extLst>
              <a:ext uri="{FF2B5EF4-FFF2-40B4-BE49-F238E27FC236}">
                <a16:creationId xmlns:a16="http://schemas.microsoft.com/office/drawing/2014/main" id="{44FF99B4-1137-401B-B723-53C4824A4C8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1" name="Rectangle: Rounded Corners 10">
            <a:extLst>
              <a:ext uri="{FF2B5EF4-FFF2-40B4-BE49-F238E27FC236}">
                <a16:creationId xmlns:a16="http://schemas.microsoft.com/office/drawing/2014/main" id="{6B7DA21A-CCC4-40C3-9084-68410136F9B1}"/>
              </a:ext>
            </a:extLst>
          </p:cNvPr>
          <p:cNvSpPr/>
          <p:nvPr/>
        </p:nvSpPr>
        <p:spPr>
          <a:xfrm>
            <a:off x="7780170" y="2360908"/>
            <a:ext cx="353553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112 </a:t>
            </a:r>
            <a:r>
              <a:rPr lang="fr-FR" sz="2800" dirty="0">
                <a:solidFill>
                  <a:schemeClr val="tx1">
                    <a:lumMod val="65000"/>
                    <a:lumOff val="35000"/>
                  </a:schemeClr>
                </a:solidFill>
                <a:ea typeface="Times New Roman" panose="02020603050405020304" pitchFamily="18" charset="0"/>
                <a:cs typeface="Calibri" panose="020F0502020204030204" pitchFamily="34" charset="0"/>
              </a:rPr>
              <a:t>timbres</a:t>
            </a:r>
            <a:r>
              <a:rPr lang="en-US" sz="2800" dirty="0">
                <a:solidFill>
                  <a:schemeClr val="tx1">
                    <a:lumMod val="65000"/>
                    <a:lumOff val="35000"/>
                  </a:schemeClr>
                </a:solidFill>
              </a:rPr>
              <a:t> </a:t>
            </a:r>
          </a:p>
        </p:txBody>
      </p:sp>
      <p:sp>
        <p:nvSpPr>
          <p:cNvPr id="18" name="Rectangle: Rounded Corners 17">
            <a:extLst>
              <a:ext uri="{FF2B5EF4-FFF2-40B4-BE49-F238E27FC236}">
                <a16:creationId xmlns:a16="http://schemas.microsoft.com/office/drawing/2014/main" id="{7A35CFEC-0531-428D-B2D5-91243D3FD29D}"/>
              </a:ext>
            </a:extLst>
          </p:cNvPr>
          <p:cNvSpPr/>
          <p:nvPr/>
        </p:nvSpPr>
        <p:spPr>
          <a:xfrm>
            <a:off x="7797182" y="3945056"/>
            <a:ext cx="353553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108 </a:t>
            </a:r>
            <a:r>
              <a:rPr lang="fr-FR" sz="2800" dirty="0">
                <a:solidFill>
                  <a:schemeClr val="tx1">
                    <a:lumMod val="65000"/>
                    <a:lumOff val="35000"/>
                  </a:schemeClr>
                </a:solidFill>
                <a:ea typeface="Times New Roman" panose="02020603050405020304" pitchFamily="18" charset="0"/>
                <a:cs typeface="Calibri" panose="020F0502020204030204" pitchFamily="34" charset="0"/>
              </a:rPr>
              <a:t>timbres </a:t>
            </a:r>
            <a:endParaRPr lang="en-US" sz="2800" dirty="0">
              <a:solidFill>
                <a:schemeClr val="tx1">
                  <a:lumMod val="65000"/>
                  <a:lumOff val="35000"/>
                </a:schemeClr>
              </a:solidFill>
            </a:endParaRPr>
          </a:p>
        </p:txBody>
      </p:sp>
      <p:sp>
        <p:nvSpPr>
          <p:cNvPr id="19" name="Rectangle: Rounded Corners 18">
            <a:extLst>
              <a:ext uri="{FF2B5EF4-FFF2-40B4-BE49-F238E27FC236}">
                <a16:creationId xmlns:a16="http://schemas.microsoft.com/office/drawing/2014/main" id="{2E216D2E-1271-4BEF-A5C6-919ADC6B7192}"/>
              </a:ext>
            </a:extLst>
          </p:cNvPr>
          <p:cNvSpPr/>
          <p:nvPr/>
        </p:nvSpPr>
        <p:spPr>
          <a:xfrm>
            <a:off x="7787961" y="3152982"/>
            <a:ext cx="3535530" cy="641298"/>
          </a:xfrm>
          <a:prstGeom prst="roundRect">
            <a:avLst>
              <a:gd name="adj" fmla="val 50000"/>
            </a:avLst>
          </a:prstGeom>
          <a:solidFill>
            <a:schemeClr val="bg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109 </a:t>
            </a:r>
            <a:r>
              <a:rPr lang="fr-FR" sz="2800" dirty="0">
                <a:solidFill>
                  <a:schemeClr val="tx1">
                    <a:lumMod val="65000"/>
                    <a:lumOff val="35000"/>
                  </a:schemeClr>
                </a:solidFill>
                <a:ea typeface="Times New Roman" panose="02020603050405020304" pitchFamily="18" charset="0"/>
                <a:cs typeface="Calibri" panose="020F0502020204030204" pitchFamily="34" charset="0"/>
              </a:rPr>
              <a:t>timbres</a:t>
            </a:r>
            <a:r>
              <a:rPr lang="en-US" sz="2800" dirty="0">
                <a:solidFill>
                  <a:schemeClr val="tx1">
                    <a:lumMod val="65000"/>
                    <a:lumOff val="35000"/>
                  </a:schemeClr>
                </a:solidFill>
              </a:rPr>
              <a:t> </a:t>
            </a:r>
          </a:p>
        </p:txBody>
      </p:sp>
      <p:sp>
        <p:nvSpPr>
          <p:cNvPr id="20" name="Rectangle: Rounded Corners 19">
            <a:extLst>
              <a:ext uri="{FF2B5EF4-FFF2-40B4-BE49-F238E27FC236}">
                <a16:creationId xmlns:a16="http://schemas.microsoft.com/office/drawing/2014/main" id="{6562810E-C068-4111-B5B0-028B3C7FFD9D}"/>
              </a:ext>
            </a:extLst>
          </p:cNvPr>
          <p:cNvSpPr/>
          <p:nvPr/>
        </p:nvSpPr>
        <p:spPr>
          <a:xfrm>
            <a:off x="7797182" y="4737130"/>
            <a:ext cx="353553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115 </a:t>
            </a:r>
            <a:r>
              <a:rPr lang="fr-FR" sz="2800" dirty="0">
                <a:solidFill>
                  <a:schemeClr val="tx1">
                    <a:lumMod val="65000"/>
                    <a:lumOff val="35000"/>
                  </a:schemeClr>
                </a:solidFill>
                <a:ea typeface="Times New Roman" panose="02020603050405020304" pitchFamily="18" charset="0"/>
                <a:cs typeface="Calibri" panose="020F0502020204030204" pitchFamily="34" charset="0"/>
              </a:rPr>
              <a:t>timbres </a:t>
            </a: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19601678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44FF99B4-1137-401B-B723-53C4824A4C8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 </a:t>
            </a:r>
            <a:endParaRPr lang="en-GB" sz="3200" b="1" dirty="0">
              <a:solidFill>
                <a:schemeClr val="bg1"/>
              </a:solidFill>
              <a:latin typeface="+mn-lt"/>
            </a:endParaRPr>
          </a:p>
        </p:txBody>
      </p:sp>
      <p:sp>
        <p:nvSpPr>
          <p:cNvPr id="11" name="TextBox 10">
            <a:extLst>
              <a:ext uri="{FF2B5EF4-FFF2-40B4-BE49-F238E27FC236}">
                <a16:creationId xmlns:a16="http://schemas.microsoft.com/office/drawing/2014/main" id="{73A7DFAC-4A09-4C16-8EA2-7944BB216C90}"/>
              </a:ext>
            </a:extLst>
          </p:cNvPr>
          <p:cNvSpPr txBox="1"/>
          <p:nvPr/>
        </p:nvSpPr>
        <p:spPr>
          <a:xfrm>
            <a:off x="0" y="1961007"/>
            <a:ext cx="6414247" cy="3980385"/>
          </a:xfrm>
          <a:prstGeom prst="rect">
            <a:avLst/>
          </a:prstGeom>
          <a:noFill/>
        </p:spPr>
        <p:txBody>
          <a:bodyPr wrap="square">
            <a:spAutoFit/>
          </a:bodyPr>
          <a:lstStyle/>
          <a:p>
            <a:pPr marL="457200" algn="just">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Rama a 3 paquets de timbres. Il y a 35 timbres dans le premier paquet, 38 timbres dans le deuxième paquet et 36 timbres dans le troisième paquet. </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Times New Roman" panose="02020603050405020304" pitchFamily="18" charset="0"/>
                <a:cs typeface="Calibri" panose="020F0502020204030204" pitchFamily="34" charset="0"/>
              </a:rPr>
              <a:t>Combien de timbres Rama </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Times New Roman" panose="02020603050405020304" pitchFamily="18" charset="0"/>
                <a:cs typeface="Calibri" panose="020F0502020204030204" pitchFamily="34" charset="0"/>
              </a:rPr>
              <a:t>a-t-elle au total ?</a:t>
            </a:r>
          </a:p>
        </p:txBody>
      </p:sp>
      <p:sp>
        <p:nvSpPr>
          <p:cNvPr id="8" name="Rectangle: Rounded Corners 7">
            <a:extLst>
              <a:ext uri="{FF2B5EF4-FFF2-40B4-BE49-F238E27FC236}">
                <a16:creationId xmlns:a16="http://schemas.microsoft.com/office/drawing/2014/main" id="{8B86FBF7-4437-4EAF-B67F-A1DE8FE735EA}"/>
              </a:ext>
            </a:extLst>
          </p:cNvPr>
          <p:cNvSpPr/>
          <p:nvPr/>
        </p:nvSpPr>
        <p:spPr>
          <a:xfrm>
            <a:off x="7780170" y="2360908"/>
            <a:ext cx="355458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112 </a:t>
            </a:r>
            <a:r>
              <a:rPr lang="fr-FR" sz="2800" dirty="0">
                <a:solidFill>
                  <a:schemeClr val="tx1">
                    <a:lumMod val="65000"/>
                    <a:lumOff val="35000"/>
                  </a:schemeClr>
                </a:solidFill>
                <a:ea typeface="Times New Roman" panose="02020603050405020304" pitchFamily="18" charset="0"/>
                <a:cs typeface="Calibri" panose="020F0502020204030204" pitchFamily="34" charset="0"/>
              </a:rPr>
              <a:t>timbres </a:t>
            </a:r>
            <a:r>
              <a:rPr lang="en-US" sz="2800" dirty="0">
                <a:solidFill>
                  <a:schemeClr val="tx1">
                    <a:lumMod val="65000"/>
                    <a:lumOff val="35000"/>
                  </a:schemeClr>
                </a:solidFill>
              </a:rPr>
              <a:t> </a:t>
            </a:r>
          </a:p>
        </p:txBody>
      </p:sp>
      <p:sp>
        <p:nvSpPr>
          <p:cNvPr id="9" name="Rectangle: Rounded Corners 8">
            <a:extLst>
              <a:ext uri="{FF2B5EF4-FFF2-40B4-BE49-F238E27FC236}">
                <a16:creationId xmlns:a16="http://schemas.microsoft.com/office/drawing/2014/main" id="{B40D8452-3C19-48A8-8D70-EFE600C0CC8D}"/>
              </a:ext>
            </a:extLst>
          </p:cNvPr>
          <p:cNvSpPr/>
          <p:nvPr/>
        </p:nvSpPr>
        <p:spPr>
          <a:xfrm>
            <a:off x="7797182" y="3945056"/>
            <a:ext cx="355458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108 </a:t>
            </a:r>
            <a:r>
              <a:rPr lang="fr-FR" sz="2800" dirty="0">
                <a:solidFill>
                  <a:schemeClr val="tx1">
                    <a:lumMod val="65000"/>
                    <a:lumOff val="35000"/>
                  </a:schemeClr>
                </a:solidFill>
                <a:ea typeface="Times New Roman" panose="02020603050405020304" pitchFamily="18" charset="0"/>
                <a:cs typeface="Calibri" panose="020F0502020204030204" pitchFamily="34" charset="0"/>
              </a:rPr>
              <a:t>timbres </a:t>
            </a:r>
            <a:endParaRPr lang="en-US" sz="2800" dirty="0">
              <a:solidFill>
                <a:schemeClr val="tx1">
                  <a:lumMod val="65000"/>
                  <a:lumOff val="35000"/>
                </a:schemeClr>
              </a:solidFill>
            </a:endParaRPr>
          </a:p>
        </p:txBody>
      </p:sp>
      <p:sp>
        <p:nvSpPr>
          <p:cNvPr id="10" name="Rectangle: Rounded Corners 9">
            <a:extLst>
              <a:ext uri="{FF2B5EF4-FFF2-40B4-BE49-F238E27FC236}">
                <a16:creationId xmlns:a16="http://schemas.microsoft.com/office/drawing/2014/main" id="{33720198-453E-4365-B688-4FC012199FDC}"/>
              </a:ext>
            </a:extLst>
          </p:cNvPr>
          <p:cNvSpPr/>
          <p:nvPr/>
        </p:nvSpPr>
        <p:spPr>
          <a:xfrm>
            <a:off x="7787961" y="3152982"/>
            <a:ext cx="3554580" cy="641298"/>
          </a:xfrm>
          <a:prstGeom prst="roundRect">
            <a:avLst>
              <a:gd name="adj" fmla="val 50000"/>
            </a:avLst>
          </a:prstGeom>
          <a:solidFill>
            <a:srgbClr val="74C274"/>
          </a:solidFill>
          <a:ln w="63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bg1"/>
                </a:solidFill>
              </a:rPr>
              <a:t>109 </a:t>
            </a:r>
            <a:r>
              <a:rPr lang="fr-FR" sz="2800" dirty="0">
                <a:solidFill>
                  <a:schemeClr val="bg1"/>
                </a:solidFill>
                <a:ea typeface="Times New Roman" panose="02020603050405020304" pitchFamily="18" charset="0"/>
                <a:cs typeface="Calibri" panose="020F0502020204030204" pitchFamily="34" charset="0"/>
              </a:rPr>
              <a:t>timbres</a:t>
            </a:r>
            <a:r>
              <a:rPr lang="en-US" sz="2800" dirty="0">
                <a:solidFill>
                  <a:schemeClr val="bg1"/>
                </a:solidFill>
              </a:rPr>
              <a:t> </a:t>
            </a:r>
          </a:p>
        </p:txBody>
      </p:sp>
      <p:sp>
        <p:nvSpPr>
          <p:cNvPr id="13" name="Rectangle: Rounded Corners 12">
            <a:extLst>
              <a:ext uri="{FF2B5EF4-FFF2-40B4-BE49-F238E27FC236}">
                <a16:creationId xmlns:a16="http://schemas.microsoft.com/office/drawing/2014/main" id="{1FB064FF-A04A-4CC2-BDA7-68D4559355EF}"/>
              </a:ext>
            </a:extLst>
          </p:cNvPr>
          <p:cNvSpPr/>
          <p:nvPr/>
        </p:nvSpPr>
        <p:spPr>
          <a:xfrm>
            <a:off x="7797182" y="4737130"/>
            <a:ext cx="355458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115 </a:t>
            </a:r>
            <a:r>
              <a:rPr lang="fr-FR" sz="2800" dirty="0">
                <a:solidFill>
                  <a:schemeClr val="tx1">
                    <a:lumMod val="65000"/>
                    <a:lumOff val="35000"/>
                  </a:schemeClr>
                </a:solidFill>
                <a:ea typeface="Times New Roman" panose="02020603050405020304" pitchFamily="18" charset="0"/>
                <a:cs typeface="Calibri" panose="020F0502020204030204" pitchFamily="34" charset="0"/>
              </a:rPr>
              <a:t>timbres </a:t>
            </a: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3322673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58EF4326-8878-4195-88A7-3D422F3917C7}"/>
              </a:ext>
            </a:extLst>
          </p:cNvPr>
          <p:cNvSpPr txBox="1"/>
          <p:nvPr/>
        </p:nvSpPr>
        <p:spPr>
          <a:xfrm>
            <a:off x="0" y="53148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1" name="TextBox 10">
            <a:extLst>
              <a:ext uri="{FF2B5EF4-FFF2-40B4-BE49-F238E27FC236}">
                <a16:creationId xmlns:a16="http://schemas.microsoft.com/office/drawing/2014/main" id="{B4843BF1-F67F-419A-A071-074917813D12}"/>
              </a:ext>
            </a:extLst>
          </p:cNvPr>
          <p:cNvSpPr txBox="1"/>
          <p:nvPr/>
        </p:nvSpPr>
        <p:spPr>
          <a:xfrm>
            <a:off x="0" y="1961007"/>
            <a:ext cx="6414247" cy="3826497"/>
          </a:xfrm>
          <a:prstGeom prst="rect">
            <a:avLst/>
          </a:prstGeom>
          <a:noFill/>
        </p:spPr>
        <p:txBody>
          <a:bodyPr wrap="square">
            <a:spAutoFit/>
          </a:bodyPr>
          <a:lstStyle/>
          <a:p>
            <a:pPr marL="457200" algn="just">
              <a:lnSpc>
                <a:spcPct val="120000"/>
              </a:lnSpc>
              <a:spcBef>
                <a:spcPts val="600"/>
              </a:spcBef>
              <a:spcAft>
                <a:spcPts val="600"/>
              </a:spcAft>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Lors d’un déjeuner au restaurant, Sam et ses 3 amis ont décidé de partager la facture du repas également entre eux. </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Calibri" panose="020F0502020204030204" pitchFamily="34" charset="0"/>
                <a:cs typeface="Calibri" panose="020F0502020204030204" pitchFamily="34" charset="0"/>
              </a:rPr>
              <a:t>Si la facture était de 37 500 L.L., combien d'argent chacun d'eux a-t-il payé ?</a:t>
            </a:r>
          </a:p>
        </p:txBody>
      </p:sp>
      <p:sp>
        <p:nvSpPr>
          <p:cNvPr id="19" name="Rectangle: Rounded Corners 18">
            <a:extLst>
              <a:ext uri="{FF2B5EF4-FFF2-40B4-BE49-F238E27FC236}">
                <a16:creationId xmlns:a16="http://schemas.microsoft.com/office/drawing/2014/main" id="{FC265B91-0CAF-427D-BF59-0B8E1E3F1BE3}"/>
              </a:ext>
            </a:extLst>
          </p:cNvPr>
          <p:cNvSpPr/>
          <p:nvPr/>
        </p:nvSpPr>
        <p:spPr>
          <a:xfrm>
            <a:off x="7780170" y="2360908"/>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mn-ea"/>
                <a:sym typeface="Arial"/>
              </a:rPr>
              <a:t>12 500 L.L.</a:t>
            </a:r>
            <a:endParaRPr lang="en-US" sz="2800" dirty="0">
              <a:solidFill>
                <a:schemeClr val="tx1">
                  <a:lumMod val="65000"/>
                  <a:lumOff val="35000"/>
                </a:schemeClr>
              </a:solidFill>
            </a:endParaRPr>
          </a:p>
        </p:txBody>
      </p:sp>
      <p:sp>
        <p:nvSpPr>
          <p:cNvPr id="20" name="Rectangle: Rounded Corners 19">
            <a:extLst>
              <a:ext uri="{FF2B5EF4-FFF2-40B4-BE49-F238E27FC236}">
                <a16:creationId xmlns:a16="http://schemas.microsoft.com/office/drawing/2014/main" id="{B0FEDECF-C9FE-4B64-8053-5C6A7ECD6A76}"/>
              </a:ext>
            </a:extLst>
          </p:cNvPr>
          <p:cNvSpPr/>
          <p:nvPr/>
        </p:nvSpPr>
        <p:spPr>
          <a:xfrm>
            <a:off x="7797182" y="3945056"/>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18 750 L.L.</a:t>
            </a:r>
          </a:p>
        </p:txBody>
      </p:sp>
      <p:sp>
        <p:nvSpPr>
          <p:cNvPr id="21" name="Rectangle: Rounded Corners 20">
            <a:extLst>
              <a:ext uri="{FF2B5EF4-FFF2-40B4-BE49-F238E27FC236}">
                <a16:creationId xmlns:a16="http://schemas.microsoft.com/office/drawing/2014/main" id="{F89AF448-FA95-411E-84D2-FA8EB96E9B9F}"/>
              </a:ext>
            </a:extLst>
          </p:cNvPr>
          <p:cNvSpPr/>
          <p:nvPr/>
        </p:nvSpPr>
        <p:spPr>
          <a:xfrm>
            <a:off x="7787961" y="3152982"/>
            <a:ext cx="3377324" cy="641298"/>
          </a:xfrm>
          <a:prstGeom prst="roundRect">
            <a:avLst>
              <a:gd name="adj" fmla="val 50000"/>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9 375 L.L.</a:t>
            </a:r>
          </a:p>
        </p:txBody>
      </p:sp>
      <p:sp>
        <p:nvSpPr>
          <p:cNvPr id="22" name="Rectangle: Rounded Corners 21">
            <a:extLst>
              <a:ext uri="{FF2B5EF4-FFF2-40B4-BE49-F238E27FC236}">
                <a16:creationId xmlns:a16="http://schemas.microsoft.com/office/drawing/2014/main" id="{4A9AD629-93A9-4261-8CB6-922DF3010519}"/>
              </a:ext>
            </a:extLst>
          </p:cNvPr>
          <p:cNvSpPr/>
          <p:nvPr/>
        </p:nvSpPr>
        <p:spPr>
          <a:xfrm>
            <a:off x="7797182" y="4737130"/>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13 000 L.L.</a:t>
            </a:r>
          </a:p>
        </p:txBody>
      </p:sp>
    </p:spTree>
    <p:custDataLst>
      <p:tags r:id="rId1"/>
    </p:custDataLst>
    <p:extLst>
      <p:ext uri="{BB962C8B-B14F-4D97-AF65-F5344CB8AC3E}">
        <p14:creationId xmlns:p14="http://schemas.microsoft.com/office/powerpoint/2010/main" val="3294024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Lois de priorité des opérations dans un calcul</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fr-FR" sz="2800" dirty="0">
                <a:solidFill>
                  <a:schemeClr val="tx1">
                    <a:lumMod val="65000"/>
                    <a:lumOff val="35000"/>
                  </a:schemeClr>
                </a:solidFill>
                <a:latin typeface="Comic Sans MS"/>
              </a:rPr>
              <a:t>Effectuer des calculs sur des nombres positifs en appliquant les lois de priorité</a:t>
            </a:r>
            <a:endParaRPr lang="en-US" sz="2800" dirty="0">
              <a:solidFill>
                <a:schemeClr val="tx1">
                  <a:lumMod val="65000"/>
                  <a:lumOff val="35000"/>
                </a:schemeClr>
              </a:solidFill>
              <a:latin typeface="Comic Sans MS"/>
            </a:endParaRP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Distinguer entre a + b × c et (a + b) × c, et entre a – b × c et (a – b) × c</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Distinguer entre a + b ÷ c et (a + b) ÷ c, et entre  a – b ÷ c et (a – b) ÷ c</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Distinguer entre (a ÷ b) ÷ c et a ÷ (b ÷ c)</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Distinguer entre a - (b + c) et a - b + c</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Appliquer l’associativité et la commutativité de l’addition </a:t>
            </a:r>
            <a:endParaRPr kumimoji="0" lang="fr-FR" sz="2400" b="0" i="0" u="none" strike="noStrike" kern="0" cap="none" spc="0" normalizeH="0" baseline="0" dirty="0">
              <a:ln>
                <a:noFill/>
              </a:ln>
              <a:solidFill>
                <a:prstClr val="black">
                  <a:lumMod val="65000"/>
                  <a:lumOff val="35000"/>
                </a:prstClr>
              </a:solidFill>
              <a:effectLst/>
              <a:uLnTx/>
              <a:uFillTx/>
              <a:latin typeface="Comic Sans MS"/>
              <a:sym typeface="Arial"/>
            </a:endParaRP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pic>
        <p:nvPicPr>
          <p:cNvPr id="2" name="Picture 1">
            <a:extLst>
              <a:ext uri="{FF2B5EF4-FFF2-40B4-BE49-F238E27FC236}">
                <a16:creationId xmlns:a16="http://schemas.microsoft.com/office/drawing/2014/main" id="{4C6FA763-D473-FCA3-54DC-BDD6D60BE790}"/>
              </a:ext>
            </a:extLst>
          </p:cNvPr>
          <p:cNvPicPr>
            <a:picLocks noChangeAspect="1"/>
          </p:cNvPicPr>
          <p:nvPr/>
        </p:nvPicPr>
        <p:blipFill>
          <a:blip r:embed="rId4"/>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281252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9">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9">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grpId="0" nodeType="afterEffect">
                                  <p:stCondLst>
                                    <p:cond delay="500"/>
                                  </p:stCondLst>
                                  <p:childTnLst>
                                    <p:set>
                                      <p:cBhvr>
                                        <p:cTn id="21" dur="1" fill="hold">
                                          <p:stCondLst>
                                            <p:cond delay="0"/>
                                          </p:stCondLst>
                                        </p:cTn>
                                        <p:tgtEl>
                                          <p:spTgt spid="9">
                                            <p:txEl>
                                              <p:pRg st="5" end="5"/>
                                            </p:txEl>
                                          </p:spTgt>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grpId="0" nodeType="afterEffect">
                                  <p:stCondLst>
                                    <p:cond delay="500"/>
                                  </p:stCondLst>
                                  <p:childTnLst>
                                    <p:set>
                                      <p:cBhvr>
                                        <p:cTn id="24"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58EF4326-8878-4195-88A7-3D422F3917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20" name="TextBox 19">
            <a:extLst>
              <a:ext uri="{FF2B5EF4-FFF2-40B4-BE49-F238E27FC236}">
                <a16:creationId xmlns:a16="http://schemas.microsoft.com/office/drawing/2014/main" id="{63F01738-E108-428E-A1D1-6BDDF38FBB66}"/>
              </a:ext>
            </a:extLst>
          </p:cNvPr>
          <p:cNvSpPr txBox="1"/>
          <p:nvPr/>
        </p:nvSpPr>
        <p:spPr>
          <a:xfrm>
            <a:off x="0" y="1961007"/>
            <a:ext cx="6414247" cy="3818161"/>
          </a:xfrm>
          <a:prstGeom prst="rect">
            <a:avLst/>
          </a:prstGeom>
          <a:noFill/>
        </p:spPr>
        <p:txBody>
          <a:bodyPr wrap="square">
            <a:spAutoFit/>
          </a:bodyPr>
          <a:lstStyle/>
          <a:p>
            <a:pPr marL="457200" algn="just">
              <a:lnSpc>
                <a:spcPct val="120000"/>
              </a:lnSpc>
              <a:spcBef>
                <a:spcPts val="600"/>
              </a:spcBef>
              <a:spcAft>
                <a:spcPts val="600"/>
              </a:spcAft>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Lors d’un déjeuner au restaurant, Sam et ses 3 amis ont décidé de partager la facture du repas également entre eux. </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Calibri" panose="020F0502020204030204" pitchFamily="34" charset="0"/>
                <a:cs typeface="Calibri" panose="020F0502020204030204" pitchFamily="34" charset="0"/>
              </a:rPr>
              <a:t>Si la facture était de 37 500 L.L., combien d'argent chacun d'eux a-t-il payé ?</a:t>
            </a:r>
          </a:p>
        </p:txBody>
      </p:sp>
      <p:sp>
        <p:nvSpPr>
          <p:cNvPr id="8" name="Rectangle: Rounded Corners 7">
            <a:extLst>
              <a:ext uri="{FF2B5EF4-FFF2-40B4-BE49-F238E27FC236}">
                <a16:creationId xmlns:a16="http://schemas.microsoft.com/office/drawing/2014/main" id="{6C7A9F99-D885-4B48-9F44-2ECCB614314F}"/>
              </a:ext>
            </a:extLst>
          </p:cNvPr>
          <p:cNvSpPr/>
          <p:nvPr/>
        </p:nvSpPr>
        <p:spPr>
          <a:xfrm>
            <a:off x="7780170" y="2360908"/>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mn-ea"/>
                <a:sym typeface="Arial"/>
              </a:rPr>
              <a:t>12 500 L.L.</a:t>
            </a:r>
            <a:endParaRPr lang="en-US" sz="2800" dirty="0">
              <a:solidFill>
                <a:schemeClr val="tx1">
                  <a:lumMod val="65000"/>
                  <a:lumOff val="35000"/>
                </a:schemeClr>
              </a:solidFill>
            </a:endParaRPr>
          </a:p>
        </p:txBody>
      </p:sp>
      <p:sp>
        <p:nvSpPr>
          <p:cNvPr id="9" name="Rectangle: Rounded Corners 8">
            <a:extLst>
              <a:ext uri="{FF2B5EF4-FFF2-40B4-BE49-F238E27FC236}">
                <a16:creationId xmlns:a16="http://schemas.microsoft.com/office/drawing/2014/main" id="{B52E747A-4EFD-4E57-8DC3-66D302BDB5F4}"/>
              </a:ext>
            </a:extLst>
          </p:cNvPr>
          <p:cNvSpPr/>
          <p:nvPr/>
        </p:nvSpPr>
        <p:spPr>
          <a:xfrm>
            <a:off x="7797182" y="3945056"/>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18 750 L.L.</a:t>
            </a:r>
          </a:p>
        </p:txBody>
      </p:sp>
      <p:sp>
        <p:nvSpPr>
          <p:cNvPr id="10" name="Rectangle: Rounded Corners 9">
            <a:extLst>
              <a:ext uri="{FF2B5EF4-FFF2-40B4-BE49-F238E27FC236}">
                <a16:creationId xmlns:a16="http://schemas.microsoft.com/office/drawing/2014/main" id="{F93F5F7D-BD00-4F1C-A6B5-6959187269C1}"/>
              </a:ext>
            </a:extLst>
          </p:cNvPr>
          <p:cNvSpPr/>
          <p:nvPr/>
        </p:nvSpPr>
        <p:spPr>
          <a:xfrm>
            <a:off x="7787961" y="3152982"/>
            <a:ext cx="3377324" cy="641298"/>
          </a:xfrm>
          <a:prstGeom prst="roundRect">
            <a:avLst>
              <a:gd name="adj" fmla="val 50000"/>
            </a:avLst>
          </a:prstGeom>
          <a:solidFill>
            <a:srgbClr val="74C274"/>
          </a:solidFill>
          <a:ln w="63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bg1"/>
                </a:solidFill>
              </a:rPr>
              <a:t>9 375 L.L.</a:t>
            </a:r>
          </a:p>
        </p:txBody>
      </p:sp>
      <p:sp>
        <p:nvSpPr>
          <p:cNvPr id="11" name="Rectangle: Rounded Corners 10">
            <a:extLst>
              <a:ext uri="{FF2B5EF4-FFF2-40B4-BE49-F238E27FC236}">
                <a16:creationId xmlns:a16="http://schemas.microsoft.com/office/drawing/2014/main" id="{2DDA97FF-B9AF-484C-818E-03D0E1165742}"/>
              </a:ext>
            </a:extLst>
          </p:cNvPr>
          <p:cNvSpPr/>
          <p:nvPr/>
        </p:nvSpPr>
        <p:spPr>
          <a:xfrm>
            <a:off x="7797182" y="4737130"/>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13 000 L.L.</a:t>
            </a:r>
          </a:p>
        </p:txBody>
      </p:sp>
    </p:spTree>
    <p:custDataLst>
      <p:tags r:id="rId1"/>
    </p:custDataLst>
    <p:extLst>
      <p:ext uri="{BB962C8B-B14F-4D97-AF65-F5344CB8AC3E}">
        <p14:creationId xmlns:p14="http://schemas.microsoft.com/office/powerpoint/2010/main" val="1376620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C6DBC044-9A81-4B39-8A4A-5D936F38D50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5" name="Rectangle: Rounded Corners 14">
            <a:extLst>
              <a:ext uri="{FF2B5EF4-FFF2-40B4-BE49-F238E27FC236}">
                <a16:creationId xmlns:a16="http://schemas.microsoft.com/office/drawing/2014/main" id="{50A645AE-E646-4DB1-8700-689DC870B309}"/>
              </a:ext>
            </a:extLst>
          </p:cNvPr>
          <p:cNvSpPr/>
          <p:nvPr/>
        </p:nvSpPr>
        <p:spPr>
          <a:xfrm>
            <a:off x="8207868" y="2242544"/>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2 500 L.L.</a:t>
            </a:r>
          </a:p>
        </p:txBody>
      </p:sp>
      <p:sp>
        <p:nvSpPr>
          <p:cNvPr id="16" name="Rectangle: Rounded Corners 15">
            <a:extLst>
              <a:ext uri="{FF2B5EF4-FFF2-40B4-BE49-F238E27FC236}">
                <a16:creationId xmlns:a16="http://schemas.microsoft.com/office/drawing/2014/main" id="{0D15B3C8-387C-49B2-A4A9-B389A5B414BF}"/>
              </a:ext>
            </a:extLst>
          </p:cNvPr>
          <p:cNvSpPr/>
          <p:nvPr/>
        </p:nvSpPr>
        <p:spPr>
          <a:xfrm>
            <a:off x="8224880" y="3847939"/>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21 250 L.L.</a:t>
            </a:r>
          </a:p>
        </p:txBody>
      </p:sp>
      <p:sp>
        <p:nvSpPr>
          <p:cNvPr id="17" name="Rectangle: Rounded Corners 16">
            <a:extLst>
              <a:ext uri="{FF2B5EF4-FFF2-40B4-BE49-F238E27FC236}">
                <a16:creationId xmlns:a16="http://schemas.microsoft.com/office/drawing/2014/main" id="{9BAB23BD-C59E-4CF7-94CF-E25EBBCDB291}"/>
              </a:ext>
            </a:extLst>
          </p:cNvPr>
          <p:cNvSpPr/>
          <p:nvPr/>
        </p:nvSpPr>
        <p:spPr>
          <a:xfrm>
            <a:off x="8215659" y="3055865"/>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5 000 L.L.</a:t>
            </a:r>
          </a:p>
        </p:txBody>
      </p:sp>
      <p:sp>
        <p:nvSpPr>
          <p:cNvPr id="18" name="Rectangle: Rounded Corners 17">
            <a:extLst>
              <a:ext uri="{FF2B5EF4-FFF2-40B4-BE49-F238E27FC236}">
                <a16:creationId xmlns:a16="http://schemas.microsoft.com/office/drawing/2014/main" id="{01FB64D5-CC5F-40DE-B23F-512258AB72E6}"/>
              </a:ext>
            </a:extLst>
          </p:cNvPr>
          <p:cNvSpPr/>
          <p:nvPr/>
        </p:nvSpPr>
        <p:spPr>
          <a:xfrm>
            <a:off x="8224880" y="4618766"/>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2 750 L.L.</a:t>
            </a:r>
          </a:p>
        </p:txBody>
      </p:sp>
      <p:sp>
        <p:nvSpPr>
          <p:cNvPr id="10" name="TextBox 9">
            <a:extLst>
              <a:ext uri="{FF2B5EF4-FFF2-40B4-BE49-F238E27FC236}">
                <a16:creationId xmlns:a16="http://schemas.microsoft.com/office/drawing/2014/main" id="{2E41813D-95E9-4BA1-966A-82D593EF8A25}"/>
              </a:ext>
            </a:extLst>
          </p:cNvPr>
          <p:cNvSpPr txBox="1"/>
          <p:nvPr/>
        </p:nvSpPr>
        <p:spPr>
          <a:xfrm>
            <a:off x="0" y="1993780"/>
            <a:ext cx="6414247" cy="2773901"/>
          </a:xfrm>
          <a:prstGeom prst="rect">
            <a:avLst/>
          </a:prstGeom>
          <a:noFill/>
        </p:spPr>
        <p:txBody>
          <a:bodyPr wrap="square" spcCol="0">
            <a:spAutoFit/>
          </a:bodyPr>
          <a:lstStyle/>
          <a:p>
            <a:pPr marL="457200" algn="just">
              <a:spcBef>
                <a:spcPts val="600"/>
              </a:spcBef>
              <a:spcAft>
                <a:spcPts val="600"/>
              </a:spcAft>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Malek a acheté 2 livres pour </a:t>
            </a:r>
          </a:p>
          <a:p>
            <a:pPr marL="457200" algn="just">
              <a:spcBef>
                <a:spcPts val="600"/>
              </a:spcBef>
              <a:spcAft>
                <a:spcPts val="600"/>
              </a:spcAft>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18 750 L.L. chacun et un cahier. </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Calibri" panose="020F0502020204030204" pitchFamily="34" charset="0"/>
                <a:cs typeface="Calibri" panose="020F0502020204030204" pitchFamily="34" charset="0"/>
              </a:rPr>
              <a:t>Si Malek a payé 40 000 L.L. au total, quel a été le coût du cahier ?</a:t>
            </a:r>
          </a:p>
        </p:txBody>
      </p:sp>
    </p:spTree>
    <p:custDataLst>
      <p:tags r:id="rId1"/>
    </p:custDataLst>
    <p:extLst>
      <p:ext uri="{BB962C8B-B14F-4D97-AF65-F5344CB8AC3E}">
        <p14:creationId xmlns:p14="http://schemas.microsoft.com/office/powerpoint/2010/main" val="3117638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C6DBC044-9A81-4B39-8A4A-5D936F38D50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0" name="TextBox 9">
            <a:extLst>
              <a:ext uri="{FF2B5EF4-FFF2-40B4-BE49-F238E27FC236}">
                <a16:creationId xmlns:a16="http://schemas.microsoft.com/office/drawing/2014/main" id="{2E41813D-95E9-4BA1-966A-82D593EF8A25}"/>
              </a:ext>
            </a:extLst>
          </p:cNvPr>
          <p:cNvSpPr txBox="1"/>
          <p:nvPr/>
        </p:nvSpPr>
        <p:spPr>
          <a:xfrm>
            <a:off x="0" y="1993780"/>
            <a:ext cx="6414247" cy="2773901"/>
          </a:xfrm>
          <a:prstGeom prst="rect">
            <a:avLst/>
          </a:prstGeom>
          <a:noFill/>
        </p:spPr>
        <p:txBody>
          <a:bodyPr wrap="square" spcCol="0">
            <a:spAutoFit/>
          </a:bodyPr>
          <a:lstStyle/>
          <a:p>
            <a:pPr marL="457200" algn="just">
              <a:spcBef>
                <a:spcPts val="600"/>
              </a:spcBef>
              <a:spcAft>
                <a:spcPts val="600"/>
              </a:spcAft>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Malek a acheté 2 livres pour </a:t>
            </a:r>
          </a:p>
          <a:p>
            <a:pPr marL="457200" algn="just">
              <a:spcBef>
                <a:spcPts val="600"/>
              </a:spcBef>
              <a:spcAft>
                <a:spcPts val="600"/>
              </a:spcAft>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18 750 L.L. chacun et un cahier. </a:t>
            </a:r>
          </a:p>
          <a:p>
            <a:pPr marL="457200" algn="just">
              <a:lnSpc>
                <a:spcPct val="120000"/>
              </a:lnSpc>
              <a:spcBef>
                <a:spcPts val="600"/>
              </a:spcBef>
              <a:spcAft>
                <a:spcPts val="600"/>
              </a:spcAft>
            </a:pPr>
            <a:r>
              <a:rPr lang="fr-FR" sz="2800" b="1" dirty="0">
                <a:solidFill>
                  <a:schemeClr val="tx1">
                    <a:lumMod val="65000"/>
                    <a:lumOff val="35000"/>
                  </a:schemeClr>
                </a:solidFill>
                <a:latin typeface="+mn-lt"/>
                <a:ea typeface="Calibri" panose="020F0502020204030204" pitchFamily="34" charset="0"/>
                <a:cs typeface="Calibri" panose="020F0502020204030204" pitchFamily="34" charset="0"/>
              </a:rPr>
              <a:t>Si Malek a payé 40 000 L.L. au total, quel a été le coût du cahier ?</a:t>
            </a:r>
          </a:p>
        </p:txBody>
      </p:sp>
      <p:sp>
        <p:nvSpPr>
          <p:cNvPr id="15" name="Rectangle: Rounded Corners 14">
            <a:extLst>
              <a:ext uri="{FF2B5EF4-FFF2-40B4-BE49-F238E27FC236}">
                <a16:creationId xmlns:a16="http://schemas.microsoft.com/office/drawing/2014/main" id="{354E24E7-3CA4-4EE9-992D-163B934C1D4B}"/>
              </a:ext>
            </a:extLst>
          </p:cNvPr>
          <p:cNvSpPr/>
          <p:nvPr/>
        </p:nvSpPr>
        <p:spPr>
          <a:xfrm>
            <a:off x="8207868" y="2242544"/>
            <a:ext cx="3582750" cy="641298"/>
          </a:xfrm>
          <a:prstGeom prst="roundRect">
            <a:avLst>
              <a:gd name="adj" fmla="val 50000"/>
            </a:avLst>
          </a:prstGeom>
          <a:solidFill>
            <a:srgbClr val="74C274"/>
          </a:solidFill>
          <a:ln w="63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bg1"/>
                </a:solidFill>
              </a:rPr>
              <a:t>2 500 L.L.</a:t>
            </a:r>
          </a:p>
        </p:txBody>
      </p:sp>
      <p:sp>
        <p:nvSpPr>
          <p:cNvPr id="16" name="Rectangle: Rounded Corners 15">
            <a:extLst>
              <a:ext uri="{FF2B5EF4-FFF2-40B4-BE49-F238E27FC236}">
                <a16:creationId xmlns:a16="http://schemas.microsoft.com/office/drawing/2014/main" id="{8B227645-F78F-4F5D-A8D2-C6077533D01D}"/>
              </a:ext>
            </a:extLst>
          </p:cNvPr>
          <p:cNvSpPr/>
          <p:nvPr/>
        </p:nvSpPr>
        <p:spPr>
          <a:xfrm>
            <a:off x="8224880" y="3847939"/>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21 250 L.L.</a:t>
            </a:r>
          </a:p>
        </p:txBody>
      </p:sp>
      <p:sp>
        <p:nvSpPr>
          <p:cNvPr id="17" name="Rectangle: Rounded Corners 16">
            <a:extLst>
              <a:ext uri="{FF2B5EF4-FFF2-40B4-BE49-F238E27FC236}">
                <a16:creationId xmlns:a16="http://schemas.microsoft.com/office/drawing/2014/main" id="{3BDC84FE-648F-4920-979C-F7F54519CF60}"/>
              </a:ext>
            </a:extLst>
          </p:cNvPr>
          <p:cNvSpPr/>
          <p:nvPr/>
        </p:nvSpPr>
        <p:spPr>
          <a:xfrm>
            <a:off x="8215659" y="3055865"/>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5 000 L.L.</a:t>
            </a:r>
          </a:p>
        </p:txBody>
      </p:sp>
      <p:sp>
        <p:nvSpPr>
          <p:cNvPr id="18" name="Rectangle: Rounded Corners 17">
            <a:extLst>
              <a:ext uri="{FF2B5EF4-FFF2-40B4-BE49-F238E27FC236}">
                <a16:creationId xmlns:a16="http://schemas.microsoft.com/office/drawing/2014/main" id="{4BD63878-15A8-4C37-9F51-354ED3E85C8F}"/>
              </a:ext>
            </a:extLst>
          </p:cNvPr>
          <p:cNvSpPr/>
          <p:nvPr/>
        </p:nvSpPr>
        <p:spPr>
          <a:xfrm>
            <a:off x="8224880" y="4618766"/>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2 750 L.L.</a:t>
            </a:r>
          </a:p>
        </p:txBody>
      </p:sp>
    </p:spTree>
    <p:custDataLst>
      <p:tags r:id="rId1"/>
    </p:custDataLst>
    <p:extLst>
      <p:ext uri="{BB962C8B-B14F-4D97-AF65-F5344CB8AC3E}">
        <p14:creationId xmlns:p14="http://schemas.microsoft.com/office/powerpoint/2010/main" val="3957140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8915400" y="118884"/>
            <a:ext cx="3276600" cy="307777"/>
          </a:xfrm>
          <a:prstGeom prst="rect">
            <a:avLst/>
          </a:prstGeom>
          <a:solidFill>
            <a:srgbClr val="DAF3F6"/>
          </a:solidFill>
          <a:effectLst>
            <a:softEdge rad="12700"/>
          </a:effectLst>
        </p:spPr>
        <p:txBody>
          <a:bodyPr wrap="square">
            <a:spAutoFit/>
          </a:bodyPr>
          <a:lstStyle/>
          <a:p>
            <a:pPr algn="ctr"/>
            <a:r>
              <a:rPr lang="fr-FR" b="0" i="0" dirty="0">
                <a:solidFill>
                  <a:schemeClr val="tx1">
                    <a:lumMod val="65000"/>
                    <a:lumOff val="35000"/>
                  </a:schemeClr>
                </a:solidFill>
                <a:effectLst/>
                <a:latin typeface="+mj-lt"/>
              </a:rPr>
              <a:t> </a:t>
            </a:r>
            <a:r>
              <a:rPr lang="fr-FR" dirty="0">
                <a:solidFill>
                  <a:schemeClr val="tx1">
                    <a:lumMod val="65000"/>
                    <a:lumOff val="35000"/>
                  </a:schemeClr>
                </a:solidFill>
                <a:latin typeface="+mj-lt"/>
              </a:rPr>
              <a:t>Activité socio-émotionnelle</a:t>
            </a: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Une histoire de six mots</a:t>
            </a:r>
            <a:endParaRPr lang="fr-FR" sz="3200" dirty="0">
              <a:solidFill>
                <a:schemeClr val="bg1"/>
              </a:solidFill>
            </a:endParaRPr>
          </a:p>
        </p:txBody>
      </p:sp>
      <p:pic>
        <p:nvPicPr>
          <p:cNvPr id="20" name="Picture 19">
            <a:extLst>
              <a:ext uri="{FF2B5EF4-FFF2-40B4-BE49-F238E27FC236}">
                <a16:creationId xmlns:a16="http://schemas.microsoft.com/office/drawing/2014/main" id="{A19E61A9-9462-419A-820B-3B440357E072}"/>
              </a:ext>
            </a:extLst>
          </p:cNvPr>
          <p:cNvPicPr>
            <a:picLocks noChangeAspect="1"/>
          </p:cNvPicPr>
          <p:nvPr/>
        </p:nvPicPr>
        <p:blipFill>
          <a:blip r:embed="rId4"/>
          <a:stretch>
            <a:fillRect/>
          </a:stretch>
        </p:blipFill>
        <p:spPr>
          <a:xfrm>
            <a:off x="524435" y="2839298"/>
            <a:ext cx="3191318" cy="3191318"/>
          </a:xfrm>
          <a:prstGeom prst="rect">
            <a:avLst/>
          </a:prstGeom>
        </p:spPr>
      </p:pic>
      <p:pic>
        <p:nvPicPr>
          <p:cNvPr id="22" name="Picture 21">
            <a:extLst>
              <a:ext uri="{FF2B5EF4-FFF2-40B4-BE49-F238E27FC236}">
                <a16:creationId xmlns:a16="http://schemas.microsoft.com/office/drawing/2014/main" id="{90D46E86-D094-4727-81BC-BFE0716DE386}"/>
              </a:ext>
            </a:extLst>
          </p:cNvPr>
          <p:cNvPicPr>
            <a:picLocks noChangeAspect="1"/>
          </p:cNvPicPr>
          <p:nvPr/>
        </p:nvPicPr>
        <p:blipFill>
          <a:blip r:embed="rId5"/>
          <a:stretch>
            <a:fillRect/>
          </a:stretch>
        </p:blipFill>
        <p:spPr>
          <a:xfrm rot="20848689">
            <a:off x="8180282" y="2907121"/>
            <a:ext cx="3361635" cy="3194748"/>
          </a:xfrm>
          <a:prstGeom prst="rect">
            <a:avLst/>
          </a:prstGeom>
        </p:spPr>
      </p:pic>
      <p:pic>
        <p:nvPicPr>
          <p:cNvPr id="24" name="Picture 23" descr="Icon&#10;&#10;Description automatically generated">
            <a:extLst>
              <a:ext uri="{FF2B5EF4-FFF2-40B4-BE49-F238E27FC236}">
                <a16:creationId xmlns:a16="http://schemas.microsoft.com/office/drawing/2014/main" id="{295E0DBE-36AB-4097-85CD-82C99EC8D455}"/>
              </a:ext>
            </a:extLst>
          </p:cNvPr>
          <p:cNvPicPr>
            <a:picLocks noChangeAspect="1"/>
          </p:cNvPicPr>
          <p:nvPr/>
        </p:nvPicPr>
        <p:blipFill>
          <a:blip r:embed="rId6"/>
          <a:stretch>
            <a:fillRect/>
          </a:stretch>
        </p:blipFill>
        <p:spPr>
          <a:xfrm>
            <a:off x="4267200" y="2839297"/>
            <a:ext cx="3361635" cy="3361635"/>
          </a:xfrm>
          <a:prstGeom prst="rect">
            <a:avLst/>
          </a:prstGeom>
        </p:spPr>
      </p:pic>
    </p:spTree>
    <p:custDataLst>
      <p:tags r:id="rId1"/>
    </p:custDataLst>
    <p:extLst>
      <p:ext uri="{BB962C8B-B14F-4D97-AF65-F5344CB8AC3E}">
        <p14:creationId xmlns:p14="http://schemas.microsoft.com/office/powerpoint/2010/main" val="3781600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3804621" y="450955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pic>
        <p:nvPicPr>
          <p:cNvPr id="2" name="MF.G6.CH01.SLO1.SEL">
            <a:hlinkClick r:id="" action="ppaction://media"/>
            <a:extLst>
              <a:ext uri="{FF2B5EF4-FFF2-40B4-BE49-F238E27FC236}">
                <a16:creationId xmlns:a16="http://schemas.microsoft.com/office/drawing/2014/main" id="{320E5BC1-250F-47DF-80A9-2CE132F19D7F}"/>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12192000" cy="6858000"/>
          </a:xfrm>
          <a:prstGeom prst="rect">
            <a:avLst/>
          </a:prstGeom>
        </p:spPr>
      </p:pic>
    </p:spTree>
    <p:custDataLst>
      <p:tags r:id="rId1"/>
    </p:custDataLst>
    <p:extLst>
      <p:ext uri="{BB962C8B-B14F-4D97-AF65-F5344CB8AC3E}">
        <p14:creationId xmlns:p14="http://schemas.microsoft.com/office/powerpoint/2010/main" val="110280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2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28559DFC-7024-4593-A7F1-FC910E4167EA}"/>
                  </a:ext>
                </a:extLst>
              </p:cNvPr>
              <p:cNvSpPr txBox="1"/>
              <p:nvPr/>
            </p:nvSpPr>
            <p:spPr>
              <a:xfrm>
                <a:off x="456255" y="2016300"/>
                <a:ext cx="10768501" cy="2246769"/>
              </a:xfrm>
              <a:prstGeom prst="rect">
                <a:avLst/>
              </a:prstGeom>
              <a:noFill/>
            </p:spPr>
            <p:txBody>
              <a:bodyPr wrap="square" lIns="91440" tIns="45720" rIns="91440" bIns="45720" anchor="t">
                <a:spAutoFit/>
              </a:bodyPr>
              <a:lstStyle/>
              <a:p>
                <a:pPr algn="just">
                  <a:lnSpc>
                    <a:spcPct val="150000"/>
                  </a:lnSpc>
                </a:pPr>
                <a:r>
                  <a:rPr lang="en-US" sz="2800" dirty="0">
                    <a:solidFill>
                      <a:schemeClr val="tx1">
                        <a:lumMod val="65000"/>
                        <a:lumOff val="35000"/>
                      </a:schemeClr>
                    </a:solidFill>
                    <a:latin typeface="+mn-lt"/>
                  </a:rPr>
                  <a:t> </a:t>
                </a:r>
                <a:r>
                  <a:rPr lang="fr-FR" sz="2800" dirty="0">
                    <a:solidFill>
                      <a:schemeClr val="tx1">
                        <a:lumMod val="65000"/>
                        <a:lumOff val="35000"/>
                      </a:schemeClr>
                    </a:solidFill>
                    <a:latin typeface="+mn-lt"/>
                  </a:rPr>
                  <a:t>A la fin de la séance, vous serez capables de :</a:t>
                </a:r>
              </a:p>
              <a:p>
                <a:pPr algn="just">
                  <a:lnSpc>
                    <a:spcPct val="150000"/>
                  </a:lnSpc>
                </a:pPr>
                <a:endParaRPr lang="en-US" sz="2800" dirty="0">
                  <a:solidFill>
                    <a:schemeClr val="tx1">
                      <a:lumMod val="65000"/>
                      <a:lumOff val="35000"/>
                    </a:schemeClr>
                  </a:solidFill>
                  <a:latin typeface="+mn-lt"/>
                </a:endParaRPr>
              </a:p>
              <a:p>
                <a:pPr marL="514350" lvl="7" indent="457200">
                  <a:buClr>
                    <a:srgbClr val="0076A3"/>
                  </a:buClr>
                  <a:buSzPct val="100000"/>
                  <a:buFont typeface="Arial"/>
                  <a:buAutoNum type="arabicPeriod"/>
                </a:pPr>
                <a:r>
                  <a:rPr lang="fr-FR" sz="2800" dirty="0">
                    <a:solidFill>
                      <a:schemeClr val="tx1">
                        <a:lumMod val="65000"/>
                        <a:lumOff val="35000"/>
                      </a:schemeClr>
                    </a:solidFill>
                    <a:latin typeface="Comic Sans MS" panose="030F0702030302020204" pitchFamily="66" charset="0"/>
                  </a:rPr>
                  <a:t>Distinguer entre a + b </a:t>
                </a:r>
                <a14:m>
                  <m:oMath xmlns:m="http://schemas.openxmlformats.org/officeDocument/2006/math">
                    <m:r>
                      <a:rPr lang="fr-FR" sz="2800" i="1"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fr-FR" sz="2800" dirty="0">
                    <a:solidFill>
                      <a:schemeClr val="tx1">
                        <a:lumMod val="65000"/>
                        <a:lumOff val="35000"/>
                      </a:schemeClr>
                    </a:solidFill>
                    <a:latin typeface="Comic Sans MS" panose="030F0702030302020204" pitchFamily="66" charset="0"/>
                  </a:rPr>
                  <a:t> c et (a + b) </a:t>
                </a:r>
                <a14:m>
                  <m:oMath xmlns:m="http://schemas.openxmlformats.org/officeDocument/2006/math">
                    <m:r>
                      <a:rPr lang="fr-FR" sz="2800" i="1"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fr-FR" sz="2800" dirty="0">
                    <a:solidFill>
                      <a:schemeClr val="tx1">
                        <a:lumMod val="65000"/>
                        <a:lumOff val="35000"/>
                      </a:schemeClr>
                    </a:solidFill>
                    <a:latin typeface="Comic Sans MS" panose="030F0702030302020204" pitchFamily="66" charset="0"/>
                  </a:rPr>
                  <a:t> c</a:t>
                </a:r>
              </a:p>
              <a:p>
                <a:pPr marL="514350" lvl="7" indent="457200">
                  <a:buClr>
                    <a:srgbClr val="0076A3"/>
                  </a:buClr>
                  <a:buSzPct val="100000"/>
                  <a:buFont typeface="Arial"/>
                  <a:buAutoNum type="arabicPeriod"/>
                </a:pPr>
                <a:r>
                  <a:rPr lang="fr-FR" sz="2800" dirty="0">
                    <a:solidFill>
                      <a:schemeClr val="tx1">
                        <a:lumMod val="65000"/>
                        <a:lumOff val="35000"/>
                      </a:schemeClr>
                    </a:solidFill>
                    <a:latin typeface="Comic Sans MS" panose="030F0702030302020204" pitchFamily="66" charset="0"/>
                  </a:rPr>
                  <a:t>Distinguer entre a – b </a:t>
                </a:r>
                <a14:m>
                  <m:oMath xmlns:m="http://schemas.openxmlformats.org/officeDocument/2006/math">
                    <m:r>
                      <a:rPr lang="fr-FR" sz="2800" i="1"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fr-FR" sz="2800" dirty="0">
                    <a:solidFill>
                      <a:schemeClr val="tx1">
                        <a:lumMod val="65000"/>
                        <a:lumOff val="35000"/>
                      </a:schemeClr>
                    </a:solidFill>
                    <a:latin typeface="Comic Sans MS" panose="030F0702030302020204" pitchFamily="66" charset="0"/>
                  </a:rPr>
                  <a:t> c et (a – b) </a:t>
                </a:r>
                <a14:m>
                  <m:oMath xmlns:m="http://schemas.openxmlformats.org/officeDocument/2006/math">
                    <m:r>
                      <a:rPr lang="fr-FR" sz="2800" i="1"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fr-FR" sz="2800" dirty="0">
                    <a:solidFill>
                      <a:schemeClr val="tx1">
                        <a:lumMod val="65000"/>
                        <a:lumOff val="35000"/>
                      </a:schemeClr>
                    </a:solidFill>
                    <a:latin typeface="Comic Sans MS" panose="030F0702030302020204" pitchFamily="66" charset="0"/>
                  </a:rPr>
                  <a:t> c</a:t>
                </a:r>
              </a:p>
            </p:txBody>
          </p:sp>
        </mc:Choice>
        <mc:Fallback>
          <p:sp>
            <p:nvSpPr>
              <p:cNvPr id="8" name="TextBox 7">
                <a:extLst>
                  <a:ext uri="{FF2B5EF4-FFF2-40B4-BE49-F238E27FC236}">
                    <a16:creationId xmlns:a16="http://schemas.microsoft.com/office/drawing/2014/main" id="{28559DFC-7024-4593-A7F1-FC910E4167EA}"/>
                  </a:ext>
                </a:extLst>
              </p:cNvPr>
              <p:cNvSpPr txBox="1">
                <a:spLocks noRot="1" noChangeAspect="1" noMove="1" noResize="1" noEditPoints="1" noAdjustHandles="1" noChangeArrowheads="1" noChangeShapeType="1" noTextEdit="1"/>
              </p:cNvSpPr>
              <p:nvPr/>
            </p:nvSpPr>
            <p:spPr>
              <a:xfrm>
                <a:off x="456255" y="2016300"/>
                <a:ext cx="10768501" cy="2246769"/>
              </a:xfrm>
              <a:prstGeom prst="rect">
                <a:avLst/>
              </a:prstGeom>
              <a:blipFill>
                <a:blip r:embed="rId4"/>
                <a:stretch>
                  <a:fillRect l="-227" b="-8696"/>
                </a:stretch>
              </a:blipFill>
            </p:spPr>
            <p:txBody>
              <a:bodyPr/>
              <a:lstStyle/>
              <a:p>
                <a:r>
                  <a:rPr lang="fr-FR">
                    <a:noFill/>
                  </a:rPr>
                  <a:t> </a:t>
                </a:r>
              </a:p>
            </p:txBody>
          </p:sp>
        </mc:Fallback>
      </mc:AlternateContent>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ea typeface="Times New Roman" panose="02020603050405020304" pitchFamily="18" charset="0"/>
                <a:cs typeface="Times New Roman"/>
              </a:rPr>
              <a:t>Objectifs d’apprentissage spécifiques</a:t>
            </a:r>
            <a:endParaRPr lang="en-GB" sz="3200" dirty="0">
              <a:solidFill>
                <a:schemeClr val="bg1"/>
              </a:solidFill>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9" name="TextBox 8">
            <a:extLst>
              <a:ext uri="{FF2B5EF4-FFF2-40B4-BE49-F238E27FC236}">
                <a16:creationId xmlns:a16="http://schemas.microsoft.com/office/drawing/2014/main" id="{BC052E27-658B-4F49-BB77-10142F9F4D4B}"/>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fr-FR" b="0" i="0">
                <a:solidFill>
                  <a:schemeClr val="tx1">
                    <a:lumMod val="65000"/>
                    <a:lumOff val="35000"/>
                  </a:schemeClr>
                </a:solidFill>
                <a:effectLst/>
                <a:latin typeface="+mj-lt"/>
              </a:rPr>
              <a:t> </a:t>
            </a:r>
            <a:r>
              <a:rPr lang="fr-FR">
                <a:solidFill>
                  <a:schemeClr val="tx1">
                    <a:lumMod val="50000"/>
                    <a:lumOff val="50000"/>
                  </a:schemeClr>
                </a:solidFill>
                <a:latin typeface="+mj-lt"/>
              </a:rPr>
              <a:t>Activité Préparatoire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Activité Préparatoire</a:t>
            </a:r>
            <a:r>
              <a:rPr lang="en-US" sz="3200" b="1" dirty="0">
                <a:solidFill>
                  <a:schemeClr val="bg1"/>
                </a:solidFill>
                <a:latin typeface="Comic Sans MS"/>
                <a:sym typeface="Comic Sans MS"/>
              </a:rPr>
              <a:t>  </a:t>
            </a:r>
            <a:endParaRPr lang="en-GB" sz="3200" dirty="0">
              <a:solidFill>
                <a:schemeClr val="bg1"/>
              </a:solidFill>
            </a:endParaRPr>
          </a:p>
        </p:txBody>
      </p:sp>
      <p:sp>
        <p:nvSpPr>
          <p:cNvPr id="7" name="Rectangle 6">
            <a:extLst>
              <a:ext uri="{FF2B5EF4-FFF2-40B4-BE49-F238E27FC236}">
                <a16:creationId xmlns:a16="http://schemas.microsoft.com/office/drawing/2014/main" id="{8EA07470-5309-4FFC-BF2C-55F8454470AA}"/>
              </a:ext>
            </a:extLst>
          </p:cNvPr>
          <p:cNvSpPr/>
          <p:nvPr/>
        </p:nvSpPr>
        <p:spPr>
          <a:xfrm>
            <a:off x="8941607" y="2210935"/>
            <a:ext cx="1141659"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65</a:t>
            </a:r>
          </a:p>
        </p:txBody>
      </p:sp>
      <p:sp>
        <p:nvSpPr>
          <p:cNvPr id="10" name="Rectangle 9">
            <a:extLst>
              <a:ext uri="{FF2B5EF4-FFF2-40B4-BE49-F238E27FC236}">
                <a16:creationId xmlns:a16="http://schemas.microsoft.com/office/drawing/2014/main" id="{BE9172F1-3263-4EE1-BDDA-A6C368EB208C}"/>
              </a:ext>
            </a:extLst>
          </p:cNvPr>
          <p:cNvSpPr/>
          <p:nvPr/>
        </p:nvSpPr>
        <p:spPr>
          <a:xfrm>
            <a:off x="8935406" y="3134265"/>
            <a:ext cx="1075936"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51</a:t>
            </a:r>
          </a:p>
        </p:txBody>
      </p:sp>
      <p:sp>
        <p:nvSpPr>
          <p:cNvPr id="11" name="Rectangle 10">
            <a:extLst>
              <a:ext uri="{FF2B5EF4-FFF2-40B4-BE49-F238E27FC236}">
                <a16:creationId xmlns:a16="http://schemas.microsoft.com/office/drawing/2014/main" id="{CB8E232B-05F1-4714-878D-FB06FA4478D8}"/>
              </a:ext>
            </a:extLst>
          </p:cNvPr>
          <p:cNvSpPr/>
          <p:nvPr/>
        </p:nvSpPr>
        <p:spPr>
          <a:xfrm>
            <a:off x="8958651" y="4057595"/>
            <a:ext cx="1141659"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32</a:t>
            </a:r>
          </a:p>
        </p:txBody>
      </p:sp>
      <p:sp>
        <p:nvSpPr>
          <p:cNvPr id="12" name="Rectangle 11">
            <a:extLst>
              <a:ext uri="{FF2B5EF4-FFF2-40B4-BE49-F238E27FC236}">
                <a16:creationId xmlns:a16="http://schemas.microsoft.com/office/drawing/2014/main" id="{3C7E5AD8-0F2C-453E-9CE9-CBF9E05EF55E}"/>
              </a:ext>
            </a:extLst>
          </p:cNvPr>
          <p:cNvSpPr/>
          <p:nvPr/>
        </p:nvSpPr>
        <p:spPr>
          <a:xfrm>
            <a:off x="8958651" y="4980925"/>
            <a:ext cx="1141659"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49</a:t>
            </a:r>
          </a:p>
        </p:txBody>
      </p:sp>
      <p:pic>
        <p:nvPicPr>
          <p:cNvPr id="4" name="Picture 3" descr="A picture containing graphical user interface&#10;&#10;Description automatically generated">
            <a:extLst>
              <a:ext uri="{FF2B5EF4-FFF2-40B4-BE49-F238E27FC236}">
                <a16:creationId xmlns:a16="http://schemas.microsoft.com/office/drawing/2014/main" id="{1512EDBF-F492-42FD-9C8C-436D8BC06AB9}"/>
              </a:ext>
            </a:extLst>
          </p:cNvPr>
          <p:cNvPicPr>
            <a:picLocks noChangeAspect="1"/>
          </p:cNvPicPr>
          <p:nvPr/>
        </p:nvPicPr>
        <p:blipFill rotWithShape="1">
          <a:blip r:embed="rId4"/>
          <a:srcRect l="8462" t="20022" r="11245" b="23177"/>
          <a:stretch/>
        </p:blipFill>
        <p:spPr>
          <a:xfrm>
            <a:off x="443753" y="1816348"/>
            <a:ext cx="6535271" cy="4087907"/>
          </a:xfrm>
          <a:prstGeom prst="rect">
            <a:avLst/>
          </a:prstGeom>
        </p:spPr>
      </p:pic>
    </p:spTree>
    <p:custDataLst>
      <p:tags r:id="rId1"/>
    </p:custDataLst>
    <p:extLst>
      <p:ext uri="{BB962C8B-B14F-4D97-AF65-F5344CB8AC3E}">
        <p14:creationId xmlns:p14="http://schemas.microsoft.com/office/powerpoint/2010/main" val="79935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pic>
        <p:nvPicPr>
          <p:cNvPr id="5" name="Picture 5">
            <a:extLst>
              <a:ext uri="{FF2B5EF4-FFF2-40B4-BE49-F238E27FC236}">
                <a16:creationId xmlns:a16="http://schemas.microsoft.com/office/drawing/2014/main" id="{64323824-163B-443C-84E9-33B4580B65F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2385060" y="332027"/>
            <a:ext cx="7635240" cy="3773488"/>
          </a:xfrm>
          <a:prstGeom prst="rect">
            <a:avLst/>
          </a:prstGeom>
        </p:spPr>
      </p:pic>
      <p:sp>
        <p:nvSpPr>
          <p:cNvPr id="8" name="TextBox 7">
            <a:extLst>
              <a:ext uri="{FF2B5EF4-FFF2-40B4-BE49-F238E27FC236}">
                <a16:creationId xmlns:a16="http://schemas.microsoft.com/office/drawing/2014/main" id="{4B2D4B36-4477-40D4-BE7F-74CAD352B815}"/>
              </a:ext>
            </a:extLst>
          </p:cNvPr>
          <p:cNvSpPr txBox="1"/>
          <p:nvPr/>
        </p:nvSpPr>
        <p:spPr>
          <a:xfrm>
            <a:off x="4125655" y="1139191"/>
            <a:ext cx="4875053" cy="830997"/>
          </a:xfrm>
          <a:prstGeom prst="rect">
            <a:avLst/>
          </a:prstGeom>
          <a:noFill/>
        </p:spPr>
        <p:txBody>
          <a:bodyPr wrap="none" rtlCol="0">
            <a:spAutoFit/>
          </a:bodyPr>
          <a:lstStyle/>
          <a:p>
            <a:r>
              <a:rPr lang="fr-FR" sz="4800" b="1">
                <a:solidFill>
                  <a:schemeClr val="bg1"/>
                </a:solidFill>
              </a:rPr>
              <a:t>Compréhension</a:t>
            </a:r>
          </a:p>
        </p:txBody>
      </p:sp>
      <p:sp>
        <p:nvSpPr>
          <p:cNvPr id="9" name="Google Shape;97;gb06ce43697_0_0">
            <a:extLst>
              <a:ext uri="{FF2B5EF4-FFF2-40B4-BE49-F238E27FC236}">
                <a16:creationId xmlns:a16="http://schemas.microsoft.com/office/drawing/2014/main" id="{22CA3E52-1732-487A-9CFB-E8460328F1C9}"/>
              </a:ext>
            </a:extLst>
          </p:cNvPr>
          <p:cNvSpPr txBox="1">
            <a:spLocks/>
          </p:cNvSpPr>
          <p:nvPr/>
        </p:nvSpPr>
        <p:spPr>
          <a:xfrm>
            <a:off x="1024500" y="4105515"/>
            <a:ext cx="10143000" cy="1830975"/>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5DF4CA6D-5D2C-4777-B913-FAB431375E5A}"/>
              </a:ext>
            </a:extLst>
          </p:cNvPr>
          <p:cNvSpPr txBox="1"/>
          <p:nvPr/>
        </p:nvSpPr>
        <p:spPr>
          <a:xfrm>
            <a:off x="9529482" y="100030"/>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a:solidFill>
                  <a:schemeClr val="tx1">
                    <a:lumMod val="50000"/>
                    <a:lumOff val="50000"/>
                  </a:schemeClr>
                </a:solidFill>
                <a:latin typeface="+mj-lt"/>
              </a:rPr>
              <a:t>Activité d’apprentissage</a:t>
            </a:r>
            <a:endParaRPr lang="fr-FR">
              <a:solidFill>
                <a:schemeClr val="tx1">
                  <a:lumMod val="65000"/>
                  <a:lumOff val="35000"/>
                </a:schemeClr>
              </a:solidFill>
              <a:latin typeface="+mj-lt"/>
            </a:endParaRPr>
          </a:p>
        </p:txBody>
      </p:sp>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Activité d’Apprentissage</a:t>
            </a:r>
            <a:endParaRPr lang="fr-FR" sz="3200" b="1" dirty="0">
              <a:solidFill>
                <a:schemeClr val="bg1"/>
              </a:solidFill>
              <a:latin typeface="Comic Sans MS"/>
            </a:endParaRPr>
          </a:p>
        </p:txBody>
      </p:sp>
      <p:pic>
        <p:nvPicPr>
          <p:cNvPr id="5" name="Picture 4">
            <a:extLst>
              <a:ext uri="{FF2B5EF4-FFF2-40B4-BE49-F238E27FC236}">
                <a16:creationId xmlns:a16="http://schemas.microsoft.com/office/drawing/2014/main" id="{AB2EF9EA-97BE-4D63-B825-1F57C174DC79}"/>
              </a:ext>
            </a:extLst>
          </p:cNvPr>
          <p:cNvPicPr>
            <a:picLocks noChangeAspect="1"/>
          </p:cNvPicPr>
          <p:nvPr/>
        </p:nvPicPr>
        <p:blipFill>
          <a:blip r:embed="rId4"/>
          <a:stretch>
            <a:fillRect/>
          </a:stretch>
        </p:blipFill>
        <p:spPr>
          <a:xfrm>
            <a:off x="2635624" y="1157036"/>
            <a:ext cx="6642831" cy="5700964"/>
          </a:xfrm>
          <a:prstGeom prst="rect">
            <a:avLst/>
          </a:prstGeom>
        </p:spPr>
      </p:pic>
    </p:spTree>
    <p:custDataLst>
      <p:tags r:id="rId1"/>
    </p:custDataLst>
    <p:extLst>
      <p:ext uri="{BB962C8B-B14F-4D97-AF65-F5344CB8AC3E}">
        <p14:creationId xmlns:p14="http://schemas.microsoft.com/office/powerpoint/2010/main" val="1197265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22;p10">
            <a:extLst>
              <a:ext uri="{FF2B5EF4-FFF2-40B4-BE49-F238E27FC236}">
                <a16:creationId xmlns:a16="http://schemas.microsoft.com/office/drawing/2014/main" id="{8308C92A-CB54-4FF0-8EF3-30868DEE993E}"/>
              </a:ext>
            </a:extLst>
          </p:cNvPr>
          <p:cNvSpPr txBox="1"/>
          <p:nvPr/>
        </p:nvSpPr>
        <p:spPr>
          <a:xfrm>
            <a:off x="0" y="559049"/>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Priorit</a:t>
            </a:r>
            <a:r>
              <a:rPr lang="fr-FR" sz="3200" b="1" dirty="0">
                <a:solidFill>
                  <a:schemeClr val="bg1"/>
                </a:solidFill>
                <a:latin typeface="Comic Sans MS"/>
              </a:rPr>
              <a:t>é</a:t>
            </a:r>
            <a:r>
              <a:rPr lang="fr-FR" sz="3200" b="1" dirty="0">
                <a:solidFill>
                  <a:schemeClr val="bg1"/>
                </a:solidFill>
                <a:latin typeface="Comic Sans MS"/>
                <a:sym typeface="Comic Sans MS"/>
              </a:rPr>
              <a:t>s Op</a:t>
            </a:r>
            <a:r>
              <a:rPr lang="fr-FR" sz="3200" b="1" dirty="0">
                <a:solidFill>
                  <a:schemeClr val="bg1"/>
                </a:solidFill>
                <a:latin typeface="Comic Sans MS"/>
              </a:rPr>
              <a:t>é</a:t>
            </a:r>
            <a:r>
              <a:rPr lang="fr-FR" sz="3200" b="1" dirty="0">
                <a:solidFill>
                  <a:schemeClr val="bg1"/>
                </a:solidFill>
                <a:latin typeface="Comic Sans MS"/>
                <a:sym typeface="Comic Sans MS"/>
              </a:rPr>
              <a:t>ratoires</a:t>
            </a:r>
            <a:endParaRPr lang="fr-FR" sz="3200" b="1" dirty="0">
              <a:solidFill>
                <a:schemeClr val="bg1"/>
              </a:solidFill>
              <a:latin typeface="Comic Sans MS"/>
            </a:endParaRPr>
          </a:p>
        </p:txBody>
      </p:sp>
      <p:pic>
        <p:nvPicPr>
          <p:cNvPr id="3" name="Picture 2" descr="A picture containing text, vector graphics&#10;&#10;Description automatically generated">
            <a:extLst>
              <a:ext uri="{FF2B5EF4-FFF2-40B4-BE49-F238E27FC236}">
                <a16:creationId xmlns:a16="http://schemas.microsoft.com/office/drawing/2014/main" id="{1A669966-B77D-4EA6-9DCB-1FF55D7446E3}"/>
              </a:ext>
            </a:extLst>
          </p:cNvPr>
          <p:cNvPicPr>
            <a:picLocks noChangeAspect="1"/>
          </p:cNvPicPr>
          <p:nvPr/>
        </p:nvPicPr>
        <p:blipFill>
          <a:blip r:embed="rId4"/>
          <a:stretch>
            <a:fillRect/>
          </a:stretch>
        </p:blipFill>
        <p:spPr>
          <a:xfrm>
            <a:off x="4417888" y="1433885"/>
            <a:ext cx="4825243" cy="5229028"/>
          </a:xfrm>
          <a:prstGeom prst="rect">
            <a:avLst/>
          </a:prstGeom>
        </p:spPr>
      </p:pic>
    </p:spTree>
    <p:custDataLst>
      <p:tags r:id="rId1"/>
    </p:custDataLst>
    <p:extLst>
      <p:ext uri="{BB962C8B-B14F-4D97-AF65-F5344CB8AC3E}">
        <p14:creationId xmlns:p14="http://schemas.microsoft.com/office/powerpoint/2010/main" val="3174398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Effectuer des calculs simples sur des entiers en utilisant chacune des quatre opérations.</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Effectuer des calculs simples sur des nombres décimaux en utilisant chacune des quatre opérations.</a:t>
            </a: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Prérequis</a:t>
            </a:r>
            <a:endParaRPr lang="fr-FR" sz="3200" dirty="0">
              <a:solidFill>
                <a:schemeClr val="bg1"/>
              </a:solidFill>
              <a:sym typeface="Comic Sans MS"/>
            </a:endParaRPr>
          </a:p>
        </p:txBody>
      </p:sp>
      <p:pic>
        <p:nvPicPr>
          <p:cNvPr id="3" name="Picture 2">
            <a:extLst>
              <a:ext uri="{FF2B5EF4-FFF2-40B4-BE49-F238E27FC236}">
                <a16:creationId xmlns:a16="http://schemas.microsoft.com/office/drawing/2014/main" id="{067DD6E3-5CF5-CD69-E55F-A29AEC513162}"/>
              </a:ext>
            </a:extLst>
          </p:cNvPr>
          <p:cNvPicPr>
            <a:picLocks noChangeAspect="1"/>
          </p:cNvPicPr>
          <p:nvPr/>
        </p:nvPicPr>
        <p:blipFill>
          <a:blip r:embed="rId4"/>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36351536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A499F74-8974-4DE8-9C80-F9597DEE968C}"/>
              </a:ext>
            </a:extLst>
          </p:cNvPr>
          <p:cNvSpPr txBox="1"/>
          <p:nvPr/>
        </p:nvSpPr>
        <p:spPr>
          <a:xfrm>
            <a:off x="71440" y="1859537"/>
            <a:ext cx="9680672" cy="2468368"/>
          </a:xfrm>
          <a:prstGeom prst="rect">
            <a:avLst/>
          </a:prstGeom>
          <a:noFill/>
        </p:spPr>
        <p:txBody>
          <a:bodyPr wrap="square">
            <a:spAutoFit/>
          </a:bodyPr>
          <a:lstStyle/>
          <a:p>
            <a:pPr marL="457200">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Rami a joué à 3 jeux de mathématiques en ligne. </a:t>
            </a:r>
          </a:p>
          <a:p>
            <a:pPr marL="457200">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Il a marqué 6 points au premier jeu et 3 points à chacun des deux autres jeux. </a:t>
            </a:r>
          </a:p>
          <a:p>
            <a:pPr marL="457200">
              <a:lnSpc>
                <a:spcPct val="120000"/>
              </a:lnSpc>
              <a:spcBef>
                <a:spcPts val="600"/>
              </a:spcBef>
              <a:spcAft>
                <a:spcPts val="600"/>
              </a:spcAft>
            </a:pPr>
            <a:r>
              <a:rPr lang="fr-FR" sz="2800" b="1" dirty="0">
                <a:solidFill>
                  <a:schemeClr val="tx1">
                    <a:lumMod val="65000"/>
                    <a:lumOff val="35000"/>
                  </a:schemeClr>
                </a:solidFill>
                <a:latin typeface="+mn-lt"/>
                <a:ea typeface="Times New Roman" panose="02020603050405020304" pitchFamily="18" charset="0"/>
                <a:cs typeface="Calibri" panose="020F0502020204030204" pitchFamily="34" charset="0"/>
              </a:rPr>
              <a:t>Combien de points a-t-il marqués au total ? </a:t>
            </a:r>
            <a:endParaRPr lang="en-US" sz="2800" b="1" dirty="0">
              <a:solidFill>
                <a:schemeClr val="tx1">
                  <a:lumMod val="65000"/>
                  <a:lumOff val="35000"/>
                </a:schemeClr>
              </a:solidFill>
              <a:latin typeface="+mn-lt"/>
              <a:ea typeface="Times New Roman" panose="02020603050405020304" pitchFamily="18"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EA4F7A66-A78D-49B3-8F7C-0031A766CF27}"/>
                  </a:ext>
                </a:extLst>
              </p:cNvPr>
              <p:cNvSpPr/>
              <p:nvPr/>
            </p:nvSpPr>
            <p:spPr>
              <a:xfrm>
                <a:off x="6799060" y="4712080"/>
                <a:ext cx="2981907" cy="646331"/>
              </a:xfrm>
              <a:prstGeom prst="rect">
                <a:avLst/>
              </a:prstGeom>
              <a:noFill/>
            </p:spPr>
            <p:txBody>
              <a:bodyPr wrap="none" lIns="91440" tIns="45720" rIns="91440" bIns="45720">
                <a:spAutoFit/>
              </a:bodyPr>
              <a:lstStyle/>
              <a:p>
                <a:pPr algn="ctr"/>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US" sz="36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 </a:t>
                </a:r>
              </a:p>
            </p:txBody>
          </p:sp>
        </mc:Choice>
        <mc:Fallback xmlns="">
          <p:sp>
            <p:nvSpPr>
              <p:cNvPr id="9" name="Rectangle 8">
                <a:extLst>
                  <a:ext uri="{FF2B5EF4-FFF2-40B4-BE49-F238E27FC236}">
                    <a16:creationId xmlns:a16="http://schemas.microsoft.com/office/drawing/2014/main" id="{EA4F7A66-A78D-49B3-8F7C-0031A766CF27}"/>
                  </a:ext>
                </a:extLst>
              </p:cNvPr>
              <p:cNvSpPr>
                <a:spLocks noRot="1" noChangeAspect="1" noMove="1" noResize="1" noEditPoints="1" noAdjustHandles="1" noChangeArrowheads="1" noChangeShapeType="1" noTextEdit="1"/>
              </p:cNvSpPr>
              <p:nvPr/>
            </p:nvSpPr>
            <p:spPr>
              <a:xfrm>
                <a:off x="6799060" y="4712080"/>
                <a:ext cx="2981907" cy="646331"/>
              </a:xfrm>
              <a:prstGeom prst="rect">
                <a:avLst/>
              </a:prstGeom>
              <a:blipFill>
                <a:blip r:embed="rId4"/>
                <a:stretch>
                  <a:fillRect l="-5726" t="-15094" r="-5930" b="-34906"/>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51328BDF-3BBC-48FF-A0BA-84760BB21F1B}"/>
                  </a:ext>
                </a:extLst>
              </p:cNvPr>
              <p:cNvSpPr/>
              <p:nvPr/>
            </p:nvSpPr>
            <p:spPr>
              <a:xfrm>
                <a:off x="796650" y="4712081"/>
                <a:ext cx="2844048" cy="646331"/>
              </a:xfrm>
              <a:prstGeom prst="rect">
                <a:avLst/>
              </a:prstGeom>
              <a:noFill/>
            </p:spPr>
            <p:txBody>
              <a:bodyPr wrap="none" lIns="91440" tIns="45720" rIns="91440" bIns="45720">
                <a:spAutoFit/>
              </a:bodyPr>
              <a:lstStyle/>
              <a:p>
                <a:pPr algn="ctr"/>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US" sz="36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a:t>
                </a:r>
              </a:p>
            </p:txBody>
          </p:sp>
        </mc:Choice>
        <mc:Fallback xmlns="">
          <p:sp>
            <p:nvSpPr>
              <p:cNvPr id="10" name="Rectangle 9">
                <a:extLst>
                  <a:ext uri="{FF2B5EF4-FFF2-40B4-BE49-F238E27FC236}">
                    <a16:creationId xmlns:a16="http://schemas.microsoft.com/office/drawing/2014/main" id="{51328BDF-3BBC-48FF-A0BA-84760BB21F1B}"/>
                  </a:ext>
                </a:extLst>
              </p:cNvPr>
              <p:cNvSpPr>
                <a:spLocks noRot="1" noChangeAspect="1" noMove="1" noResize="1" noEditPoints="1" noAdjustHandles="1" noChangeArrowheads="1" noChangeShapeType="1" noTextEdit="1"/>
              </p:cNvSpPr>
              <p:nvPr/>
            </p:nvSpPr>
            <p:spPr>
              <a:xfrm>
                <a:off x="796650" y="4712081"/>
                <a:ext cx="2844048" cy="646331"/>
              </a:xfrm>
              <a:prstGeom prst="rect">
                <a:avLst/>
              </a:prstGeom>
              <a:blipFill>
                <a:blip r:embed="rId5"/>
                <a:stretch>
                  <a:fillRect l="-6223" t="-15094" r="-6009" b="-34906"/>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F1649DBB-A2EF-45AC-9443-42D1CAB43051}"/>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Priorit</a:t>
            </a:r>
            <a:r>
              <a:rPr lang="fr-FR" sz="3200" b="1" dirty="0">
                <a:solidFill>
                  <a:schemeClr val="bg1"/>
                </a:solidFill>
                <a:latin typeface="Comic Sans MS"/>
              </a:rPr>
              <a:t>é</a:t>
            </a:r>
            <a:r>
              <a:rPr lang="fr-FR" sz="3200" b="1" dirty="0">
                <a:solidFill>
                  <a:schemeClr val="bg1"/>
                </a:solidFill>
                <a:latin typeface="Comic Sans MS"/>
                <a:sym typeface="Comic Sans MS"/>
              </a:rPr>
              <a:t>s Op</a:t>
            </a:r>
            <a:r>
              <a:rPr lang="fr-FR" sz="3200" b="1" dirty="0">
                <a:solidFill>
                  <a:schemeClr val="bg1"/>
                </a:solidFill>
                <a:latin typeface="Comic Sans MS"/>
              </a:rPr>
              <a:t>é</a:t>
            </a:r>
            <a:r>
              <a:rPr lang="fr-FR" sz="3200" b="1" dirty="0">
                <a:solidFill>
                  <a:schemeClr val="bg1"/>
                </a:solidFill>
                <a:latin typeface="Comic Sans MS"/>
                <a:sym typeface="Comic Sans MS"/>
              </a:rPr>
              <a:t>ratoires</a:t>
            </a:r>
            <a:endParaRPr lang="fr-FR"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175380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54C82D20-ED1E-40EA-92B9-529DCBDB696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Priorit</a:t>
            </a:r>
            <a:r>
              <a:rPr lang="fr-FR" sz="3200" b="1" dirty="0">
                <a:solidFill>
                  <a:schemeClr val="bg1"/>
                </a:solidFill>
                <a:latin typeface="Comic Sans MS"/>
              </a:rPr>
              <a:t>é</a:t>
            </a:r>
            <a:r>
              <a:rPr lang="fr-FR" sz="3200" b="1" dirty="0">
                <a:solidFill>
                  <a:schemeClr val="bg1"/>
                </a:solidFill>
                <a:latin typeface="Comic Sans MS"/>
                <a:sym typeface="Comic Sans MS"/>
              </a:rPr>
              <a:t>s Op</a:t>
            </a:r>
            <a:r>
              <a:rPr lang="fr-FR" sz="3200" b="1" dirty="0">
                <a:solidFill>
                  <a:schemeClr val="bg1"/>
                </a:solidFill>
                <a:latin typeface="Comic Sans MS"/>
              </a:rPr>
              <a:t>é</a:t>
            </a:r>
            <a:r>
              <a:rPr lang="fr-FR" sz="3200" b="1" dirty="0">
                <a:solidFill>
                  <a:schemeClr val="bg1"/>
                </a:solidFill>
                <a:latin typeface="Comic Sans MS"/>
                <a:sym typeface="Comic Sans MS"/>
              </a:rPr>
              <a:t>ratoires</a:t>
            </a:r>
            <a:endParaRPr lang="fr-FR" sz="3200" b="1" dirty="0">
              <a:solidFill>
                <a:schemeClr val="bg1"/>
              </a:solidFill>
              <a:latin typeface="Comic Sans MS"/>
            </a:endParaRPr>
          </a:p>
        </p:txBody>
      </p: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F503F7E7-D8DE-4C0E-AE71-FC3063EB0A4D}"/>
                  </a:ext>
                </a:extLst>
              </p:cNvPr>
              <p:cNvSpPr/>
              <p:nvPr/>
            </p:nvSpPr>
            <p:spPr>
              <a:xfrm>
                <a:off x="1181100" y="4774785"/>
                <a:ext cx="5505450" cy="646331"/>
              </a:xfrm>
              <a:prstGeom prst="rect">
                <a:avLst/>
              </a:prstGeom>
              <a:noFill/>
            </p:spPr>
            <p:txBody>
              <a:bodyPr wrap="square" lIns="91440" tIns="45720" rIns="91440" bIns="45720">
                <a:spAutoFit/>
              </a:bodyPr>
              <a:lstStyle/>
              <a:p>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US" sz="36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 </a:t>
                </a:r>
                <a:r>
                  <a:rPr lang="en-US" sz="3600" b="1" dirty="0">
                    <a:ln w="22225">
                      <a:noFill/>
                      <a:prstDash val="solid"/>
                    </a:ln>
                    <a:solidFill>
                      <a:schemeClr val="accent1">
                        <a:lumMod val="75000"/>
                      </a:schemeClr>
                    </a:solidFill>
                    <a:latin typeface="+mn-lt"/>
                  </a:rPr>
                  <a:t>6 + 6 = 12</a:t>
                </a:r>
              </a:p>
            </p:txBody>
          </p:sp>
        </mc:Choice>
        <mc:Fallback xmlns="">
          <p:sp>
            <p:nvSpPr>
              <p:cNvPr id="15" name="Rectangle 14">
                <a:extLst>
                  <a:ext uri="{FF2B5EF4-FFF2-40B4-BE49-F238E27FC236}">
                    <a16:creationId xmlns:a16="http://schemas.microsoft.com/office/drawing/2014/main" id="{F503F7E7-D8DE-4C0E-AE71-FC3063EB0A4D}"/>
                  </a:ext>
                </a:extLst>
              </p:cNvPr>
              <p:cNvSpPr>
                <a:spLocks noRot="1" noChangeAspect="1" noMove="1" noResize="1" noEditPoints="1" noAdjustHandles="1" noChangeArrowheads="1" noChangeShapeType="1" noTextEdit="1"/>
              </p:cNvSpPr>
              <p:nvPr/>
            </p:nvSpPr>
            <p:spPr>
              <a:xfrm>
                <a:off x="1181100" y="4774785"/>
                <a:ext cx="5505450" cy="646331"/>
              </a:xfrm>
              <a:prstGeom prst="rect">
                <a:avLst/>
              </a:prstGeom>
              <a:blipFill>
                <a:blip r:embed="rId4"/>
                <a:stretch>
                  <a:fillRect l="-3433" t="-14151" r="-1883" b="-34906"/>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9D1F6BB2-A2D5-4791-B55E-B9781ADF76A0}"/>
                  </a:ext>
                </a:extLst>
              </p:cNvPr>
              <p:cNvSpPr/>
              <p:nvPr/>
            </p:nvSpPr>
            <p:spPr>
              <a:xfrm>
                <a:off x="1181100" y="5584007"/>
                <a:ext cx="5828548" cy="646331"/>
              </a:xfrm>
              <a:prstGeom prst="rect">
                <a:avLst/>
              </a:prstGeom>
              <a:noFill/>
            </p:spPr>
            <p:txBody>
              <a:bodyPr wrap="square" lIns="91440" tIns="45720" rIns="91440" bIns="45720">
                <a:spAutoFit/>
              </a:bodyPr>
              <a:lstStyle/>
              <a:p>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US" sz="36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 </a:t>
                </a:r>
                <a:r>
                  <a:rPr lang="en-US" sz="3600" b="1" dirty="0">
                    <a:ln w="22225">
                      <a:noFill/>
                      <a:prstDash val="solid"/>
                    </a:ln>
                    <a:solidFill>
                      <a:schemeClr val="accent1">
                        <a:lumMod val="75000"/>
                      </a:schemeClr>
                    </a:solidFill>
                    <a:latin typeface="+mn-lt"/>
                  </a:rPr>
                  <a:t>9 </a:t>
                </a:r>
                <a14:m>
                  <m:oMath xmlns:m="http://schemas.openxmlformats.org/officeDocument/2006/math">
                    <m:r>
                      <a:rPr lang="en-US" sz="3600" b="1" i="1" dirty="0" smtClean="0">
                        <a:ln w="22225">
                          <a:noFill/>
                          <a:prstDash val="solid"/>
                        </a:ln>
                        <a:solidFill>
                          <a:schemeClr val="accent1">
                            <a:lumMod val="75000"/>
                          </a:schemeClr>
                        </a:solidFill>
                        <a:latin typeface="Cambria Math" panose="02040503050406030204" pitchFamily="18" charset="0"/>
                        <a:ea typeface="Cambria Math" panose="02040503050406030204" pitchFamily="18" charset="0"/>
                      </a:rPr>
                      <m:t>×</m:t>
                    </m:r>
                  </m:oMath>
                </a14:m>
                <a:r>
                  <a:rPr lang="en-US" sz="3600" b="1" dirty="0">
                    <a:ln w="22225">
                      <a:noFill/>
                      <a:prstDash val="solid"/>
                    </a:ln>
                    <a:solidFill>
                      <a:schemeClr val="accent1">
                        <a:lumMod val="75000"/>
                      </a:schemeClr>
                    </a:solidFill>
                    <a:latin typeface="+mn-lt"/>
                  </a:rPr>
                  <a:t> 2 = 18</a:t>
                </a:r>
              </a:p>
            </p:txBody>
          </p:sp>
        </mc:Choice>
        <mc:Fallback xmlns="">
          <p:sp>
            <p:nvSpPr>
              <p:cNvPr id="16" name="Rectangle 15">
                <a:extLst>
                  <a:ext uri="{FF2B5EF4-FFF2-40B4-BE49-F238E27FC236}">
                    <a16:creationId xmlns:a16="http://schemas.microsoft.com/office/drawing/2014/main" id="{9D1F6BB2-A2D5-4791-B55E-B9781ADF76A0}"/>
                  </a:ext>
                </a:extLst>
              </p:cNvPr>
              <p:cNvSpPr>
                <a:spLocks noRot="1" noChangeAspect="1" noMove="1" noResize="1" noEditPoints="1" noAdjustHandles="1" noChangeArrowheads="1" noChangeShapeType="1" noTextEdit="1"/>
              </p:cNvSpPr>
              <p:nvPr/>
            </p:nvSpPr>
            <p:spPr>
              <a:xfrm>
                <a:off x="1181100" y="5584007"/>
                <a:ext cx="5828548" cy="646331"/>
              </a:xfrm>
              <a:prstGeom prst="rect">
                <a:avLst/>
              </a:prstGeom>
              <a:blipFill>
                <a:blip r:embed="rId5"/>
                <a:stretch>
                  <a:fillRect l="-3243" t="-14151" b="-34906"/>
                </a:stretch>
              </a:blipFill>
            </p:spPr>
            <p:txBody>
              <a:bodyPr/>
              <a:lstStyle/>
              <a:p>
                <a:r>
                  <a:rPr lang="fr-FR">
                    <a:noFill/>
                  </a:rPr>
                  <a:t> </a:t>
                </a:r>
              </a:p>
            </p:txBody>
          </p:sp>
        </mc:Fallback>
      </mc:AlternateContent>
      <p:sp>
        <p:nvSpPr>
          <p:cNvPr id="13" name="Rectangle: Rounded Corners 12">
            <a:extLst>
              <a:ext uri="{FF2B5EF4-FFF2-40B4-BE49-F238E27FC236}">
                <a16:creationId xmlns:a16="http://schemas.microsoft.com/office/drawing/2014/main" id="{67017E8E-1EBA-4606-BE26-30B8AC7D8143}"/>
              </a:ext>
            </a:extLst>
          </p:cNvPr>
          <p:cNvSpPr/>
          <p:nvPr/>
        </p:nvSpPr>
        <p:spPr>
          <a:xfrm>
            <a:off x="10273010" y="2663863"/>
            <a:ext cx="1494320" cy="1624865"/>
          </a:xfrm>
          <a:prstGeom prst="roundRect">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a:solidFill>
                <a:schemeClr val="accent1">
                  <a:lumMod val="75000"/>
                </a:schemeClr>
              </a:solidFill>
            </a:endParaRPr>
          </a:p>
        </p:txBody>
      </p:sp>
      <p:sp>
        <p:nvSpPr>
          <p:cNvPr id="18" name="Rectangle 17">
            <a:extLst>
              <a:ext uri="{FF2B5EF4-FFF2-40B4-BE49-F238E27FC236}">
                <a16:creationId xmlns:a16="http://schemas.microsoft.com/office/drawing/2014/main" id="{E0F28C25-EC60-446A-9426-666E273E93C1}"/>
              </a:ext>
            </a:extLst>
          </p:cNvPr>
          <p:cNvSpPr/>
          <p:nvPr/>
        </p:nvSpPr>
        <p:spPr>
          <a:xfrm>
            <a:off x="10559146" y="3335678"/>
            <a:ext cx="922047"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19" name="Rectangle 18">
            <a:extLst>
              <a:ext uri="{FF2B5EF4-FFF2-40B4-BE49-F238E27FC236}">
                <a16:creationId xmlns:a16="http://schemas.microsoft.com/office/drawing/2014/main" id="{E44C1CE0-7F10-47E3-95EC-3257984AE63C}"/>
              </a:ext>
            </a:extLst>
          </p:cNvPr>
          <p:cNvSpPr/>
          <p:nvPr/>
        </p:nvSpPr>
        <p:spPr>
          <a:xfrm>
            <a:off x="10614448" y="2663863"/>
            <a:ext cx="811441" cy="646331"/>
          </a:xfrm>
          <a:prstGeom prst="rect">
            <a:avLst/>
          </a:prstGeom>
          <a:noFill/>
        </p:spPr>
        <p:txBody>
          <a:bodyPr wrap="none" lIns="91440" tIns="45720" rIns="91440" bIns="45720">
            <a:spAutoFit/>
          </a:bodyPr>
          <a:lstStyle/>
          <a:p>
            <a:pPr algn="ctr"/>
            <a:r>
              <a:rPr lang="fr-FR" sz="3600" b="1" cap="none" spc="0" dirty="0">
                <a:ln w="22225">
                  <a:solidFill>
                    <a:schemeClr val="accent5">
                      <a:lumMod val="50000"/>
                    </a:schemeClr>
                  </a:solidFill>
                  <a:prstDash val="solid"/>
                </a:ln>
                <a:solidFill>
                  <a:schemeClr val="accent1">
                    <a:lumMod val="75000"/>
                  </a:schemeClr>
                </a:solidFill>
                <a:effectLst/>
                <a:latin typeface="+mj-lt"/>
              </a:rPr>
              <a:t>Loi</a:t>
            </a:r>
          </a:p>
        </p:txBody>
      </p:sp>
      <p:sp>
        <p:nvSpPr>
          <p:cNvPr id="10" name="TextBox 9">
            <a:extLst>
              <a:ext uri="{FF2B5EF4-FFF2-40B4-BE49-F238E27FC236}">
                <a16:creationId xmlns:a16="http://schemas.microsoft.com/office/drawing/2014/main" id="{AA499F74-8974-4DE8-9C80-F9597DEE968C}"/>
              </a:ext>
            </a:extLst>
          </p:cNvPr>
          <p:cNvSpPr txBox="1"/>
          <p:nvPr/>
        </p:nvSpPr>
        <p:spPr>
          <a:xfrm>
            <a:off x="71440" y="1859537"/>
            <a:ext cx="9680672" cy="2468368"/>
          </a:xfrm>
          <a:prstGeom prst="rect">
            <a:avLst/>
          </a:prstGeom>
          <a:noFill/>
        </p:spPr>
        <p:txBody>
          <a:bodyPr wrap="square">
            <a:spAutoFit/>
          </a:bodyPr>
          <a:lstStyle/>
          <a:p>
            <a:pPr marL="457200">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Rami a joué à 3 jeux de mathématiques en ligne. </a:t>
            </a:r>
          </a:p>
          <a:p>
            <a:pPr marL="457200">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Il a marqué 6 points au premier jeu et 3 points à chacun des deux autres jeux. </a:t>
            </a:r>
          </a:p>
          <a:p>
            <a:pPr marL="457200">
              <a:lnSpc>
                <a:spcPct val="120000"/>
              </a:lnSpc>
              <a:spcBef>
                <a:spcPts val="600"/>
              </a:spcBef>
              <a:spcAft>
                <a:spcPts val="600"/>
              </a:spcAft>
            </a:pPr>
            <a:r>
              <a:rPr lang="fr-FR" sz="2800" b="1" dirty="0">
                <a:solidFill>
                  <a:schemeClr val="tx1">
                    <a:lumMod val="65000"/>
                    <a:lumOff val="35000"/>
                  </a:schemeClr>
                </a:solidFill>
                <a:latin typeface="+mn-lt"/>
                <a:ea typeface="Times New Roman" panose="02020603050405020304" pitchFamily="18" charset="0"/>
                <a:cs typeface="Calibri" panose="020F0502020204030204" pitchFamily="34" charset="0"/>
              </a:rPr>
              <a:t>Combien de points a-t-il marqués au total ? </a:t>
            </a:r>
            <a:endParaRPr lang="en-US" sz="2800" b="1" dirty="0">
              <a:solidFill>
                <a:schemeClr val="tx1">
                  <a:lumMod val="65000"/>
                  <a:lumOff val="35000"/>
                </a:schemeClr>
              </a:solidFill>
              <a:latin typeface="+mn-lt"/>
              <a:ea typeface="Times New Roman" panose="02020603050405020304" pitchFamily="18" charset="0"/>
              <a:cs typeface="Calibri" panose="020F0502020204030204" pitchFamily="34" charset="0"/>
            </a:endParaRPr>
          </a:p>
        </p:txBody>
      </p:sp>
    </p:spTree>
    <p:custDataLst>
      <p:tags r:id="rId1"/>
    </p:custDataLst>
    <p:extLst>
      <p:ext uri="{BB962C8B-B14F-4D97-AF65-F5344CB8AC3E}">
        <p14:creationId xmlns:p14="http://schemas.microsoft.com/office/powerpoint/2010/main" val="375496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6BB23A2E-6AC0-44D2-86CF-39245DDE2629}"/>
                  </a:ext>
                </a:extLst>
              </p:cNvPr>
              <p:cNvSpPr/>
              <p:nvPr/>
            </p:nvSpPr>
            <p:spPr>
              <a:xfrm>
                <a:off x="797465" y="2636405"/>
                <a:ext cx="3190297"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+ 3 </a:t>
                </a:r>
                <a14:m>
                  <m:oMath xmlns:m="http://schemas.openxmlformats.org/officeDocument/2006/math">
                    <m:r>
                      <a:rPr lang="en-US" sz="44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2 = </a:t>
                </a:r>
              </a:p>
            </p:txBody>
          </p:sp>
        </mc:Choice>
        <mc:Fallback xmlns="">
          <p:sp>
            <p:nvSpPr>
              <p:cNvPr id="12" name="Rectangle 11">
                <a:extLst>
                  <a:ext uri="{FF2B5EF4-FFF2-40B4-BE49-F238E27FC236}">
                    <a16:creationId xmlns:a16="http://schemas.microsoft.com/office/drawing/2014/main" id="{6BB23A2E-6AC0-44D2-86CF-39245DDE2629}"/>
                  </a:ext>
                </a:extLst>
              </p:cNvPr>
              <p:cNvSpPr>
                <a:spLocks noRot="1" noChangeAspect="1" noMove="1" noResize="1" noEditPoints="1" noAdjustHandles="1" noChangeArrowheads="1" noChangeShapeType="1" noTextEdit="1"/>
              </p:cNvSpPr>
              <p:nvPr/>
            </p:nvSpPr>
            <p:spPr>
              <a:xfrm>
                <a:off x="797465" y="2636405"/>
                <a:ext cx="3190297" cy="769441"/>
              </a:xfrm>
              <a:prstGeom prst="rect">
                <a:avLst/>
              </a:prstGeom>
              <a:blipFill>
                <a:blip r:embed="rId4"/>
                <a:stretch>
                  <a:fillRect l="-7457" t="-15748" r="-7075" b="-36220"/>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ABA6E542-54CE-4463-8B2B-E1D4BEE6DC5D}"/>
                  </a:ext>
                </a:extLst>
              </p:cNvPr>
              <p:cNvSpPr/>
              <p:nvPr/>
            </p:nvSpPr>
            <p:spPr>
              <a:xfrm>
                <a:off x="1247325" y="4321442"/>
                <a:ext cx="3291286" cy="769441"/>
              </a:xfrm>
              <a:prstGeom prst="rect">
                <a:avLst/>
              </a:prstGeom>
              <a:noFill/>
            </p:spPr>
            <p:txBody>
              <a:bodyPr wrap="none" lIns="91440" tIns="45720" rIns="91440" bIns="45720">
                <a:spAutoFit/>
              </a:bodyPr>
              <a:lstStyle/>
              <a:p>
                <a:pPr algn="ctr"/>
                <a:r>
                  <a:rPr lang="en-US" sz="4400" b="1" cap="none" spc="0" dirty="0">
                    <a:ln w="22225">
                      <a:noFill/>
                      <a:prstDash val="solid"/>
                    </a:ln>
                    <a:solidFill>
                      <a:schemeClr val="accent1">
                        <a:lumMod val="75000"/>
                      </a:schemeClr>
                    </a:solidFill>
                    <a:effectLst/>
                    <a:latin typeface="+mj-lt"/>
                  </a:rPr>
                  <a:t>9 </a:t>
                </a:r>
                <a14:m>
                  <m:oMath xmlns:m="http://schemas.openxmlformats.org/officeDocument/2006/math">
                    <m:r>
                      <a:rPr lang="en-US" sz="4400" b="1" i="1" cap="none" spc="0" dirty="0" smtClean="0">
                        <a:ln w="22225">
                          <a:noFill/>
                          <a:prstDash val="solid"/>
                        </a:ln>
                        <a:solidFill>
                          <a:schemeClr val="accent1">
                            <a:lumMod val="75000"/>
                          </a:schemeClr>
                        </a:solidFill>
                        <a:effectLst/>
                        <a:latin typeface="Cambria Math" panose="02040503050406030204" pitchFamily="18" charset="0"/>
                        <a:ea typeface="Cambria Math" panose="02040503050406030204" pitchFamily="18" charset="0"/>
                      </a:rPr>
                      <m:t>×</m:t>
                    </m:r>
                  </m:oMath>
                </a14:m>
                <a:r>
                  <a:rPr lang="en-US" sz="4400" b="1" cap="none" spc="0" dirty="0">
                    <a:ln w="22225">
                      <a:noFill/>
                      <a:prstDash val="solid"/>
                    </a:ln>
                    <a:solidFill>
                      <a:schemeClr val="accent1">
                        <a:lumMod val="75000"/>
                      </a:schemeClr>
                    </a:solidFill>
                    <a:effectLst/>
                    <a:latin typeface="+mj-lt"/>
                  </a:rPr>
                  <a:t> 2 = 18</a:t>
                </a:r>
              </a:p>
            </p:txBody>
          </p:sp>
        </mc:Choice>
        <mc:Fallback xmlns="">
          <p:sp>
            <p:nvSpPr>
              <p:cNvPr id="13" name="Rectangle 12">
                <a:extLst>
                  <a:ext uri="{FF2B5EF4-FFF2-40B4-BE49-F238E27FC236}">
                    <a16:creationId xmlns:a16="http://schemas.microsoft.com/office/drawing/2014/main" id="{ABA6E542-54CE-4463-8B2B-E1D4BEE6DC5D}"/>
                  </a:ext>
                </a:extLst>
              </p:cNvPr>
              <p:cNvSpPr>
                <a:spLocks noRot="1" noChangeAspect="1" noMove="1" noResize="1" noEditPoints="1" noAdjustHandles="1" noChangeArrowheads="1" noChangeShapeType="1" noTextEdit="1"/>
              </p:cNvSpPr>
              <p:nvPr/>
            </p:nvSpPr>
            <p:spPr>
              <a:xfrm>
                <a:off x="1247325" y="4321442"/>
                <a:ext cx="3291286" cy="769441"/>
              </a:xfrm>
              <a:prstGeom prst="rect">
                <a:avLst/>
              </a:prstGeom>
              <a:blipFill>
                <a:blip r:embed="rId5"/>
                <a:stretch>
                  <a:fillRect l="-7037" t="-16667" r="-6852" b="-37302"/>
                </a:stretch>
              </a:blipFill>
            </p:spPr>
            <p:txBody>
              <a:bodyPr/>
              <a:lstStyle/>
              <a:p>
                <a:r>
                  <a:rPr lang="fr-FR">
                    <a:noFill/>
                  </a:rPr>
                  <a:t> </a:t>
                </a:r>
              </a:p>
            </p:txBody>
          </p:sp>
        </mc:Fallback>
      </mc:AlternateContent>
      <p:sp>
        <p:nvSpPr>
          <p:cNvPr id="14" name="Rectangle 13">
            <a:extLst>
              <a:ext uri="{FF2B5EF4-FFF2-40B4-BE49-F238E27FC236}">
                <a16:creationId xmlns:a16="http://schemas.microsoft.com/office/drawing/2014/main" id="{D772D962-18BE-4368-9251-F3365D510D07}"/>
              </a:ext>
            </a:extLst>
          </p:cNvPr>
          <p:cNvSpPr/>
          <p:nvPr/>
        </p:nvSpPr>
        <p:spPr>
          <a:xfrm>
            <a:off x="6613424" y="4321442"/>
            <a:ext cx="3233579" cy="769441"/>
          </a:xfrm>
          <a:prstGeom prst="rect">
            <a:avLst/>
          </a:prstGeom>
          <a:noFill/>
        </p:spPr>
        <p:txBody>
          <a:bodyPr wrap="none" lIns="91440" tIns="45720" rIns="91440" bIns="45720">
            <a:spAutoFit/>
          </a:bodyPr>
          <a:lstStyle/>
          <a:p>
            <a:pPr algn="ctr"/>
            <a:r>
              <a:rPr lang="en-US" sz="4400" b="1" cap="none" spc="0" dirty="0">
                <a:ln w="22225">
                  <a:noFill/>
                  <a:prstDash val="solid"/>
                </a:ln>
                <a:solidFill>
                  <a:schemeClr val="accent1">
                    <a:lumMod val="75000"/>
                  </a:schemeClr>
                </a:solidFill>
                <a:effectLst/>
                <a:latin typeface="+mj-lt"/>
              </a:rPr>
              <a:t>6 + 6 = 12</a:t>
            </a:r>
          </a:p>
        </p:txBody>
      </p:sp>
      <p:sp>
        <p:nvSpPr>
          <p:cNvPr id="17" name="Arrow: Down 16">
            <a:extLst>
              <a:ext uri="{FF2B5EF4-FFF2-40B4-BE49-F238E27FC236}">
                <a16:creationId xmlns:a16="http://schemas.microsoft.com/office/drawing/2014/main" id="{007A8C9D-A8CB-4297-AE2E-DB3052728C1A}"/>
              </a:ext>
            </a:extLst>
          </p:cNvPr>
          <p:cNvSpPr/>
          <p:nvPr/>
        </p:nvSpPr>
        <p:spPr>
          <a:xfrm>
            <a:off x="1281789" y="3335678"/>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3C97DA02-23F7-433D-A6ED-53BD6B12202D}"/>
                  </a:ext>
                </a:extLst>
              </p:cNvPr>
              <p:cNvSpPr/>
              <p:nvPr/>
            </p:nvSpPr>
            <p:spPr>
              <a:xfrm>
                <a:off x="6265165" y="2663863"/>
                <a:ext cx="3190297"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+ 3 </a:t>
                </a:r>
                <a14:m>
                  <m:oMath xmlns:m="http://schemas.openxmlformats.org/officeDocument/2006/math">
                    <m:r>
                      <a:rPr lang="en-US" sz="44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2 = </a:t>
                </a:r>
              </a:p>
            </p:txBody>
          </p:sp>
        </mc:Choice>
        <mc:Fallback xmlns="">
          <p:sp>
            <p:nvSpPr>
              <p:cNvPr id="18" name="Rectangle 17">
                <a:extLst>
                  <a:ext uri="{FF2B5EF4-FFF2-40B4-BE49-F238E27FC236}">
                    <a16:creationId xmlns:a16="http://schemas.microsoft.com/office/drawing/2014/main" id="{3C97DA02-23F7-433D-A6ED-53BD6B12202D}"/>
                  </a:ext>
                </a:extLst>
              </p:cNvPr>
              <p:cNvSpPr>
                <a:spLocks noRot="1" noChangeAspect="1" noMove="1" noResize="1" noEditPoints="1" noAdjustHandles="1" noChangeArrowheads="1" noChangeShapeType="1" noTextEdit="1"/>
              </p:cNvSpPr>
              <p:nvPr/>
            </p:nvSpPr>
            <p:spPr>
              <a:xfrm>
                <a:off x="6265165" y="2663863"/>
                <a:ext cx="3190297" cy="769441"/>
              </a:xfrm>
              <a:prstGeom prst="rect">
                <a:avLst/>
              </a:prstGeom>
              <a:blipFill>
                <a:blip r:embed="rId6"/>
                <a:stretch>
                  <a:fillRect l="-7457" t="-16667" r="-7075" b="-37302"/>
                </a:stretch>
              </a:blipFill>
            </p:spPr>
            <p:txBody>
              <a:bodyPr/>
              <a:lstStyle/>
              <a:p>
                <a:r>
                  <a:rPr lang="fr-FR">
                    <a:noFill/>
                  </a:rPr>
                  <a:t> </a:t>
                </a:r>
              </a:p>
            </p:txBody>
          </p:sp>
        </mc:Fallback>
      </mc:AlternateContent>
      <p:sp>
        <p:nvSpPr>
          <p:cNvPr id="22" name="Rectangle 21">
            <a:extLst>
              <a:ext uri="{FF2B5EF4-FFF2-40B4-BE49-F238E27FC236}">
                <a16:creationId xmlns:a16="http://schemas.microsoft.com/office/drawing/2014/main" id="{BE689D4B-EDA9-475D-8850-B3BDBBEF1283}"/>
              </a:ext>
            </a:extLst>
          </p:cNvPr>
          <p:cNvSpPr/>
          <p:nvPr/>
        </p:nvSpPr>
        <p:spPr>
          <a:xfrm>
            <a:off x="1769469" y="1620653"/>
            <a:ext cx="7333688" cy="584775"/>
          </a:xfrm>
          <a:prstGeom prst="rect">
            <a:avLst/>
          </a:prstGeom>
          <a:noFill/>
        </p:spPr>
        <p:txBody>
          <a:bodyPr wrap="square" lIns="91440" tIns="45720" rIns="91440" bIns="45720">
            <a:spAutoFit/>
          </a:bodyPr>
          <a:lstStyle/>
          <a:p>
            <a:pPr algn="ctr"/>
            <a:r>
              <a:rPr lang="fr-FR" sz="3200" b="1" dirty="0">
                <a:ln w="22225">
                  <a:noFill/>
                  <a:prstDash val="solid"/>
                </a:ln>
                <a:solidFill>
                  <a:schemeClr val="tx1">
                    <a:lumMod val="65000"/>
                    <a:lumOff val="35000"/>
                  </a:schemeClr>
                </a:solidFill>
                <a:latin typeface="+mj-lt"/>
              </a:rPr>
              <a:t>Priorités</a:t>
            </a:r>
            <a:r>
              <a:rPr lang="en-US" sz="3200" b="1" dirty="0">
                <a:ln w="22225">
                  <a:noFill/>
                  <a:prstDash val="solid"/>
                </a:ln>
                <a:solidFill>
                  <a:schemeClr val="tx1">
                    <a:lumMod val="65000"/>
                    <a:lumOff val="35000"/>
                  </a:schemeClr>
                </a:solidFill>
                <a:latin typeface="+mj-lt"/>
              </a:rPr>
              <a:t> </a:t>
            </a:r>
            <a:r>
              <a:rPr lang="fr-FR" sz="3200" b="1" dirty="0">
                <a:ln w="22225">
                  <a:noFill/>
                  <a:prstDash val="solid"/>
                </a:ln>
                <a:solidFill>
                  <a:schemeClr val="tx1">
                    <a:lumMod val="65000"/>
                    <a:lumOff val="35000"/>
                  </a:schemeClr>
                </a:solidFill>
                <a:latin typeface="+mj-lt"/>
              </a:rPr>
              <a:t>opératoires :</a:t>
            </a:r>
            <a:endParaRPr lang="fr-FR" sz="3200" b="1" cap="none" spc="0" dirty="0">
              <a:ln w="22225">
                <a:noFill/>
                <a:prstDash val="solid"/>
              </a:ln>
              <a:solidFill>
                <a:schemeClr val="tx1">
                  <a:lumMod val="65000"/>
                  <a:lumOff val="35000"/>
                </a:schemeClr>
              </a:solidFill>
              <a:effectLst/>
              <a:latin typeface="+mj-lt"/>
            </a:endParaRPr>
          </a:p>
        </p:txBody>
      </p:sp>
      <p:sp>
        <p:nvSpPr>
          <p:cNvPr id="23" name="Google Shape;222;p10">
            <a:extLst>
              <a:ext uri="{FF2B5EF4-FFF2-40B4-BE49-F238E27FC236}">
                <a16:creationId xmlns:a16="http://schemas.microsoft.com/office/drawing/2014/main" id="{801F91B6-D771-47E9-8767-A82CB2BEB0F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Priorit</a:t>
            </a:r>
            <a:r>
              <a:rPr lang="fr-FR" sz="3200" b="1" dirty="0">
                <a:solidFill>
                  <a:schemeClr val="bg1"/>
                </a:solidFill>
                <a:latin typeface="Comic Sans MS"/>
              </a:rPr>
              <a:t>é</a:t>
            </a:r>
            <a:r>
              <a:rPr lang="fr-FR" sz="3200" b="1" dirty="0">
                <a:solidFill>
                  <a:schemeClr val="bg1"/>
                </a:solidFill>
                <a:latin typeface="Comic Sans MS"/>
                <a:sym typeface="Comic Sans MS"/>
              </a:rPr>
              <a:t>s Op</a:t>
            </a:r>
            <a:r>
              <a:rPr lang="fr-FR" sz="3200" b="1" dirty="0">
                <a:solidFill>
                  <a:schemeClr val="bg1"/>
                </a:solidFill>
                <a:latin typeface="Comic Sans MS"/>
              </a:rPr>
              <a:t>é</a:t>
            </a:r>
            <a:r>
              <a:rPr lang="fr-FR" sz="3200" b="1" dirty="0">
                <a:solidFill>
                  <a:schemeClr val="bg1"/>
                </a:solidFill>
                <a:latin typeface="Comic Sans MS"/>
                <a:sym typeface="Comic Sans MS"/>
              </a:rPr>
              <a:t>ratoires</a:t>
            </a:r>
            <a:endParaRPr lang="fr-FR" sz="3200" b="1" dirty="0">
              <a:solidFill>
                <a:schemeClr val="bg1"/>
              </a:solidFill>
              <a:latin typeface="Comic Sans MS"/>
            </a:endParaRPr>
          </a:p>
        </p:txBody>
      </p:sp>
      <p:grpSp>
        <p:nvGrpSpPr>
          <p:cNvPr id="3" name="Group 2">
            <a:extLst>
              <a:ext uri="{FF2B5EF4-FFF2-40B4-BE49-F238E27FC236}">
                <a16:creationId xmlns:a16="http://schemas.microsoft.com/office/drawing/2014/main" id="{04788E33-D2A7-4E65-A2C1-A8F92D59207E}"/>
              </a:ext>
            </a:extLst>
          </p:cNvPr>
          <p:cNvGrpSpPr/>
          <p:nvPr/>
        </p:nvGrpSpPr>
        <p:grpSpPr>
          <a:xfrm>
            <a:off x="10273010" y="2663863"/>
            <a:ext cx="1494320" cy="2488576"/>
            <a:chOff x="10231923" y="1638694"/>
            <a:chExt cx="1494320" cy="2764864"/>
          </a:xfrm>
        </p:grpSpPr>
        <p:sp>
          <p:nvSpPr>
            <p:cNvPr id="2" name="Rectangle: Rounded Corners 1">
              <a:extLst>
                <a:ext uri="{FF2B5EF4-FFF2-40B4-BE49-F238E27FC236}">
                  <a16:creationId xmlns:a16="http://schemas.microsoft.com/office/drawing/2014/main" id="{8B7AE498-DA40-403C-A73B-EABBFF0A564F}"/>
                </a:ext>
              </a:extLst>
            </p:cNvPr>
            <p:cNvSpPr/>
            <p:nvPr/>
          </p:nvSpPr>
          <p:spPr>
            <a:xfrm>
              <a:off x="10231923" y="1638694"/>
              <a:ext cx="1494320" cy="2764864"/>
            </a:xfrm>
            <a:prstGeom prst="roundRect">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a:solidFill>
                  <a:schemeClr val="accent1">
                    <a:lumMod val="75000"/>
                  </a:schemeClr>
                </a:solidFill>
              </a:endParaRPr>
            </a:p>
          </p:txBody>
        </p:sp>
        <p:sp>
          <p:nvSpPr>
            <p:cNvPr id="24" name="Rectangle 23">
              <a:extLst>
                <a:ext uri="{FF2B5EF4-FFF2-40B4-BE49-F238E27FC236}">
                  <a16:creationId xmlns:a16="http://schemas.microsoft.com/office/drawing/2014/main" id="{4F31F0A2-7AA3-4671-B116-BE1CF74A8729}"/>
                </a:ext>
              </a:extLst>
            </p:cNvPr>
            <p:cNvSpPr/>
            <p:nvPr/>
          </p:nvSpPr>
          <p:spPr>
            <a:xfrm>
              <a:off x="10518059" y="2385096"/>
              <a:ext cx="922047" cy="646331"/>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25" name="Rectangle 24">
              <a:extLst>
                <a:ext uri="{FF2B5EF4-FFF2-40B4-BE49-F238E27FC236}">
                  <a16:creationId xmlns:a16="http://schemas.microsoft.com/office/drawing/2014/main" id="{E09C68A2-B30D-436C-948D-751D2EB498D0}"/>
                </a:ext>
              </a:extLst>
            </p:cNvPr>
            <p:cNvSpPr/>
            <p:nvPr/>
          </p:nvSpPr>
          <p:spPr>
            <a:xfrm>
              <a:off x="10573359" y="1638694"/>
              <a:ext cx="811441" cy="718088"/>
            </a:xfrm>
            <a:prstGeom prst="rect">
              <a:avLst/>
            </a:prstGeom>
            <a:noFill/>
          </p:spPr>
          <p:txBody>
            <a:bodyPr wrap="none" lIns="91440" tIns="45720" rIns="91440" bIns="45720">
              <a:spAutoFit/>
            </a:bodyPr>
            <a:lstStyle/>
            <a:p>
              <a:pPr algn="ctr"/>
              <a:r>
                <a:rPr lang="fr-FR" sz="3600" b="1" cap="none" spc="0" dirty="0">
                  <a:ln w="22225">
                    <a:solidFill>
                      <a:schemeClr val="accent5">
                        <a:lumMod val="50000"/>
                      </a:schemeClr>
                    </a:solidFill>
                    <a:prstDash val="solid"/>
                  </a:ln>
                  <a:solidFill>
                    <a:schemeClr val="accent1">
                      <a:lumMod val="75000"/>
                    </a:schemeClr>
                  </a:solidFill>
                  <a:effectLst/>
                  <a:latin typeface="+mj-lt"/>
                </a:rPr>
                <a:t>Loi</a:t>
              </a:r>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22041877-118F-4C26-836F-FD5DBEB3DF8E}"/>
                    </a:ext>
                  </a:extLst>
                </p:cNvPr>
                <p:cNvSpPr/>
                <p:nvPr/>
              </p:nvSpPr>
              <p:spPr>
                <a:xfrm>
                  <a:off x="10621453" y="3044279"/>
                  <a:ext cx="715260" cy="718088"/>
                </a:xfrm>
                <a:prstGeom prst="rect">
                  <a:avLst/>
                </a:prstGeom>
                <a:noFill/>
              </p:spPr>
              <p:txBody>
                <a:bodyPr wrap="none" lIns="91440" tIns="45720" rIns="91440" bIns="45720">
                  <a:spAutoFit/>
                </a:bodyPr>
                <a:lstStyle/>
                <a:p>
                  <a:pPr algn="ctr"/>
                  <a14:m>
                    <m:oMathPara xmlns:m="http://schemas.openxmlformats.org/officeDocument/2006/math">
                      <m:oMathParaPr>
                        <m:jc m:val="centerGroup"/>
                      </m:oMathParaPr>
                      <m:oMath xmlns:m="http://schemas.openxmlformats.org/officeDocument/2006/math">
                        <m:r>
                          <a:rPr lang="en-US" sz="3600" b="1" i="1" cap="none" spc="0" dirty="0" smtClean="0">
                            <a:ln w="22225">
                              <a:solidFill>
                                <a:schemeClr val="accent5">
                                  <a:lumMod val="50000"/>
                                </a:schemeClr>
                              </a:solidFill>
                              <a:prstDash val="solid"/>
                            </a:ln>
                            <a:solidFill>
                              <a:schemeClr val="accent1">
                                <a:lumMod val="75000"/>
                              </a:schemeClr>
                            </a:solidFill>
                            <a:effectLst/>
                            <a:latin typeface="Cambria Math" panose="02040503050406030204" pitchFamily="18" charset="0"/>
                            <a:ea typeface="Cambria Math" panose="02040503050406030204" pitchFamily="18" charset="0"/>
                          </a:rPr>
                          <m:t>×</m:t>
                        </m:r>
                      </m:oMath>
                    </m:oMathPara>
                  </a14:m>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mc:Choice>
          <mc:Fallback xmlns="">
            <p:sp>
              <p:nvSpPr>
                <p:cNvPr id="26" name="Rectangle 25">
                  <a:extLst>
                    <a:ext uri="{FF2B5EF4-FFF2-40B4-BE49-F238E27FC236}">
                      <a16:creationId xmlns:a16="http://schemas.microsoft.com/office/drawing/2014/main" id="{22041877-118F-4C26-836F-FD5DBEB3DF8E}"/>
                    </a:ext>
                  </a:extLst>
                </p:cNvPr>
                <p:cNvSpPr>
                  <a:spLocks noRot="1" noChangeAspect="1" noMove="1" noResize="1" noEditPoints="1" noAdjustHandles="1" noChangeArrowheads="1" noChangeShapeType="1" noTextEdit="1"/>
                </p:cNvSpPr>
                <p:nvPr/>
              </p:nvSpPr>
              <p:spPr>
                <a:xfrm>
                  <a:off x="10621453" y="3044279"/>
                  <a:ext cx="715260" cy="718088"/>
                </a:xfrm>
                <a:prstGeom prst="rect">
                  <a:avLst/>
                </a:prstGeom>
                <a:blipFill>
                  <a:blip r:embed="rId7"/>
                  <a:stretch>
                    <a:fillRect/>
                  </a:stretch>
                </a:blipFill>
              </p:spPr>
              <p:txBody>
                <a:bodyPr/>
                <a:lstStyle/>
                <a:p>
                  <a:r>
                    <a:rPr lang="fr-FR">
                      <a:noFill/>
                    </a:rPr>
                    <a:t> </a:t>
                  </a:r>
                </a:p>
              </p:txBody>
            </p:sp>
          </mc:Fallback>
        </mc:AlternateContent>
        <p:sp>
          <p:nvSpPr>
            <p:cNvPr id="27" name="Rectangle 26">
              <a:extLst>
                <a:ext uri="{FF2B5EF4-FFF2-40B4-BE49-F238E27FC236}">
                  <a16:creationId xmlns:a16="http://schemas.microsoft.com/office/drawing/2014/main" id="{9E47D126-D74F-4DF9-8AB4-81E953DB7E67}"/>
                </a:ext>
              </a:extLst>
            </p:cNvPr>
            <p:cNvSpPr/>
            <p:nvPr/>
          </p:nvSpPr>
          <p:spPr>
            <a:xfrm>
              <a:off x="10740074" y="3584570"/>
              <a:ext cx="466794" cy="646331"/>
            </a:xfrm>
            <a:prstGeom prst="rect">
              <a:avLst/>
            </a:prstGeom>
            <a:noFill/>
          </p:spPr>
          <p:txBody>
            <a:bodyPr wrap="none" lIns="91440" tIns="45720" rIns="91440" bIns="45720">
              <a:spAutoFit/>
            </a:bodyPr>
            <a:lstStyle/>
            <a:p>
              <a:pPr algn="ctr"/>
              <a:r>
                <a:rPr lang="en-US" sz="3600" b="1" dirty="0">
                  <a:ln w="22225">
                    <a:solidFill>
                      <a:schemeClr val="accent5">
                        <a:lumMod val="50000"/>
                      </a:schemeClr>
                    </a:solidFill>
                    <a:prstDash val="solid"/>
                  </a:ln>
                  <a:solidFill>
                    <a:schemeClr val="accent1">
                      <a:lumMod val="75000"/>
                    </a:schemeClr>
                  </a:solidFill>
                  <a:latin typeface="+mj-lt"/>
                </a:rPr>
                <a:t>+</a:t>
              </a:r>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p:grpSp>
      <p:sp>
        <p:nvSpPr>
          <p:cNvPr id="16" name="Arrow: Down 15">
            <a:extLst>
              <a:ext uri="{FF2B5EF4-FFF2-40B4-BE49-F238E27FC236}">
                <a16:creationId xmlns:a16="http://schemas.microsoft.com/office/drawing/2014/main" id="{48046E06-6F12-4198-9280-811F2A06C527}"/>
              </a:ext>
            </a:extLst>
          </p:cNvPr>
          <p:cNvSpPr/>
          <p:nvPr/>
        </p:nvSpPr>
        <p:spPr>
          <a:xfrm>
            <a:off x="7724850" y="3356457"/>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774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animBg="1"/>
      <p:bldP spid="18" grpId="0"/>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7907E30F-B1E3-4C81-BE0F-B26B7F41590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Priorit</a:t>
            </a:r>
            <a:r>
              <a:rPr lang="fr-FR" sz="3200" b="1" dirty="0">
                <a:solidFill>
                  <a:schemeClr val="bg1"/>
                </a:solidFill>
                <a:latin typeface="Comic Sans MS"/>
              </a:rPr>
              <a:t>é</a:t>
            </a:r>
            <a:r>
              <a:rPr lang="fr-FR" sz="3200" b="1" dirty="0">
                <a:solidFill>
                  <a:schemeClr val="bg1"/>
                </a:solidFill>
                <a:latin typeface="Comic Sans MS"/>
                <a:sym typeface="Comic Sans MS"/>
              </a:rPr>
              <a:t>s Op</a:t>
            </a:r>
            <a:r>
              <a:rPr lang="fr-FR" sz="3200" b="1" dirty="0">
                <a:solidFill>
                  <a:schemeClr val="bg1"/>
                </a:solidFill>
                <a:latin typeface="Comic Sans MS"/>
              </a:rPr>
              <a:t>é</a:t>
            </a:r>
            <a:r>
              <a:rPr lang="fr-FR" sz="3200" b="1" dirty="0">
                <a:solidFill>
                  <a:schemeClr val="bg1"/>
                </a:solidFill>
                <a:latin typeface="Comic Sans MS"/>
                <a:sym typeface="Comic Sans MS"/>
              </a:rPr>
              <a:t>ratoires</a:t>
            </a:r>
            <a:endParaRPr lang="fr-FR" sz="3200" b="1" dirty="0">
              <a:solidFill>
                <a:schemeClr val="bg1"/>
              </a:solidFill>
              <a:latin typeface="Comic Sans MS"/>
            </a:endParaRPr>
          </a:p>
        </p:txBody>
      </p:sp>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E03DC07F-0599-4C52-AFC8-97D3FB09741C}"/>
                  </a:ext>
                </a:extLst>
              </p:cNvPr>
              <p:cNvSpPr/>
              <p:nvPr/>
            </p:nvSpPr>
            <p:spPr>
              <a:xfrm>
                <a:off x="589197" y="3781234"/>
                <a:ext cx="3155031"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6 - 2 </a:t>
                </a:r>
                <a14:m>
                  <m:oMath xmlns:m="http://schemas.openxmlformats.org/officeDocument/2006/math">
                    <m:r>
                      <a:rPr lang="en-US" sz="44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3 = </a:t>
                </a:r>
              </a:p>
            </p:txBody>
          </p:sp>
        </mc:Choice>
        <mc:Fallback xmlns="">
          <p:sp>
            <p:nvSpPr>
              <p:cNvPr id="21" name="Rectangle 20">
                <a:extLst>
                  <a:ext uri="{FF2B5EF4-FFF2-40B4-BE49-F238E27FC236}">
                    <a16:creationId xmlns:a16="http://schemas.microsoft.com/office/drawing/2014/main" id="{E03DC07F-0599-4C52-AFC8-97D3FB09741C}"/>
                  </a:ext>
                </a:extLst>
              </p:cNvPr>
              <p:cNvSpPr>
                <a:spLocks noRot="1" noChangeAspect="1" noMove="1" noResize="1" noEditPoints="1" noAdjustHandles="1" noChangeArrowheads="1" noChangeShapeType="1" noTextEdit="1"/>
              </p:cNvSpPr>
              <p:nvPr/>
            </p:nvSpPr>
            <p:spPr>
              <a:xfrm>
                <a:off x="589197" y="3781234"/>
                <a:ext cx="3155031" cy="769441"/>
              </a:xfrm>
              <a:prstGeom prst="rect">
                <a:avLst/>
              </a:prstGeom>
              <a:blipFill>
                <a:blip r:embed="rId4"/>
                <a:stretch>
                  <a:fillRect l="-7350" t="-15748" r="-7350" b="-36220"/>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65FEDEEC-E812-47E4-9873-DFAF56BF9F7E}"/>
                  </a:ext>
                </a:extLst>
              </p:cNvPr>
              <p:cNvSpPr/>
              <p:nvPr/>
            </p:nvSpPr>
            <p:spPr>
              <a:xfrm>
                <a:off x="1016393" y="5428876"/>
                <a:ext cx="2836034" cy="769441"/>
              </a:xfrm>
              <a:prstGeom prst="rect">
                <a:avLst/>
              </a:prstGeom>
              <a:noFill/>
            </p:spPr>
            <p:txBody>
              <a:bodyPr wrap="none" lIns="91440" tIns="45720" rIns="91440" bIns="45720">
                <a:spAutoFit/>
              </a:bodyPr>
              <a:lstStyle/>
              <a:p>
                <a:pPr algn="ctr"/>
                <a:r>
                  <a:rPr lang="en-US" sz="4400" dirty="0">
                    <a:ln w="22225">
                      <a:noFill/>
                      <a:prstDash val="solid"/>
                    </a:ln>
                    <a:solidFill>
                      <a:schemeClr val="accent1">
                        <a:lumMod val="75000"/>
                      </a:schemeClr>
                    </a:solidFill>
                    <a:latin typeface="+mj-lt"/>
                  </a:rPr>
                  <a:t>4</a:t>
                </a:r>
                <a:r>
                  <a:rPr lang="en-US" sz="4400" cap="none" spc="0" dirty="0">
                    <a:ln w="22225">
                      <a:noFill/>
                      <a:prstDash val="solid"/>
                    </a:ln>
                    <a:solidFill>
                      <a:schemeClr val="accent1">
                        <a:lumMod val="75000"/>
                      </a:schemeClr>
                    </a:solidFill>
                    <a:effectLst/>
                    <a:latin typeface="+mj-lt"/>
                  </a:rPr>
                  <a:t> </a:t>
                </a:r>
                <a14:m>
                  <m:oMath xmlns:m="http://schemas.openxmlformats.org/officeDocument/2006/math">
                    <m:r>
                      <a:rPr lang="en-US" sz="4400" i="1" cap="none" spc="0" dirty="0" smtClean="0">
                        <a:ln w="22225">
                          <a:noFill/>
                          <a:prstDash val="solid"/>
                        </a:ln>
                        <a:solidFill>
                          <a:schemeClr val="accent1">
                            <a:lumMod val="75000"/>
                          </a:schemeClr>
                        </a:solidFill>
                        <a:effectLst/>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accent1">
                        <a:lumMod val="75000"/>
                      </a:schemeClr>
                    </a:solidFill>
                    <a:effectLst/>
                    <a:latin typeface="+mj-lt"/>
                  </a:rPr>
                  <a:t> 3 = 12</a:t>
                </a:r>
              </a:p>
            </p:txBody>
          </p:sp>
        </mc:Choice>
        <mc:Fallback xmlns="">
          <p:sp>
            <p:nvSpPr>
              <p:cNvPr id="26" name="Rectangle 25">
                <a:extLst>
                  <a:ext uri="{FF2B5EF4-FFF2-40B4-BE49-F238E27FC236}">
                    <a16:creationId xmlns:a16="http://schemas.microsoft.com/office/drawing/2014/main" id="{65FEDEEC-E812-47E4-9873-DFAF56BF9F7E}"/>
                  </a:ext>
                </a:extLst>
              </p:cNvPr>
              <p:cNvSpPr>
                <a:spLocks noRot="1" noChangeAspect="1" noMove="1" noResize="1" noEditPoints="1" noAdjustHandles="1" noChangeArrowheads="1" noChangeShapeType="1" noTextEdit="1"/>
              </p:cNvSpPr>
              <p:nvPr/>
            </p:nvSpPr>
            <p:spPr>
              <a:xfrm>
                <a:off x="1016393" y="5428876"/>
                <a:ext cx="2836034" cy="769441"/>
              </a:xfrm>
              <a:prstGeom prst="rect">
                <a:avLst/>
              </a:prstGeom>
              <a:blipFill>
                <a:blip r:embed="rId5"/>
                <a:stretch>
                  <a:fillRect l="-8387" t="-16667" r="-7957" b="-37302"/>
                </a:stretch>
              </a:blipFill>
            </p:spPr>
            <p:txBody>
              <a:bodyPr/>
              <a:lstStyle/>
              <a:p>
                <a:r>
                  <a:rPr lang="fr-FR">
                    <a:noFill/>
                  </a:rPr>
                  <a:t> </a:t>
                </a:r>
              </a:p>
            </p:txBody>
          </p:sp>
        </mc:Fallback>
      </mc:AlternateContent>
      <p:sp>
        <p:nvSpPr>
          <p:cNvPr id="33" name="Rectangle 32">
            <a:extLst>
              <a:ext uri="{FF2B5EF4-FFF2-40B4-BE49-F238E27FC236}">
                <a16:creationId xmlns:a16="http://schemas.microsoft.com/office/drawing/2014/main" id="{8B1CA152-5695-4CC5-AFFC-1830898BE9AA}"/>
              </a:ext>
            </a:extLst>
          </p:cNvPr>
          <p:cNvSpPr/>
          <p:nvPr/>
        </p:nvSpPr>
        <p:spPr>
          <a:xfrm>
            <a:off x="6597870" y="5387777"/>
            <a:ext cx="2416047"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accent1">
                    <a:lumMod val="75000"/>
                  </a:schemeClr>
                </a:solidFill>
                <a:effectLst/>
                <a:latin typeface="+mj-lt"/>
              </a:rPr>
              <a:t>6 - 6 = </a:t>
            </a:r>
            <a:r>
              <a:rPr lang="en-US" sz="4400" dirty="0">
                <a:ln w="22225">
                  <a:noFill/>
                  <a:prstDash val="solid"/>
                </a:ln>
                <a:solidFill>
                  <a:schemeClr val="accent1">
                    <a:lumMod val="75000"/>
                  </a:schemeClr>
                </a:solidFill>
                <a:latin typeface="+mj-lt"/>
              </a:rPr>
              <a:t>0</a:t>
            </a:r>
            <a:endParaRPr lang="en-US" sz="4400" cap="none" spc="0" dirty="0">
              <a:ln w="22225">
                <a:noFill/>
                <a:prstDash val="solid"/>
              </a:ln>
              <a:solidFill>
                <a:schemeClr val="accent1">
                  <a:lumMod val="75000"/>
                </a:schemeClr>
              </a:solidFill>
              <a:effectLst/>
              <a:latin typeface="+mj-lt"/>
            </a:endParaRPr>
          </a:p>
        </p:txBody>
      </p:sp>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7A5D8ED5-1C31-4D52-B109-C3B4F0CF7A5B}"/>
                  </a:ext>
                </a:extLst>
              </p:cNvPr>
              <p:cNvSpPr/>
              <p:nvPr/>
            </p:nvSpPr>
            <p:spPr>
              <a:xfrm>
                <a:off x="6098762" y="3781234"/>
                <a:ext cx="3155031"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6 - 2 </a:t>
                </a:r>
                <a14:m>
                  <m:oMath xmlns:m="http://schemas.openxmlformats.org/officeDocument/2006/math">
                    <m:r>
                      <a:rPr lang="en-US" sz="4400" i="1" cap="none" spc="0" dirty="0" smtClean="0">
                        <a:ln w="22225">
                          <a:noFill/>
                          <a:prstDash val="solid"/>
                        </a:ln>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3 = </a:t>
                </a:r>
              </a:p>
            </p:txBody>
          </p:sp>
        </mc:Choice>
        <mc:Fallback xmlns="">
          <p:sp>
            <p:nvSpPr>
              <p:cNvPr id="35" name="Rectangle 34">
                <a:extLst>
                  <a:ext uri="{FF2B5EF4-FFF2-40B4-BE49-F238E27FC236}">
                    <a16:creationId xmlns:a16="http://schemas.microsoft.com/office/drawing/2014/main" id="{7A5D8ED5-1C31-4D52-B109-C3B4F0CF7A5B}"/>
                  </a:ext>
                </a:extLst>
              </p:cNvPr>
              <p:cNvSpPr>
                <a:spLocks noRot="1" noChangeAspect="1" noMove="1" noResize="1" noEditPoints="1" noAdjustHandles="1" noChangeArrowheads="1" noChangeShapeType="1" noTextEdit="1"/>
              </p:cNvSpPr>
              <p:nvPr/>
            </p:nvSpPr>
            <p:spPr>
              <a:xfrm>
                <a:off x="6098762" y="3781234"/>
                <a:ext cx="3155031" cy="769441"/>
              </a:xfrm>
              <a:prstGeom prst="rect">
                <a:avLst/>
              </a:prstGeom>
              <a:blipFill>
                <a:blip r:embed="rId6"/>
                <a:stretch>
                  <a:fillRect l="-7143" t="-15748" r="-7336" b="-36220"/>
                </a:stretch>
              </a:blipFill>
            </p:spPr>
            <p:txBody>
              <a:bodyPr/>
              <a:lstStyle/>
              <a:p>
                <a:r>
                  <a:rPr lang="fr-FR">
                    <a:noFill/>
                  </a:rPr>
                  <a:t> </a:t>
                </a:r>
              </a:p>
            </p:txBody>
          </p:sp>
        </mc:Fallback>
      </mc:AlternateContent>
      <p:sp>
        <p:nvSpPr>
          <p:cNvPr id="22" name="Rectangle 21">
            <a:extLst>
              <a:ext uri="{FF2B5EF4-FFF2-40B4-BE49-F238E27FC236}">
                <a16:creationId xmlns:a16="http://schemas.microsoft.com/office/drawing/2014/main" id="{6400162A-ADF5-4234-935F-A50DC97FBE49}"/>
              </a:ext>
            </a:extLst>
          </p:cNvPr>
          <p:cNvSpPr/>
          <p:nvPr/>
        </p:nvSpPr>
        <p:spPr>
          <a:xfrm>
            <a:off x="10559146" y="3335678"/>
            <a:ext cx="922047"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23" name="Rectangle 22">
            <a:extLst>
              <a:ext uri="{FF2B5EF4-FFF2-40B4-BE49-F238E27FC236}">
                <a16:creationId xmlns:a16="http://schemas.microsoft.com/office/drawing/2014/main" id="{61E07306-528A-4694-A68D-CFC63188A191}"/>
              </a:ext>
            </a:extLst>
          </p:cNvPr>
          <p:cNvSpPr/>
          <p:nvPr/>
        </p:nvSpPr>
        <p:spPr>
          <a:xfrm>
            <a:off x="10391632" y="2663863"/>
            <a:ext cx="1257074"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LAW</a:t>
            </a:r>
          </a:p>
        </p:txBody>
      </p:sp>
      <p:sp>
        <p:nvSpPr>
          <p:cNvPr id="24" name="Rectangle 23">
            <a:extLst>
              <a:ext uri="{FF2B5EF4-FFF2-40B4-BE49-F238E27FC236}">
                <a16:creationId xmlns:a16="http://schemas.microsoft.com/office/drawing/2014/main" id="{1E1121AF-4FC3-4A7C-9908-0CEDD8081625}"/>
              </a:ext>
            </a:extLst>
          </p:cNvPr>
          <p:cNvSpPr/>
          <p:nvPr/>
        </p:nvSpPr>
        <p:spPr>
          <a:xfrm>
            <a:off x="10791581" y="3928990"/>
            <a:ext cx="457176"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x</a:t>
            </a:r>
          </a:p>
        </p:txBody>
      </p:sp>
      <p:sp>
        <p:nvSpPr>
          <p:cNvPr id="25" name="Rectangle 24">
            <a:extLst>
              <a:ext uri="{FF2B5EF4-FFF2-40B4-BE49-F238E27FC236}">
                <a16:creationId xmlns:a16="http://schemas.microsoft.com/office/drawing/2014/main" id="{CE105B33-D6BA-4D60-B66C-5D5925428EFF}"/>
              </a:ext>
            </a:extLst>
          </p:cNvPr>
          <p:cNvSpPr/>
          <p:nvPr/>
        </p:nvSpPr>
        <p:spPr>
          <a:xfrm>
            <a:off x="10781161" y="4415291"/>
            <a:ext cx="466794" cy="581744"/>
          </a:xfrm>
          <a:prstGeom prst="rect">
            <a:avLst/>
          </a:prstGeom>
          <a:noFill/>
        </p:spPr>
        <p:txBody>
          <a:bodyPr wrap="none" lIns="91440" tIns="45720" rIns="91440" bIns="45720">
            <a:spAutoFit/>
          </a:bodyPr>
          <a:lstStyle/>
          <a:p>
            <a:pPr algn="ctr"/>
            <a:r>
              <a:rPr lang="en-US" sz="3600" b="1" dirty="0">
                <a:ln w="22225">
                  <a:solidFill>
                    <a:schemeClr val="accent5">
                      <a:lumMod val="50000"/>
                    </a:schemeClr>
                  </a:solidFill>
                  <a:prstDash val="solid"/>
                </a:ln>
                <a:solidFill>
                  <a:schemeClr val="accent1">
                    <a:lumMod val="75000"/>
                  </a:schemeClr>
                </a:solidFill>
                <a:latin typeface="+mj-lt"/>
              </a:rPr>
              <a:t>+</a:t>
            </a:r>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p:grpSp>
        <p:nvGrpSpPr>
          <p:cNvPr id="27" name="Group 26">
            <a:extLst>
              <a:ext uri="{FF2B5EF4-FFF2-40B4-BE49-F238E27FC236}">
                <a16:creationId xmlns:a16="http://schemas.microsoft.com/office/drawing/2014/main" id="{1DB66625-431C-476D-BED7-FAC69A2852E5}"/>
              </a:ext>
            </a:extLst>
          </p:cNvPr>
          <p:cNvGrpSpPr/>
          <p:nvPr/>
        </p:nvGrpSpPr>
        <p:grpSpPr>
          <a:xfrm>
            <a:off x="10273010" y="2663863"/>
            <a:ext cx="1494320" cy="2488576"/>
            <a:chOff x="10231923" y="1638694"/>
            <a:chExt cx="1494320" cy="2764864"/>
          </a:xfrm>
        </p:grpSpPr>
        <p:sp>
          <p:nvSpPr>
            <p:cNvPr id="28" name="Rectangle: Rounded Corners 27">
              <a:extLst>
                <a:ext uri="{FF2B5EF4-FFF2-40B4-BE49-F238E27FC236}">
                  <a16:creationId xmlns:a16="http://schemas.microsoft.com/office/drawing/2014/main" id="{96B000EA-5534-42B1-A4C0-5E5A9FC0EAA0}"/>
                </a:ext>
              </a:extLst>
            </p:cNvPr>
            <p:cNvSpPr/>
            <p:nvPr/>
          </p:nvSpPr>
          <p:spPr>
            <a:xfrm>
              <a:off x="10231923" y="1638694"/>
              <a:ext cx="1494320" cy="2764864"/>
            </a:xfrm>
            <a:prstGeom prst="roundRect">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a:solidFill>
                  <a:schemeClr val="accent1">
                    <a:lumMod val="75000"/>
                  </a:schemeClr>
                </a:solidFill>
              </a:endParaRPr>
            </a:p>
          </p:txBody>
        </p:sp>
        <p:sp>
          <p:nvSpPr>
            <p:cNvPr id="29" name="Rectangle 28">
              <a:extLst>
                <a:ext uri="{FF2B5EF4-FFF2-40B4-BE49-F238E27FC236}">
                  <a16:creationId xmlns:a16="http://schemas.microsoft.com/office/drawing/2014/main" id="{B70719B1-CE08-4CC8-B34C-00FC7B2C01FC}"/>
                </a:ext>
              </a:extLst>
            </p:cNvPr>
            <p:cNvSpPr/>
            <p:nvPr/>
          </p:nvSpPr>
          <p:spPr>
            <a:xfrm>
              <a:off x="10518059" y="2385096"/>
              <a:ext cx="922047" cy="646331"/>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30" name="Rectangle 29">
              <a:extLst>
                <a:ext uri="{FF2B5EF4-FFF2-40B4-BE49-F238E27FC236}">
                  <a16:creationId xmlns:a16="http://schemas.microsoft.com/office/drawing/2014/main" id="{604D8B55-25AE-4CE7-95DD-DFE7E04600F2}"/>
                </a:ext>
              </a:extLst>
            </p:cNvPr>
            <p:cNvSpPr/>
            <p:nvPr/>
          </p:nvSpPr>
          <p:spPr>
            <a:xfrm>
              <a:off x="10573361" y="1638694"/>
              <a:ext cx="811441" cy="718088"/>
            </a:xfrm>
            <a:prstGeom prst="rect">
              <a:avLst/>
            </a:prstGeom>
            <a:noFill/>
          </p:spPr>
          <p:txBody>
            <a:bodyPr wrap="none" lIns="91440" tIns="45720" rIns="91440" bIns="45720">
              <a:spAutoFit/>
            </a:bodyPr>
            <a:lstStyle/>
            <a:p>
              <a:pPr algn="ctr"/>
              <a:r>
                <a:rPr lang="fr-FR" sz="3600" b="1" cap="none" spc="0" dirty="0">
                  <a:ln w="22225">
                    <a:solidFill>
                      <a:schemeClr val="accent5">
                        <a:lumMod val="50000"/>
                      </a:schemeClr>
                    </a:solidFill>
                    <a:prstDash val="solid"/>
                  </a:ln>
                  <a:solidFill>
                    <a:schemeClr val="accent1">
                      <a:lumMod val="75000"/>
                    </a:schemeClr>
                  </a:solidFill>
                  <a:effectLst/>
                  <a:latin typeface="+mj-lt"/>
                </a:rPr>
                <a:t>Loi</a:t>
              </a:r>
            </a:p>
          </p:txBody>
        </p:sp>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ADC9F5DE-8B08-460D-97AD-473E84335E3B}"/>
                    </a:ext>
                  </a:extLst>
                </p:cNvPr>
                <p:cNvSpPr/>
                <p:nvPr/>
              </p:nvSpPr>
              <p:spPr>
                <a:xfrm>
                  <a:off x="10621453" y="3044279"/>
                  <a:ext cx="715260" cy="718088"/>
                </a:xfrm>
                <a:prstGeom prst="rect">
                  <a:avLst/>
                </a:prstGeom>
                <a:noFill/>
              </p:spPr>
              <p:txBody>
                <a:bodyPr wrap="none" lIns="91440" tIns="45720" rIns="91440" bIns="45720">
                  <a:spAutoFit/>
                </a:bodyPr>
                <a:lstStyle/>
                <a:p>
                  <a:pPr algn="ctr"/>
                  <a14:m>
                    <m:oMathPara xmlns:m="http://schemas.openxmlformats.org/officeDocument/2006/math">
                      <m:oMathParaPr>
                        <m:jc m:val="centerGroup"/>
                      </m:oMathParaPr>
                      <m:oMath xmlns:m="http://schemas.openxmlformats.org/officeDocument/2006/math">
                        <m:r>
                          <a:rPr lang="en-US" sz="3600" b="1" i="1" cap="none" spc="0" dirty="0" smtClean="0">
                            <a:ln w="22225">
                              <a:solidFill>
                                <a:schemeClr val="accent5">
                                  <a:lumMod val="50000"/>
                                </a:schemeClr>
                              </a:solidFill>
                              <a:prstDash val="solid"/>
                            </a:ln>
                            <a:solidFill>
                              <a:schemeClr val="accent1">
                                <a:lumMod val="75000"/>
                              </a:schemeClr>
                            </a:solidFill>
                            <a:effectLst/>
                            <a:latin typeface="Cambria Math" panose="02040503050406030204" pitchFamily="18" charset="0"/>
                            <a:ea typeface="Cambria Math" panose="02040503050406030204" pitchFamily="18" charset="0"/>
                          </a:rPr>
                          <m:t>×</m:t>
                        </m:r>
                      </m:oMath>
                    </m:oMathPara>
                  </a14:m>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mc:Choice>
          <mc:Fallback xmlns="">
            <p:sp>
              <p:nvSpPr>
                <p:cNvPr id="31" name="Rectangle 30">
                  <a:extLst>
                    <a:ext uri="{FF2B5EF4-FFF2-40B4-BE49-F238E27FC236}">
                      <a16:creationId xmlns:a16="http://schemas.microsoft.com/office/drawing/2014/main" id="{ADC9F5DE-8B08-460D-97AD-473E84335E3B}"/>
                    </a:ext>
                  </a:extLst>
                </p:cNvPr>
                <p:cNvSpPr>
                  <a:spLocks noRot="1" noChangeAspect="1" noMove="1" noResize="1" noEditPoints="1" noAdjustHandles="1" noChangeArrowheads="1" noChangeShapeType="1" noTextEdit="1"/>
                </p:cNvSpPr>
                <p:nvPr/>
              </p:nvSpPr>
              <p:spPr>
                <a:xfrm>
                  <a:off x="10621453" y="3044279"/>
                  <a:ext cx="715260" cy="718088"/>
                </a:xfrm>
                <a:prstGeom prst="rect">
                  <a:avLst/>
                </a:prstGeom>
                <a:blipFill>
                  <a:blip r:embed="rId7"/>
                  <a:stretch>
                    <a:fillRect/>
                  </a:stretch>
                </a:blipFill>
              </p:spPr>
              <p:txBody>
                <a:bodyPr/>
                <a:lstStyle/>
                <a:p>
                  <a:r>
                    <a:rPr lang="fr-FR">
                      <a:noFill/>
                    </a:rPr>
                    <a:t> </a:t>
                  </a:r>
                </a:p>
              </p:txBody>
            </p:sp>
          </mc:Fallback>
        </mc:AlternateContent>
        <p:sp>
          <p:nvSpPr>
            <p:cNvPr id="32" name="Rectangle 31">
              <a:extLst>
                <a:ext uri="{FF2B5EF4-FFF2-40B4-BE49-F238E27FC236}">
                  <a16:creationId xmlns:a16="http://schemas.microsoft.com/office/drawing/2014/main" id="{8FE92654-BC08-4AFA-A7A1-4D0C17F312D7}"/>
                </a:ext>
              </a:extLst>
            </p:cNvPr>
            <p:cNvSpPr/>
            <p:nvPr/>
          </p:nvSpPr>
          <p:spPr>
            <a:xfrm>
              <a:off x="10740074" y="3584570"/>
              <a:ext cx="466794" cy="646331"/>
            </a:xfrm>
            <a:prstGeom prst="rect">
              <a:avLst/>
            </a:prstGeom>
            <a:noFill/>
          </p:spPr>
          <p:txBody>
            <a:bodyPr wrap="none" lIns="91440" tIns="45720" rIns="91440" bIns="45720">
              <a:spAutoFit/>
            </a:bodyPr>
            <a:lstStyle/>
            <a:p>
              <a:pPr algn="ctr"/>
              <a:r>
                <a:rPr lang="en-US" sz="3600" b="1" dirty="0">
                  <a:ln w="22225">
                    <a:solidFill>
                      <a:schemeClr val="accent5">
                        <a:lumMod val="50000"/>
                      </a:schemeClr>
                    </a:solidFill>
                    <a:prstDash val="solid"/>
                  </a:ln>
                  <a:solidFill>
                    <a:schemeClr val="accent1">
                      <a:lumMod val="75000"/>
                    </a:schemeClr>
                  </a:solidFill>
                  <a:latin typeface="+mj-lt"/>
                </a:rPr>
                <a:t>+</a:t>
              </a:r>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p:grpSp>
      <p:sp>
        <p:nvSpPr>
          <p:cNvPr id="20" name="Arrow: Down 19">
            <a:extLst>
              <a:ext uri="{FF2B5EF4-FFF2-40B4-BE49-F238E27FC236}">
                <a16:creationId xmlns:a16="http://schemas.microsoft.com/office/drawing/2014/main" id="{AFE069D5-B01F-4106-9194-7C708B2A1716}"/>
              </a:ext>
            </a:extLst>
          </p:cNvPr>
          <p:cNvSpPr/>
          <p:nvPr/>
        </p:nvSpPr>
        <p:spPr>
          <a:xfrm>
            <a:off x="1050858" y="4415291"/>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Down 36">
            <a:extLst>
              <a:ext uri="{FF2B5EF4-FFF2-40B4-BE49-F238E27FC236}">
                <a16:creationId xmlns:a16="http://schemas.microsoft.com/office/drawing/2014/main" id="{ED9F8D35-7ACE-4671-BA26-9DD1C8034182}"/>
              </a:ext>
            </a:extLst>
          </p:cNvPr>
          <p:cNvSpPr/>
          <p:nvPr/>
        </p:nvSpPr>
        <p:spPr>
          <a:xfrm>
            <a:off x="7494322" y="4505546"/>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6FC32CBE-1F37-4BED-A978-EDF797D0F50E}"/>
              </a:ext>
            </a:extLst>
          </p:cNvPr>
          <p:cNvSpPr txBox="1"/>
          <p:nvPr/>
        </p:nvSpPr>
        <p:spPr>
          <a:xfrm>
            <a:off x="-334961" y="1249937"/>
            <a:ext cx="11116122" cy="2468368"/>
          </a:xfrm>
          <a:prstGeom prst="rect">
            <a:avLst/>
          </a:prstGeom>
          <a:noFill/>
        </p:spPr>
        <p:txBody>
          <a:bodyPr wrap="square">
            <a:spAutoFit/>
          </a:bodyPr>
          <a:lstStyle/>
          <a:p>
            <a:pPr marL="457200">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Un autre jour, Rami a joué à 3 jeux de mathématiques en ligne. </a:t>
            </a:r>
          </a:p>
          <a:p>
            <a:pPr marL="457200">
              <a:lnSpc>
                <a:spcPct val="120000"/>
              </a:lnSpc>
              <a:spcBef>
                <a:spcPts val="600"/>
              </a:spcBef>
              <a:spcAft>
                <a:spcPts val="600"/>
              </a:spcAft>
            </a:pPr>
            <a:r>
              <a:rPr lang="fr-FR" sz="2800" dirty="0">
                <a:solidFill>
                  <a:schemeClr val="tx1">
                    <a:lumMod val="65000"/>
                    <a:lumOff val="35000"/>
                  </a:schemeClr>
                </a:solidFill>
                <a:latin typeface="+mn-lt"/>
                <a:ea typeface="Times New Roman" panose="02020603050405020304" pitchFamily="18" charset="0"/>
                <a:cs typeface="Calibri" panose="020F0502020204030204" pitchFamily="34" charset="0"/>
              </a:rPr>
              <a:t>Il a marqué 6 points au premier jeu et perdu 3 points à chacun des deux autres jeux. </a:t>
            </a:r>
          </a:p>
          <a:p>
            <a:pPr marL="457200">
              <a:lnSpc>
                <a:spcPct val="120000"/>
              </a:lnSpc>
              <a:spcBef>
                <a:spcPts val="600"/>
              </a:spcBef>
              <a:spcAft>
                <a:spcPts val="600"/>
              </a:spcAft>
            </a:pPr>
            <a:r>
              <a:rPr lang="fr-FR" sz="2800" b="1" dirty="0">
                <a:solidFill>
                  <a:schemeClr val="tx1">
                    <a:lumMod val="65000"/>
                    <a:lumOff val="35000"/>
                  </a:schemeClr>
                </a:solidFill>
                <a:latin typeface="+mn-lt"/>
                <a:ea typeface="Times New Roman" panose="02020603050405020304" pitchFamily="18" charset="0"/>
                <a:cs typeface="Calibri" panose="020F0502020204030204" pitchFamily="34" charset="0"/>
              </a:rPr>
              <a:t>Combien de points a-t-il marqués au total ?</a:t>
            </a:r>
            <a:endParaRPr lang="en-US" sz="2800" b="1" dirty="0">
              <a:solidFill>
                <a:schemeClr val="tx1">
                  <a:lumMod val="65000"/>
                  <a:lumOff val="35000"/>
                </a:schemeClr>
              </a:solidFill>
              <a:latin typeface="+mn-lt"/>
              <a:ea typeface="Times New Roman" panose="02020603050405020304" pitchFamily="18" charset="0"/>
              <a:cs typeface="Calibri" panose="020F0502020204030204" pitchFamily="34" charset="0"/>
            </a:endParaRPr>
          </a:p>
        </p:txBody>
      </p:sp>
    </p:spTree>
    <p:custDataLst>
      <p:tags r:id="rId1"/>
    </p:custDataLst>
    <p:extLst>
      <p:ext uri="{BB962C8B-B14F-4D97-AF65-F5344CB8AC3E}">
        <p14:creationId xmlns:p14="http://schemas.microsoft.com/office/powerpoint/2010/main" val="167121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33" grpId="0"/>
      <p:bldP spid="35" grpId="0"/>
      <p:bldP spid="20" grpId="0" animBg="1"/>
      <p:bldP spid="3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2CD90A41-56BA-4669-A629-CFB86B77EFC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 - Priorit</a:t>
            </a:r>
            <a:r>
              <a:rPr lang="fr-FR" sz="3200" b="1" dirty="0">
                <a:solidFill>
                  <a:schemeClr val="bg1"/>
                </a:solidFill>
                <a:latin typeface="Comic Sans MS"/>
              </a:rPr>
              <a:t>é</a:t>
            </a:r>
            <a:r>
              <a:rPr lang="fr-FR" sz="3200" b="1" dirty="0">
                <a:solidFill>
                  <a:schemeClr val="bg1"/>
                </a:solidFill>
                <a:latin typeface="Comic Sans MS"/>
                <a:sym typeface="Comic Sans MS"/>
              </a:rPr>
              <a:t>s Op</a:t>
            </a:r>
            <a:r>
              <a:rPr lang="fr-FR" sz="3200" b="1" dirty="0">
                <a:solidFill>
                  <a:schemeClr val="bg1"/>
                </a:solidFill>
                <a:latin typeface="Comic Sans MS"/>
              </a:rPr>
              <a:t>é</a:t>
            </a:r>
            <a:r>
              <a:rPr lang="fr-FR" sz="3200" b="1" dirty="0">
                <a:solidFill>
                  <a:schemeClr val="bg1"/>
                </a:solidFill>
                <a:latin typeface="Comic Sans MS"/>
                <a:sym typeface="Comic Sans MS"/>
              </a:rPr>
              <a:t>ratoires</a:t>
            </a:r>
            <a:endParaRPr lang="fr-FR" sz="3200" b="1" dirty="0">
              <a:solidFill>
                <a:schemeClr val="bg1"/>
              </a:solidFill>
              <a:latin typeface="Comic Sans MS"/>
            </a:endParaRPr>
          </a:p>
        </p:txBody>
      </p:sp>
      <p:sp>
        <p:nvSpPr>
          <p:cNvPr id="4" name="TextBox 3">
            <a:extLst>
              <a:ext uri="{FF2B5EF4-FFF2-40B4-BE49-F238E27FC236}">
                <a16:creationId xmlns:a16="http://schemas.microsoft.com/office/drawing/2014/main" id="{8D658C1A-71E5-4C5A-A03E-7A0193D74F1F}"/>
              </a:ext>
            </a:extLst>
          </p:cNvPr>
          <p:cNvSpPr txBox="1"/>
          <p:nvPr/>
        </p:nvSpPr>
        <p:spPr>
          <a:xfrm>
            <a:off x="0" y="1341833"/>
            <a:ext cx="12359474" cy="2277547"/>
          </a:xfrm>
          <a:prstGeom prst="rect">
            <a:avLst/>
          </a:prstGeom>
          <a:noFill/>
        </p:spPr>
        <p:txBody>
          <a:bodyPr wrap="none" rtlCol="0">
            <a:spAutoFit/>
          </a:bodyPr>
          <a:lstStyle/>
          <a:p>
            <a:pPr marL="457200">
              <a:spcBef>
                <a:spcPts val="600"/>
              </a:spcBef>
              <a:spcAft>
                <a:spcPts val="6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Commencez toujours par effectuer les opérations entre parenthèses. </a:t>
            </a:r>
          </a:p>
          <a:p>
            <a:pPr marL="457200">
              <a:spcBef>
                <a:spcPts val="600"/>
              </a:spcBef>
              <a:spcAft>
                <a:spcPts val="6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Effectuez toujours la multiplication avant l'addition. </a:t>
            </a:r>
          </a:p>
          <a:p>
            <a:pPr marL="457200">
              <a:spcBef>
                <a:spcPts val="600"/>
              </a:spcBef>
              <a:spcAft>
                <a:spcPts val="6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Effectuez toujours la multiplication avant la soustraction. </a:t>
            </a:r>
          </a:p>
          <a:p>
            <a:pPr marL="457200">
              <a:spcBef>
                <a:spcPts val="600"/>
              </a:spcBef>
              <a:spcAft>
                <a:spcPts val="600"/>
              </a:spcAft>
            </a:pPr>
            <a:endParaRPr lang="en-US"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endParaRPr>
          </a:p>
        </p:txBody>
      </p:sp>
      <p:sp>
        <p:nvSpPr>
          <p:cNvPr id="17" name="TextBox 16">
            <a:extLst>
              <a:ext uri="{FF2B5EF4-FFF2-40B4-BE49-F238E27FC236}">
                <a16:creationId xmlns:a16="http://schemas.microsoft.com/office/drawing/2014/main" id="{2D33AA2D-CB2B-4548-A859-1F5B84CD6636}"/>
              </a:ext>
            </a:extLst>
          </p:cNvPr>
          <p:cNvSpPr txBox="1"/>
          <p:nvPr/>
        </p:nvSpPr>
        <p:spPr>
          <a:xfrm>
            <a:off x="668899" y="3596146"/>
            <a:ext cx="2932601" cy="584775"/>
          </a:xfrm>
          <a:prstGeom prst="rect">
            <a:avLst/>
          </a:prstGeom>
          <a:noFill/>
        </p:spPr>
        <p:txBody>
          <a:bodyPr wrap="square">
            <a:spAutoFit/>
          </a:bodyPr>
          <a:lstStyle/>
          <a:p>
            <a:r>
              <a:rPr lang="fr-FR" sz="3200" b="0" i="0" u="none" dirty="0">
                <a:solidFill>
                  <a:schemeClr val="accent1">
                    <a:lumMod val="75000"/>
                  </a:schemeClr>
                </a:solidFill>
                <a:effectLst/>
                <a:latin typeface="+mj-lt"/>
                <a:ea typeface="Times New Roman" panose="02020603050405020304" pitchFamily="18" charset="0"/>
                <a:cs typeface="Calibri" panose="020F0502020204030204" pitchFamily="34" charset="0"/>
              </a:rPr>
              <a:t>P</a:t>
            </a:r>
            <a:r>
              <a:rPr lang="fr-FR" sz="3200" b="0" i="0" u="none" dirty="0">
                <a:solidFill>
                  <a:schemeClr val="tx1">
                    <a:lumMod val="65000"/>
                    <a:lumOff val="35000"/>
                  </a:schemeClr>
                </a:solidFill>
                <a:effectLst/>
                <a:latin typeface="+mj-lt"/>
                <a:ea typeface="Times New Roman" panose="02020603050405020304" pitchFamily="18" charset="0"/>
                <a:cs typeface="Calibri" panose="020F0502020204030204" pitchFamily="34" charset="0"/>
              </a:rPr>
              <a:t>arenthèses</a:t>
            </a:r>
            <a:endParaRPr lang="fr-FR" sz="32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8094956E-57DA-4797-ADE3-287E804751F1}"/>
              </a:ext>
            </a:extLst>
          </p:cNvPr>
          <p:cNvSpPr txBox="1"/>
          <p:nvPr/>
        </p:nvSpPr>
        <p:spPr>
          <a:xfrm>
            <a:off x="3696184" y="3596146"/>
            <a:ext cx="3141355" cy="584775"/>
          </a:xfrm>
          <a:prstGeom prst="rect">
            <a:avLst/>
          </a:prstGeom>
          <a:noFill/>
        </p:spPr>
        <p:txBody>
          <a:bodyPr wrap="square">
            <a:spAutoFit/>
          </a:bodyPr>
          <a:lstStyle/>
          <a:p>
            <a:r>
              <a:rPr lang="fr-FR" sz="3200" dirty="0">
                <a:solidFill>
                  <a:schemeClr val="accent1">
                    <a:lumMod val="75000"/>
                  </a:schemeClr>
                </a:solidFill>
                <a:latin typeface="+mj-lt"/>
                <a:ea typeface="Times New Roman" panose="02020603050405020304" pitchFamily="18" charset="0"/>
                <a:cs typeface="Calibri" panose="020F0502020204030204" pitchFamily="34" charset="0"/>
              </a:rPr>
              <a:t>M</a:t>
            </a:r>
            <a:r>
              <a:rPr lang="fr-FR" sz="3200" b="0" i="0" u="none" dirty="0">
                <a:solidFill>
                  <a:schemeClr val="tx1">
                    <a:lumMod val="65000"/>
                    <a:lumOff val="35000"/>
                  </a:schemeClr>
                </a:solidFill>
                <a:effectLst/>
                <a:latin typeface="+mj-lt"/>
                <a:ea typeface="Times New Roman" panose="02020603050405020304" pitchFamily="18" charset="0"/>
                <a:cs typeface="Calibri" panose="020F0502020204030204" pitchFamily="34" charset="0"/>
              </a:rPr>
              <a:t>ultiplication</a:t>
            </a:r>
            <a:endParaRPr lang="fr-FR" sz="32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DAD4EE4A-8244-4CD1-B0C0-5A2D7B092D6D}"/>
              </a:ext>
            </a:extLst>
          </p:cNvPr>
          <p:cNvSpPr txBox="1"/>
          <p:nvPr/>
        </p:nvSpPr>
        <p:spPr>
          <a:xfrm>
            <a:off x="7017175" y="3596146"/>
            <a:ext cx="5174825" cy="584775"/>
          </a:xfrm>
          <a:prstGeom prst="rect">
            <a:avLst/>
          </a:prstGeom>
          <a:noFill/>
        </p:spPr>
        <p:txBody>
          <a:bodyPr wrap="square">
            <a:spAutoFit/>
          </a:bodyPr>
          <a:lstStyle/>
          <a:p>
            <a:r>
              <a:rPr lang="fr-FR" sz="3200" dirty="0">
                <a:solidFill>
                  <a:schemeClr val="accent1">
                    <a:lumMod val="75000"/>
                  </a:schemeClr>
                </a:solidFill>
                <a:latin typeface="+mj-lt"/>
                <a:ea typeface="Times New Roman" panose="02020603050405020304" pitchFamily="18" charset="0"/>
                <a:cs typeface="Calibri" panose="020F0502020204030204" pitchFamily="34" charset="0"/>
              </a:rPr>
              <a:t>A</a:t>
            </a:r>
            <a:r>
              <a:rPr lang="fr-FR" sz="3200" dirty="0">
                <a:solidFill>
                  <a:schemeClr val="tx1">
                    <a:lumMod val="65000"/>
                    <a:lumOff val="35000"/>
                  </a:schemeClr>
                </a:solidFill>
                <a:latin typeface="+mj-lt"/>
                <a:ea typeface="Times New Roman" panose="02020603050405020304" pitchFamily="18" charset="0"/>
                <a:cs typeface="Calibri" panose="020F0502020204030204" pitchFamily="34" charset="0"/>
              </a:rPr>
              <a:t>ddition ou </a:t>
            </a:r>
            <a:r>
              <a:rPr lang="fr-FR" sz="3200" dirty="0">
                <a:solidFill>
                  <a:schemeClr val="accent1">
                    <a:lumMod val="75000"/>
                  </a:schemeClr>
                </a:solidFill>
                <a:latin typeface="+mj-lt"/>
                <a:ea typeface="Times New Roman" panose="02020603050405020304" pitchFamily="18" charset="0"/>
                <a:cs typeface="Calibri" panose="020F0502020204030204" pitchFamily="34" charset="0"/>
              </a:rPr>
              <a:t>S</a:t>
            </a:r>
            <a:r>
              <a:rPr lang="fr-FR" sz="3200" dirty="0">
                <a:solidFill>
                  <a:schemeClr val="tx1">
                    <a:lumMod val="65000"/>
                    <a:lumOff val="35000"/>
                  </a:schemeClr>
                </a:solidFill>
                <a:latin typeface="+mj-lt"/>
                <a:ea typeface="Times New Roman" panose="02020603050405020304" pitchFamily="18" charset="0"/>
                <a:cs typeface="Calibri" panose="020F0502020204030204" pitchFamily="34" charset="0"/>
              </a:rPr>
              <a:t>oustraction.</a:t>
            </a:r>
          </a:p>
        </p:txBody>
      </p:sp>
      <p:sp>
        <p:nvSpPr>
          <p:cNvPr id="20" name="Rectangle 19">
            <a:extLst>
              <a:ext uri="{FF2B5EF4-FFF2-40B4-BE49-F238E27FC236}">
                <a16:creationId xmlns:a16="http://schemas.microsoft.com/office/drawing/2014/main" id="{A2A809DA-B41F-4CD3-B6C8-BB942DA4CBC5}"/>
              </a:ext>
            </a:extLst>
          </p:cNvPr>
          <p:cNvSpPr/>
          <p:nvPr/>
        </p:nvSpPr>
        <p:spPr>
          <a:xfrm>
            <a:off x="668899" y="4288243"/>
            <a:ext cx="10191842" cy="769441"/>
          </a:xfrm>
          <a:prstGeom prst="rect">
            <a:avLst/>
          </a:prstGeom>
          <a:noFill/>
        </p:spPr>
        <p:txBody>
          <a:bodyPr wrap="square" lIns="91440" tIns="45720" rIns="91440" bIns="45720">
            <a:spAutoFit/>
          </a:bodyPr>
          <a:lstStyle/>
          <a:p>
            <a:r>
              <a:rPr lang="en-US" sz="4400" dirty="0">
                <a:ln w="0"/>
                <a:solidFill>
                  <a:schemeClr val="accent1">
                    <a:lumMod val="75000"/>
                  </a:schemeClr>
                </a:solidFill>
                <a:effectLst>
                  <a:outerShdw blurRad="38100" dist="25400" dir="5400000" algn="ctr" rotWithShape="0">
                    <a:srgbClr val="6E747A">
                      <a:alpha val="43000"/>
                    </a:srgbClr>
                  </a:outerShdw>
                </a:effectLst>
                <a:latin typeface="+mj-lt"/>
              </a:rPr>
              <a:t>P                M             	A           S</a:t>
            </a:r>
            <a:endParaRPr lang="en-US" sz="4400" b="0" cap="none" spc="0" dirty="0">
              <a:ln w="0"/>
              <a:solidFill>
                <a:schemeClr val="accent1">
                  <a:lumMod val="75000"/>
                </a:schemeClr>
              </a:solidFill>
              <a:effectLst>
                <a:outerShdw blurRad="38100" dist="25400" dir="5400000" algn="ctr" rotWithShape="0">
                  <a:srgbClr val="6E747A">
                    <a:alpha val="43000"/>
                  </a:srgbClr>
                </a:outerShdw>
              </a:effectLst>
              <a:latin typeface="+mj-lt"/>
            </a:endParaRPr>
          </a:p>
        </p:txBody>
      </p:sp>
    </p:spTree>
    <p:custDataLst>
      <p:tags r:id="rId1"/>
    </p:custDataLst>
    <p:extLst>
      <p:ext uri="{BB962C8B-B14F-4D97-AF65-F5344CB8AC3E}">
        <p14:creationId xmlns:p14="http://schemas.microsoft.com/office/powerpoint/2010/main" val="28468392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1">
            <a:extLst>
              <a:ext uri="{FF2B5EF4-FFF2-40B4-BE49-F238E27FC236}">
                <a16:creationId xmlns:a16="http://schemas.microsoft.com/office/drawing/2014/main" id="{F3809EA0-F27A-4F45-89E5-E62619D312B9}"/>
              </a:ext>
            </a:extLst>
          </p:cNvPr>
          <p:cNvPicPr>
            <a:picLocks noChangeAspect="1"/>
          </p:cNvPicPr>
          <p:nvPr/>
        </p:nvPicPr>
        <p:blipFill>
          <a:blip r:embed="rId4"/>
          <a:srcRect/>
          <a:stretch/>
        </p:blipFill>
        <p:spPr>
          <a:xfrm>
            <a:off x="4729441" y="709980"/>
            <a:ext cx="2733118" cy="3299987"/>
          </a:xfrm>
          <a:prstGeom prst="rect">
            <a:avLst/>
          </a:prstGeom>
        </p:spPr>
      </p:pic>
      <p:sp>
        <p:nvSpPr>
          <p:cNvPr id="5" name="Google Shape;97;gb06ce43697_0_0">
            <a:extLst>
              <a:ext uri="{FF2B5EF4-FFF2-40B4-BE49-F238E27FC236}">
                <a16:creationId xmlns:a16="http://schemas.microsoft.com/office/drawing/2014/main" id="{DAEFF3B9-31F0-4FD6-A900-1AAA53589B78}"/>
              </a:ext>
            </a:extLst>
          </p:cNvPr>
          <p:cNvSpPr txBox="1">
            <a:spLocks/>
          </p:cNvSpPr>
          <p:nvPr/>
        </p:nvSpPr>
        <p:spPr>
          <a:xfrm>
            <a:off x="1024500" y="4105515"/>
            <a:ext cx="10143000" cy="1830975"/>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defRPr/>
            </a:pPr>
            <a:r>
              <a:rPr lang="fr-FR" sz="5400" dirty="0">
                <a:solidFill>
                  <a:schemeClr val="accent1">
                    <a:lumMod val="50000"/>
                  </a:schemeClr>
                </a:solidFill>
                <a:latin typeface="Comic Sans MS" panose="030F0702030302020204" pitchFamily="66" charset="0"/>
              </a:rPr>
              <a:t>Ma</a:t>
            </a:r>
            <a:r>
              <a:rPr lang="fr-FR" sz="5400" dirty="0">
                <a:solidFill>
                  <a:schemeClr val="accent1">
                    <a:lumMod val="50000"/>
                  </a:schemeClr>
                </a:solidFill>
                <a:latin typeface="Comic Sans MS"/>
              </a:rPr>
              <a:t>î</a:t>
            </a:r>
            <a:r>
              <a:rPr lang="fr-FR" sz="5400" dirty="0">
                <a:solidFill>
                  <a:schemeClr val="accent1">
                    <a:lumMod val="50000"/>
                  </a:schemeClr>
                </a:solidFill>
                <a:latin typeface="Comic Sans MS" panose="030F0702030302020204" pitchFamily="66" charset="0"/>
              </a:rPr>
              <a:t>trise</a:t>
            </a:r>
            <a:r>
              <a:rPr lang="en-US" sz="5400" dirty="0">
                <a:solidFill>
                  <a:schemeClr val="accent1">
                    <a:lumMod val="50000"/>
                  </a:schemeClr>
                </a:solidFill>
                <a:latin typeface="Comic Sans MS" panose="030F0702030302020204" pitchFamily="66" charset="0"/>
              </a:rPr>
              <a:t> </a:t>
            </a:r>
            <a:r>
              <a:rPr lang="fr-FR" sz="5400" dirty="0">
                <a:solidFill>
                  <a:schemeClr val="accent1">
                    <a:lumMod val="50000"/>
                  </a:schemeClr>
                </a:solidFill>
                <a:latin typeface="Comic Sans MS" panose="030F0702030302020204" pitchFamily="66" charset="0"/>
              </a:rPr>
              <a:t>des Connaissances Mathématiques et Fluidité</a:t>
            </a:r>
          </a:p>
        </p:txBody>
      </p:sp>
    </p:spTree>
    <p:custDataLst>
      <p:tags r:id="rId1"/>
    </p:custDataLst>
    <p:extLst>
      <p:ext uri="{BB962C8B-B14F-4D97-AF65-F5344CB8AC3E}">
        <p14:creationId xmlns:p14="http://schemas.microsoft.com/office/powerpoint/2010/main" val="3161787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a:solidFill>
                  <a:schemeClr val="tx1">
                    <a:lumMod val="65000"/>
                    <a:lumOff val="35000"/>
                  </a:schemeClr>
                </a:solidFill>
                <a:latin typeface="+mj-lt"/>
              </a:rPr>
              <a:t>Exercices d’Application</a:t>
            </a:r>
            <a:endParaRPr lang="fr-FR">
              <a:solidFill>
                <a:schemeClr val="tx1">
                  <a:lumMod val="65000"/>
                  <a:lumOff val="35000"/>
                </a:schemeClr>
              </a:solidFill>
            </a:endParaRPr>
          </a:p>
        </p:txBody>
      </p: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sz="3200" b="1" dirty="0">
              <a:solidFill>
                <a:schemeClr val="bg1"/>
              </a:solidFill>
              <a:latin typeface="Comic Sans MS"/>
            </a:endParaRPr>
          </a:p>
        </p:txBody>
      </p:sp>
      <p:sp>
        <p:nvSpPr>
          <p:cNvPr id="8" name="TextBox 7">
            <a:extLst>
              <a:ext uri="{FF2B5EF4-FFF2-40B4-BE49-F238E27FC236}">
                <a16:creationId xmlns:a16="http://schemas.microsoft.com/office/drawing/2014/main" id="{632DE185-B9DF-409A-913D-E1A4DEDA5AD8}"/>
              </a:ext>
            </a:extLst>
          </p:cNvPr>
          <p:cNvSpPr txBox="1"/>
          <p:nvPr/>
        </p:nvSpPr>
        <p:spPr>
          <a:xfrm>
            <a:off x="646427" y="2205319"/>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5</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7EFF0036-2466-4C20-89D3-C6779AAF710F}"/>
              </a:ext>
            </a:extLst>
          </p:cNvPr>
          <p:cNvSpPr/>
          <p:nvPr/>
        </p:nvSpPr>
        <p:spPr>
          <a:xfrm>
            <a:off x="2162904" y="2615295"/>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11" name="Rectangle: Rounded Corners 10">
            <a:extLst>
              <a:ext uri="{FF2B5EF4-FFF2-40B4-BE49-F238E27FC236}">
                <a16:creationId xmlns:a16="http://schemas.microsoft.com/office/drawing/2014/main" id="{C982A2AC-9A27-428C-93F2-160B2D541D81}"/>
              </a:ext>
            </a:extLst>
          </p:cNvPr>
          <p:cNvSpPr/>
          <p:nvPr/>
        </p:nvSpPr>
        <p:spPr>
          <a:xfrm>
            <a:off x="4051519" y="2615295"/>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Comic Sans MS" panose="030F0702030302020204" pitchFamily="66" charset="0"/>
                <a:cs typeface="Calibri" panose="020F0502020204030204" pitchFamily="34" charset="0"/>
              </a:rPr>
              <a:t>x</a:t>
            </a:r>
          </a:p>
        </p:txBody>
      </p:sp>
    </p:spTree>
    <p:custDataLst>
      <p:tags r:id="rId1"/>
    </p:custDataLst>
    <p:extLst>
      <p:ext uri="{BB962C8B-B14F-4D97-AF65-F5344CB8AC3E}">
        <p14:creationId xmlns:p14="http://schemas.microsoft.com/office/powerpoint/2010/main" val="18541925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68EE15E-70B8-4457-93B2-79DFFB0DEF09}"/>
              </a:ext>
            </a:extLst>
          </p:cNvPr>
          <p:cNvSpPr txBox="1"/>
          <p:nvPr/>
        </p:nvSpPr>
        <p:spPr>
          <a:xfrm>
            <a:off x="646427" y="2205319"/>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5</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mc:AlternateContent xmlns:mc="http://schemas.openxmlformats.org/markup-compatibility/2006">
        <mc:Choice xmlns:a14="http://schemas.microsoft.com/office/drawing/2010/main" Requires="a14">
          <p:sp>
            <p:nvSpPr>
              <p:cNvPr id="18" name="Rectangle: Rounded Corners 17">
                <a:extLst>
                  <a:ext uri="{FF2B5EF4-FFF2-40B4-BE49-F238E27FC236}">
                    <a16:creationId xmlns:a16="http://schemas.microsoft.com/office/drawing/2014/main" id="{A145C711-40B3-4E76-A831-EC683EA7B1F0}"/>
                  </a:ext>
                </a:extLst>
              </p:cNvPr>
              <p:cNvSpPr/>
              <p:nvPr/>
            </p:nvSpPr>
            <p:spPr>
              <a:xfrm>
                <a:off x="3886200" y="2615295"/>
                <a:ext cx="713959"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4000" b="1" i="1" dirty="0" smtClean="0">
                          <a:latin typeface="Cambria Math" panose="02040503050406030204" pitchFamily="18" charset="0"/>
                          <a:ea typeface="Cambria Math" panose="02040503050406030204" pitchFamily="18" charset="0"/>
                          <a:cs typeface="Calibri" panose="020F0502020204030204" pitchFamily="34" charset="0"/>
                        </a:rPr>
                        <m:t> ×</m:t>
                      </m:r>
                    </m:oMath>
                  </m:oMathPara>
                </a14:m>
                <a:endParaRPr lang="en-US" sz="4000" b="1" dirty="0">
                  <a:latin typeface="Comic Sans MS" panose="030F0702030302020204" pitchFamily="66" charset="0"/>
                  <a:cs typeface="Calibri" panose="020F0502020204030204" pitchFamily="34" charset="0"/>
                </a:endParaRPr>
              </a:p>
            </p:txBody>
          </p:sp>
        </mc:Choice>
        <mc:Fallback>
          <p:sp>
            <p:nvSpPr>
              <p:cNvPr id="18" name="Rectangle: Rounded Corners 17">
                <a:extLst>
                  <a:ext uri="{FF2B5EF4-FFF2-40B4-BE49-F238E27FC236}">
                    <a16:creationId xmlns:a16="http://schemas.microsoft.com/office/drawing/2014/main" id="{A145C711-40B3-4E76-A831-EC683EA7B1F0}"/>
                  </a:ext>
                </a:extLst>
              </p:cNvPr>
              <p:cNvSpPr>
                <a:spLocks noRot="1" noChangeAspect="1" noMove="1" noResize="1" noEditPoints="1" noAdjustHandles="1" noChangeArrowheads="1" noChangeShapeType="1" noTextEdit="1"/>
              </p:cNvSpPr>
              <p:nvPr/>
            </p:nvSpPr>
            <p:spPr>
              <a:xfrm>
                <a:off x="3886200" y="2615295"/>
                <a:ext cx="713959" cy="548640"/>
              </a:xfrm>
              <a:prstGeom prst="roundRect">
                <a:avLst/>
              </a:prstGeom>
              <a:blipFill>
                <a:blip r:embed="rId4"/>
                <a:stretch>
                  <a:fillRect/>
                </a:stretch>
              </a:blipFill>
              <a:ln>
                <a:noFill/>
              </a:ln>
            </p:spPr>
            <p:txBody>
              <a:bodyPr/>
              <a:lstStyle/>
              <a:p>
                <a:r>
                  <a:rPr lang="fr-FR">
                    <a:noFill/>
                  </a:rPr>
                  <a:t> </a:t>
                </a:r>
              </a:p>
            </p:txBody>
          </p:sp>
        </mc:Fallback>
      </mc:AlternateContent>
      <p:sp>
        <p:nvSpPr>
          <p:cNvPr id="10" name="Rectangle: Rounded Corners 9">
            <a:extLst>
              <a:ext uri="{FF2B5EF4-FFF2-40B4-BE49-F238E27FC236}">
                <a16:creationId xmlns:a16="http://schemas.microsoft.com/office/drawing/2014/main" id="{08C1907F-0062-4577-A005-2BD3DB21BC22}"/>
              </a:ext>
            </a:extLst>
          </p:cNvPr>
          <p:cNvSpPr/>
          <p:nvPr/>
        </p:nvSpPr>
        <p:spPr>
          <a:xfrm>
            <a:off x="2162904" y="2615295"/>
            <a:ext cx="548640" cy="548640"/>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12" name="TextBox 11">
            <a:extLst>
              <a:ext uri="{FF2B5EF4-FFF2-40B4-BE49-F238E27FC236}">
                <a16:creationId xmlns:a16="http://schemas.microsoft.com/office/drawing/2014/main" id="{BCBACA0D-8C2C-4EE2-A8D8-EF4DE1DB74A7}"/>
              </a:ext>
            </a:extLst>
          </p:cNvPr>
          <p:cNvSpPr txBox="1"/>
          <p:nvPr/>
        </p:nvSpPr>
        <p:spPr>
          <a:xfrm>
            <a:off x="190500" y="4577175"/>
            <a:ext cx="11811000" cy="954107"/>
          </a:xfrm>
          <a:prstGeom prst="rect">
            <a:avLst/>
          </a:prstGeom>
          <a:noFill/>
        </p:spPr>
        <p:txBody>
          <a:bodyPr wrap="square" rtlCol="0">
            <a:spAutoFit/>
          </a:bodyPr>
          <a:lstStyle/>
          <a:p>
            <a:pPr marL="457200">
              <a:spcBef>
                <a:spcPts val="600"/>
              </a:spcBef>
              <a:spcAft>
                <a:spcPts val="6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Selon les lois de priorité opératoire : commencez toujours par effectuer les opérations entre parenthèses.</a:t>
            </a:r>
            <a:endParaRPr lang="en-US"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endParaRPr>
          </a:p>
        </p:txBody>
      </p:sp>
      <p:sp>
        <p:nvSpPr>
          <p:cNvPr id="7" name="Google Shape;222;p10">
            <a:extLst>
              <a:ext uri="{FF2B5EF4-FFF2-40B4-BE49-F238E27FC236}">
                <a16:creationId xmlns:a16="http://schemas.microsoft.com/office/drawing/2014/main" id="{0739975C-C4F9-47F1-9A7F-0E51DD3A61D6}"/>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dirty="0"/>
          </a:p>
        </p:txBody>
      </p:sp>
    </p:spTree>
    <p:custDataLst>
      <p:tags r:id="rId1"/>
    </p:custDataLst>
    <p:extLst>
      <p:ext uri="{BB962C8B-B14F-4D97-AF65-F5344CB8AC3E}">
        <p14:creationId xmlns:p14="http://schemas.microsoft.com/office/powerpoint/2010/main" val="31123907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E676A86-D7FB-404B-BEF0-573810E9B6A1}"/>
              </a:ext>
            </a:extLst>
          </p:cNvPr>
          <p:cNvSpPr txBox="1"/>
          <p:nvPr/>
        </p:nvSpPr>
        <p:spPr>
          <a:xfrm>
            <a:off x="498563"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7</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16" name="Rectangle: Rounded Corners 15">
            <a:extLst>
              <a:ext uri="{FF2B5EF4-FFF2-40B4-BE49-F238E27FC236}">
                <a16:creationId xmlns:a16="http://schemas.microsoft.com/office/drawing/2014/main" id="{0FB7E6B0-9F49-4FBA-B6DA-D924580CAC79}"/>
              </a:ext>
            </a:extLst>
          </p:cNvPr>
          <p:cNvSpPr/>
          <p:nvPr/>
        </p:nvSpPr>
        <p:spPr>
          <a:xfrm>
            <a:off x="2186987" y="2502279"/>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mc:Choice xmlns:a14="http://schemas.microsoft.com/office/drawing/2010/main" Requires="a14">
          <p:sp>
            <p:nvSpPr>
              <p:cNvPr id="17" name="Rectangle: Rounded Corners 16">
                <a:extLst>
                  <a:ext uri="{FF2B5EF4-FFF2-40B4-BE49-F238E27FC236}">
                    <a16:creationId xmlns:a16="http://schemas.microsoft.com/office/drawing/2014/main" id="{F5A7C1F1-2414-486F-825C-1023D4E0DC90}"/>
                  </a:ext>
                </a:extLst>
              </p:cNvPr>
              <p:cNvSpPr/>
              <p:nvPr/>
            </p:nvSpPr>
            <p:spPr>
              <a:xfrm>
                <a:off x="3688080" y="2502279"/>
                <a:ext cx="735639"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4000" b="1" i="1" dirty="0" smtClean="0">
                          <a:latin typeface="Cambria Math" panose="02040503050406030204" pitchFamily="18" charset="0"/>
                          <a:ea typeface="Cambria Math" panose="02040503050406030204" pitchFamily="18" charset="0"/>
                          <a:cs typeface="Calibri" panose="020F0502020204030204" pitchFamily="34" charset="0"/>
                        </a:rPr>
                        <m:t> ×</m:t>
                      </m:r>
                    </m:oMath>
                  </m:oMathPara>
                </a14:m>
                <a:endParaRPr lang="en-US" sz="4000" b="1" dirty="0">
                  <a:latin typeface="Comic Sans MS" panose="030F0702030302020204" pitchFamily="66" charset="0"/>
                  <a:cs typeface="Calibri" panose="020F0502020204030204" pitchFamily="34" charset="0"/>
                </a:endParaRPr>
              </a:p>
            </p:txBody>
          </p:sp>
        </mc:Choice>
        <mc:Fallback>
          <p:sp>
            <p:nvSpPr>
              <p:cNvPr id="17" name="Rectangle: Rounded Corners 16">
                <a:extLst>
                  <a:ext uri="{FF2B5EF4-FFF2-40B4-BE49-F238E27FC236}">
                    <a16:creationId xmlns:a16="http://schemas.microsoft.com/office/drawing/2014/main" id="{F5A7C1F1-2414-486F-825C-1023D4E0DC90}"/>
                  </a:ext>
                </a:extLst>
              </p:cNvPr>
              <p:cNvSpPr>
                <a:spLocks noRot="1" noChangeAspect="1" noMove="1" noResize="1" noEditPoints="1" noAdjustHandles="1" noChangeArrowheads="1" noChangeShapeType="1" noTextEdit="1"/>
              </p:cNvSpPr>
              <p:nvPr/>
            </p:nvSpPr>
            <p:spPr>
              <a:xfrm>
                <a:off x="3688080" y="2502279"/>
                <a:ext cx="735639" cy="548640"/>
              </a:xfrm>
              <a:prstGeom prst="roundRect">
                <a:avLst/>
              </a:prstGeom>
              <a:blipFill>
                <a:blip r:embed="rId4"/>
                <a:stretch>
                  <a:fillRect/>
                </a:stretch>
              </a:blipFill>
              <a:ln>
                <a:solidFill>
                  <a:schemeClr val="accent2">
                    <a:lumMod val="75000"/>
                  </a:schemeClr>
                </a:solidFill>
              </a:ln>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0F050C8F-9C9C-4F7E-AD18-1DD19CDFCF00}"/>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dirty="0"/>
          </a:p>
        </p:txBody>
      </p:sp>
    </p:spTree>
    <p:custDataLst>
      <p:tags r:id="rId1"/>
    </p:custDataLst>
    <p:extLst>
      <p:ext uri="{BB962C8B-B14F-4D97-AF65-F5344CB8AC3E}">
        <p14:creationId xmlns:p14="http://schemas.microsoft.com/office/powerpoint/2010/main" val="33678305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071C70BA-0D11-4FB8-BB6E-79B1721D8243}"/>
              </a:ext>
            </a:extLst>
          </p:cNvPr>
          <p:cNvSpPr txBox="1"/>
          <p:nvPr/>
        </p:nvSpPr>
        <p:spPr>
          <a:xfrm>
            <a:off x="498563"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7</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E29FCBF4-F6C1-41A7-9C43-0666A5C095F3}"/>
              </a:ext>
            </a:extLst>
          </p:cNvPr>
          <p:cNvSpPr txBox="1"/>
          <p:nvPr/>
        </p:nvSpPr>
        <p:spPr>
          <a:xfrm>
            <a:off x="0" y="4541267"/>
            <a:ext cx="11811000" cy="1087285"/>
          </a:xfrm>
          <a:prstGeom prst="rect">
            <a:avLst/>
          </a:prstGeom>
          <a:noFill/>
        </p:spPr>
        <p:txBody>
          <a:bodyPr wrap="square" rtlCol="0">
            <a:spAutoFit/>
          </a:bodyPr>
          <a:lstStyle/>
          <a:p>
            <a:pPr marL="457200">
              <a:lnSpc>
                <a:spcPct val="120000"/>
              </a:lnSpc>
              <a:spcBef>
                <a:spcPts val="600"/>
              </a:spcBef>
              <a:spcAft>
                <a:spcPts val="6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Selon les lois de priorité opératoire : effectuez la multiplication avant la soustraction.</a:t>
            </a:r>
            <a:endParaRPr lang="en-GB"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endParaRPr>
          </a:p>
        </p:txBody>
      </p:sp>
      <p:sp>
        <p:nvSpPr>
          <p:cNvPr id="12" name="Rectangle: Rounded Corners 11">
            <a:extLst>
              <a:ext uri="{FF2B5EF4-FFF2-40B4-BE49-F238E27FC236}">
                <a16:creationId xmlns:a16="http://schemas.microsoft.com/office/drawing/2014/main" id="{A6E4AF2A-42B5-46D2-9BE3-BD8FF4B58127}"/>
              </a:ext>
            </a:extLst>
          </p:cNvPr>
          <p:cNvSpPr/>
          <p:nvPr/>
        </p:nvSpPr>
        <p:spPr>
          <a:xfrm>
            <a:off x="2186987" y="2502279"/>
            <a:ext cx="548640"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mc:Choice xmlns:a14="http://schemas.microsoft.com/office/drawing/2010/main" Requires="a14">
          <p:sp>
            <p:nvSpPr>
              <p:cNvPr id="13" name="Rectangle: Rounded Corners 12">
                <a:extLst>
                  <a:ext uri="{FF2B5EF4-FFF2-40B4-BE49-F238E27FC236}">
                    <a16:creationId xmlns:a16="http://schemas.microsoft.com/office/drawing/2014/main" id="{298F6902-0980-4BD9-BC02-32050DD7D48C}"/>
                  </a:ext>
                </a:extLst>
              </p:cNvPr>
              <p:cNvSpPr/>
              <p:nvPr/>
            </p:nvSpPr>
            <p:spPr>
              <a:xfrm>
                <a:off x="3627120" y="2502279"/>
                <a:ext cx="796599" cy="548640"/>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4000" b="1" i="1" dirty="0" smtClean="0">
                          <a:latin typeface="Cambria Math" panose="02040503050406030204" pitchFamily="18" charset="0"/>
                          <a:ea typeface="Cambria Math" panose="02040503050406030204" pitchFamily="18" charset="0"/>
                          <a:cs typeface="Calibri" panose="020F0502020204030204" pitchFamily="34" charset="0"/>
                        </a:rPr>
                        <m:t> ×</m:t>
                      </m:r>
                    </m:oMath>
                  </m:oMathPara>
                </a14:m>
                <a:endParaRPr lang="en-US" sz="4000" b="1" dirty="0">
                  <a:latin typeface="Comic Sans MS" panose="030F0702030302020204" pitchFamily="66" charset="0"/>
                  <a:cs typeface="Calibri" panose="020F0502020204030204" pitchFamily="34" charset="0"/>
                </a:endParaRPr>
              </a:p>
            </p:txBody>
          </p:sp>
        </mc:Choice>
        <mc:Fallback>
          <p:sp>
            <p:nvSpPr>
              <p:cNvPr id="13" name="Rectangle: Rounded Corners 12">
                <a:extLst>
                  <a:ext uri="{FF2B5EF4-FFF2-40B4-BE49-F238E27FC236}">
                    <a16:creationId xmlns:a16="http://schemas.microsoft.com/office/drawing/2014/main" id="{298F6902-0980-4BD9-BC02-32050DD7D48C}"/>
                  </a:ext>
                </a:extLst>
              </p:cNvPr>
              <p:cNvSpPr>
                <a:spLocks noRot="1" noChangeAspect="1" noMove="1" noResize="1" noEditPoints="1" noAdjustHandles="1" noChangeArrowheads="1" noChangeShapeType="1" noTextEdit="1"/>
              </p:cNvSpPr>
              <p:nvPr/>
            </p:nvSpPr>
            <p:spPr>
              <a:xfrm>
                <a:off x="3627120" y="2502279"/>
                <a:ext cx="796599" cy="548640"/>
              </a:xfrm>
              <a:prstGeom prst="roundRect">
                <a:avLst/>
              </a:prstGeom>
              <a:blipFill>
                <a:blip r:embed="rId4"/>
                <a:stretch>
                  <a:fillRect/>
                </a:stretch>
              </a:blipFill>
              <a:ln>
                <a:noFill/>
              </a:ln>
            </p:spPr>
            <p:txBody>
              <a:bodyPr/>
              <a:lstStyle/>
              <a:p>
                <a:r>
                  <a:rPr lang="fr-FR">
                    <a:noFill/>
                  </a:rPr>
                  <a:t> </a:t>
                </a:r>
              </a:p>
            </p:txBody>
          </p:sp>
        </mc:Fallback>
      </mc:AlternateContent>
      <p:sp>
        <p:nvSpPr>
          <p:cNvPr id="7" name="Google Shape;222;p10">
            <a:extLst>
              <a:ext uri="{FF2B5EF4-FFF2-40B4-BE49-F238E27FC236}">
                <a16:creationId xmlns:a16="http://schemas.microsoft.com/office/drawing/2014/main" id="{F68457F0-B255-4093-BC27-3A93527EB6BF}"/>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dirty="0"/>
          </a:p>
        </p:txBody>
      </p:sp>
    </p:spTree>
    <p:custDataLst>
      <p:tags r:id="rId1"/>
    </p:custDataLst>
    <p:extLst>
      <p:ext uri="{BB962C8B-B14F-4D97-AF65-F5344CB8AC3E}">
        <p14:creationId xmlns:p14="http://schemas.microsoft.com/office/powerpoint/2010/main" val="104242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448909" y="1970773"/>
            <a:ext cx="3734104" cy="4728364"/>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Connectivité</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Les élèves appliqueront leurs connaissances dans des activités basées sur des situations de la vie réelle. </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Ils comprendront comment les mathématiques sont liées à la vie réelle.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Inclusion</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conception universelle de l’apprentissage qui guide la planification des leçons.</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présentation des contenus d’une manière flexible afin de motiver les élèves.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SEL</a:t>
            </a: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490950" y="2050956"/>
            <a:ext cx="3822092"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Révision</a:t>
            </a:r>
            <a:endParaRPr lang="fr-FR" b="1" dirty="0">
              <a:solidFill>
                <a:prstClr val="black">
                  <a:lumMod val="65000"/>
                  <a:lumOff val="35000"/>
                </a:prstClr>
              </a:solidFill>
              <a:latin typeface="Comic Sans MS" panose="030F0702030302020204" pitchFamily="66" charset="0"/>
            </a:endParaRP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Evaluation diagnostique (vérifiez vos connaissances), activité préparatoire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Résolution des problèmes</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Un objectif permanent tout au long de la séance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Compréhension conceptuelle</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Activité d’apprentissage</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Maîtrise des connaissances mathématiques et fluidité</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Exercices d’application</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Évaluation formative commune </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Évaluation formative (vérifiez votre compréhension)</a:t>
            </a: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88122" y="2074798"/>
            <a:ext cx="3447917"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domaine est le </a:t>
            </a:r>
            <a:r>
              <a:rPr lang="fr-FR" dirty="0">
                <a:solidFill>
                  <a:prstClr val="black">
                    <a:lumMod val="65000"/>
                    <a:lumOff val="35000"/>
                  </a:prstClr>
                </a:solidFill>
                <a:latin typeface="Comic Sans MS" panose="030F0702030302020204" pitchFamily="66" charset="0"/>
              </a:rPr>
              <a:t>développement du cerveau / Fonction cognitive.</a:t>
            </a: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sous-domaine est la f</a:t>
            </a:r>
            <a:r>
              <a:rPr lang="fr-FR" dirty="0">
                <a:solidFill>
                  <a:prstClr val="black">
                    <a:lumMod val="65000"/>
                    <a:lumOff val="35000"/>
                  </a:prstClr>
                </a:solidFill>
                <a:latin typeface="Comic Sans MS" panose="030F0702030302020204" pitchFamily="66" charset="0"/>
              </a:rPr>
              <a:t>lexibilité cognitive.</a:t>
            </a: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L’objectif est pour les élèves de démontrer la capacité de passer d’une tâche à une autre et de se recentrer sur chaque tâche.</a:t>
            </a:r>
          </a:p>
        </p:txBody>
      </p:sp>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Éléments de l’Approche Pédagogique</a:t>
            </a:r>
            <a:endParaRPr lang="fr-FR" sz="3200" dirty="0">
              <a:solidFill>
                <a:schemeClr val="bg1"/>
              </a:solidFill>
              <a:sym typeface="Comic Sans MS"/>
            </a:endParaRPr>
          </a:p>
        </p:txBody>
      </p:sp>
      <p:sp>
        <p:nvSpPr>
          <p:cNvPr id="16" name="Rectangle 20">
            <a:extLst>
              <a:ext uri="{FF2B5EF4-FFF2-40B4-BE49-F238E27FC236}">
                <a16:creationId xmlns:a16="http://schemas.microsoft.com/office/drawing/2014/main" id="{AD133FF1-AF2E-4CCF-A375-9AF5855860D5}"/>
              </a:ext>
            </a:extLst>
          </p:cNvPr>
          <p:cNvSpPr>
            <a:spLocks noChangeArrowheads="1"/>
          </p:cNvSpPr>
          <p:nvPr/>
        </p:nvSpPr>
        <p:spPr bwMode="auto">
          <a:xfrm>
            <a:off x="562070" y="1511740"/>
            <a:ext cx="3349639" cy="362359"/>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solidFill>
                <a:latin typeface="Comic Sans MS"/>
                <a:cs typeface="Calibri"/>
                <a:sym typeface="Comic Sans MS"/>
              </a:rPr>
              <a:t> </a:t>
            </a:r>
            <a:r>
              <a:rPr lang="en-US" sz="1600" dirty="0">
                <a:solidFill>
                  <a:schemeClr val="tx1">
                    <a:lumMod val="65000"/>
                    <a:lumOff val="35000"/>
                  </a:schemeClr>
                </a:solidFill>
                <a:latin typeface="Comic Sans MS"/>
                <a:cs typeface="Calibri"/>
                <a:sym typeface="Comic Sans MS"/>
              </a:rPr>
              <a:t> </a:t>
            </a:r>
            <a:r>
              <a:rPr lang="fr-FR" sz="1600" dirty="0">
                <a:solidFill>
                  <a:schemeClr val="tx1">
                    <a:lumMod val="65000"/>
                    <a:lumOff val="35000"/>
                  </a:schemeClr>
                </a:solidFill>
                <a:latin typeface="Comic Sans MS"/>
                <a:cs typeface="Calibri"/>
                <a:sym typeface="Comic Sans MS"/>
              </a:rPr>
              <a:t>Approche Pédagogique Générale</a:t>
            </a:r>
            <a:endParaRPr lang="fr-FR" sz="1600" b="1" dirty="0">
              <a:solidFill>
                <a:schemeClr val="tx1">
                  <a:lumMod val="65000"/>
                  <a:lumOff val="35000"/>
                </a:schemeClr>
              </a:solidFill>
              <a:latin typeface="Comic Sans MS" panose="030F0702030302020204" pitchFamily="66" charset="0"/>
            </a:endParaRPr>
          </a:p>
          <a:p>
            <a:endParaRPr lang="en-US" sz="1600" dirty="0">
              <a:solidFill>
                <a:schemeClr val="tx1"/>
              </a:solidFill>
              <a:latin typeface="Comic Sans MS"/>
              <a:cs typeface="Calibri"/>
            </a:endParaRPr>
          </a:p>
        </p:txBody>
      </p:sp>
      <p:sp>
        <p:nvSpPr>
          <p:cNvPr id="17" name="Oval 16">
            <a:extLst>
              <a:ext uri="{FF2B5EF4-FFF2-40B4-BE49-F238E27FC236}">
                <a16:creationId xmlns:a16="http://schemas.microsoft.com/office/drawing/2014/main" id="{0E6161F8-08CD-4B6E-A8DF-4BB9E0C4B32C}"/>
              </a:ext>
            </a:extLst>
          </p:cNvPr>
          <p:cNvSpPr/>
          <p:nvPr/>
        </p:nvSpPr>
        <p:spPr>
          <a:xfrm>
            <a:off x="271354" y="1285207"/>
            <a:ext cx="355110"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1</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18" name="Rectangle 20">
            <a:extLst>
              <a:ext uri="{FF2B5EF4-FFF2-40B4-BE49-F238E27FC236}">
                <a16:creationId xmlns:a16="http://schemas.microsoft.com/office/drawing/2014/main" id="{F0B978E6-39D9-49FE-AB2F-C626B12B50EA}"/>
              </a:ext>
            </a:extLst>
          </p:cNvPr>
          <p:cNvSpPr>
            <a:spLocks noChangeArrowheads="1"/>
          </p:cNvSpPr>
          <p:nvPr/>
        </p:nvSpPr>
        <p:spPr bwMode="auto">
          <a:xfrm>
            <a:off x="4505464" y="1511740"/>
            <a:ext cx="3862041" cy="333648"/>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65000"/>
                    <a:lumOff val="35000"/>
                  </a:schemeClr>
                </a:solidFill>
                <a:latin typeface="Comic Sans MS"/>
                <a:cs typeface="Calibri"/>
                <a:sym typeface="Calibri"/>
              </a:rPr>
              <a:t> </a:t>
            </a:r>
          </a:p>
          <a:p>
            <a:r>
              <a:rPr lang="fr-FR" sz="1600" dirty="0">
                <a:solidFill>
                  <a:schemeClr val="tx1">
                    <a:lumMod val="65000"/>
                    <a:lumOff val="35000"/>
                  </a:schemeClr>
                </a:solidFill>
                <a:latin typeface="Comic Sans MS"/>
                <a:cs typeface="Calibri"/>
                <a:sym typeface="Calibri"/>
              </a:rPr>
              <a:t>Approche Pédagogique Mathématique </a:t>
            </a:r>
            <a:endParaRPr lang="fr-FR" sz="1600" dirty="0">
              <a:solidFill>
                <a:schemeClr val="tx1">
                  <a:lumMod val="65000"/>
                  <a:lumOff val="35000"/>
                </a:schemeClr>
              </a:solidFill>
              <a:latin typeface="Comic Sans MS"/>
              <a:cs typeface="Calibri"/>
            </a:endParaRPr>
          </a:p>
          <a:p>
            <a:endParaRPr lang="en-US" sz="1600" dirty="0">
              <a:solidFill>
                <a:schemeClr val="tx1">
                  <a:lumMod val="65000"/>
                  <a:lumOff val="35000"/>
                </a:schemeClr>
              </a:solidFill>
              <a:latin typeface="Comic Sans MS"/>
              <a:cs typeface="Calibri"/>
            </a:endParaRPr>
          </a:p>
        </p:txBody>
      </p:sp>
      <p:sp>
        <p:nvSpPr>
          <p:cNvPr id="19" name="Oval 18">
            <a:extLst>
              <a:ext uri="{FF2B5EF4-FFF2-40B4-BE49-F238E27FC236}">
                <a16:creationId xmlns:a16="http://schemas.microsoft.com/office/drawing/2014/main" id="{F5F477C9-E24C-49BC-8DD3-AA04A44EE4F8}"/>
              </a:ext>
            </a:extLst>
          </p:cNvPr>
          <p:cNvSpPr/>
          <p:nvPr/>
        </p:nvSpPr>
        <p:spPr>
          <a:xfrm>
            <a:off x="4292338" y="132854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65000"/>
                    <a:lumOff val="35000"/>
                  </a:schemeClr>
                </a:solidFill>
                <a:latin typeface="Comic Sans MS" panose="030F0702030302020204" pitchFamily="66" charset="0"/>
                <a:cs typeface="Adobe Arabic" panose="02040503050201090203" pitchFamily="18" charset="-78"/>
              </a:rPr>
              <a:t>2</a:t>
            </a:r>
            <a:endParaRPr lang="en-GB" b="1">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20" name="Rectangle 20">
            <a:extLst>
              <a:ext uri="{FF2B5EF4-FFF2-40B4-BE49-F238E27FC236}">
                <a16:creationId xmlns:a16="http://schemas.microsoft.com/office/drawing/2014/main" id="{CA068AFB-F4B1-49E5-BD00-C2599C51FB36}"/>
              </a:ext>
            </a:extLst>
          </p:cNvPr>
          <p:cNvSpPr>
            <a:spLocks noChangeArrowheads="1"/>
          </p:cNvSpPr>
          <p:nvPr/>
        </p:nvSpPr>
        <p:spPr bwMode="auto">
          <a:xfrm>
            <a:off x="9368727" y="148870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65000"/>
                    <a:lumOff val="35000"/>
                  </a:schemeClr>
                </a:solidFill>
                <a:latin typeface="Comic Sans MS"/>
                <a:cs typeface="Calibri"/>
                <a:sym typeface="Calibri"/>
              </a:rPr>
              <a:t>SEL</a:t>
            </a:r>
            <a:endParaRPr lang="en-US" sz="1600" dirty="0">
              <a:solidFill>
                <a:schemeClr val="tx1">
                  <a:lumMod val="65000"/>
                  <a:lumOff val="35000"/>
                </a:schemeClr>
              </a:solidFill>
              <a:latin typeface="Comic Sans MS"/>
              <a:cs typeface="Calibri"/>
            </a:endParaRPr>
          </a:p>
        </p:txBody>
      </p:sp>
      <p:sp>
        <p:nvSpPr>
          <p:cNvPr id="21" name="Oval 20">
            <a:extLst>
              <a:ext uri="{FF2B5EF4-FFF2-40B4-BE49-F238E27FC236}">
                <a16:creationId xmlns:a16="http://schemas.microsoft.com/office/drawing/2014/main" id="{C7DD9F14-CA91-498E-B092-BCA41A76608A}"/>
              </a:ext>
            </a:extLst>
          </p:cNvPr>
          <p:cNvSpPr/>
          <p:nvPr/>
        </p:nvSpPr>
        <p:spPr>
          <a:xfrm>
            <a:off x="9075982" y="138207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3</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pic>
        <p:nvPicPr>
          <p:cNvPr id="3" name="Picture 2">
            <a:extLst>
              <a:ext uri="{FF2B5EF4-FFF2-40B4-BE49-F238E27FC236}">
                <a16:creationId xmlns:a16="http://schemas.microsoft.com/office/drawing/2014/main" id="{1A8A5A40-43AD-ED28-877D-89804895F5A3}"/>
              </a:ext>
            </a:extLst>
          </p:cNvPr>
          <p:cNvPicPr>
            <a:picLocks noChangeAspect="1"/>
          </p:cNvPicPr>
          <p:nvPr/>
        </p:nvPicPr>
        <p:blipFill>
          <a:blip r:embed="rId4"/>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29122961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E43951A9-A8B0-4184-BD67-03CF7213A52B}"/>
              </a:ext>
            </a:extLst>
          </p:cNvPr>
          <p:cNvSpPr txBox="1"/>
          <p:nvPr/>
        </p:nvSpPr>
        <p:spPr>
          <a:xfrm>
            <a:off x="364999"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4</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7" name="Rectangle: Rounded Corners 6">
            <a:extLst>
              <a:ext uri="{FF2B5EF4-FFF2-40B4-BE49-F238E27FC236}">
                <a16:creationId xmlns:a16="http://schemas.microsoft.com/office/drawing/2014/main" id="{7E97C010-65BC-4815-96EC-20DC4FCAC10E}"/>
              </a:ext>
            </a:extLst>
          </p:cNvPr>
          <p:cNvSpPr/>
          <p:nvPr/>
        </p:nvSpPr>
        <p:spPr>
          <a:xfrm>
            <a:off x="2186987" y="2502279"/>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mc:Choice xmlns:a14="http://schemas.microsoft.com/office/drawing/2010/main" Requires="a14">
          <p:sp>
            <p:nvSpPr>
              <p:cNvPr id="9" name="Rectangle: Rounded Corners 8">
                <a:extLst>
                  <a:ext uri="{FF2B5EF4-FFF2-40B4-BE49-F238E27FC236}">
                    <a16:creationId xmlns:a16="http://schemas.microsoft.com/office/drawing/2014/main" id="{CE72682D-15F3-48DB-BAF8-5F9D2E2CA26A}"/>
                  </a:ext>
                </a:extLst>
              </p:cNvPr>
              <p:cNvSpPr/>
              <p:nvPr/>
            </p:nvSpPr>
            <p:spPr>
              <a:xfrm>
                <a:off x="3875078" y="2502279"/>
                <a:ext cx="849321"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4000" b="1" i="1" dirty="0" smtClean="0">
                          <a:latin typeface="Cambria Math" panose="02040503050406030204" pitchFamily="18" charset="0"/>
                          <a:ea typeface="Cambria Math" panose="02040503050406030204" pitchFamily="18" charset="0"/>
                          <a:cs typeface="Calibri" panose="020F0502020204030204" pitchFamily="34" charset="0"/>
                        </a:rPr>
                        <m:t> ×</m:t>
                      </m:r>
                    </m:oMath>
                  </m:oMathPara>
                </a14:m>
                <a:endParaRPr lang="en-US" sz="4000" b="1" dirty="0">
                  <a:latin typeface="Comic Sans MS" panose="030F0702030302020204" pitchFamily="66" charset="0"/>
                  <a:cs typeface="Calibri" panose="020F0502020204030204" pitchFamily="34" charset="0"/>
                </a:endParaRPr>
              </a:p>
            </p:txBody>
          </p:sp>
        </mc:Choice>
        <mc:Fallback>
          <p:sp>
            <p:nvSpPr>
              <p:cNvPr id="9" name="Rectangle: Rounded Corners 8">
                <a:extLst>
                  <a:ext uri="{FF2B5EF4-FFF2-40B4-BE49-F238E27FC236}">
                    <a16:creationId xmlns:a16="http://schemas.microsoft.com/office/drawing/2014/main" id="{CE72682D-15F3-48DB-BAF8-5F9D2E2CA26A}"/>
                  </a:ext>
                </a:extLst>
              </p:cNvPr>
              <p:cNvSpPr>
                <a:spLocks noRot="1" noChangeAspect="1" noMove="1" noResize="1" noEditPoints="1" noAdjustHandles="1" noChangeArrowheads="1" noChangeShapeType="1" noTextEdit="1"/>
              </p:cNvSpPr>
              <p:nvPr/>
            </p:nvSpPr>
            <p:spPr>
              <a:xfrm>
                <a:off x="3875078" y="2502279"/>
                <a:ext cx="849321" cy="548640"/>
              </a:xfrm>
              <a:prstGeom prst="roundRect">
                <a:avLst/>
              </a:prstGeom>
              <a:blipFill>
                <a:blip r:embed="rId4"/>
                <a:stretch>
                  <a:fillRect/>
                </a:stretch>
              </a:blipFill>
              <a:ln>
                <a:solidFill>
                  <a:schemeClr val="accent2">
                    <a:lumMod val="75000"/>
                  </a:schemeClr>
                </a:solidFill>
              </a:ln>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C1EA9D62-0970-45DF-82FA-4920C4B8B940}"/>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dirty="0"/>
          </a:p>
        </p:txBody>
      </p:sp>
    </p:spTree>
    <p:custDataLst>
      <p:tags r:id="rId1"/>
    </p:custDataLst>
    <p:extLst>
      <p:ext uri="{BB962C8B-B14F-4D97-AF65-F5344CB8AC3E}">
        <p14:creationId xmlns:p14="http://schemas.microsoft.com/office/powerpoint/2010/main" val="3790687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7A2EE39-F880-41B8-9F40-6EAF61C2C475}"/>
                  </a:ext>
                </a:extLst>
              </p:cNvPr>
              <p:cNvSpPr txBox="1"/>
              <p:nvPr/>
            </p:nvSpPr>
            <p:spPr>
              <a:xfrm>
                <a:off x="364999"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14:m>
                  <m:oMath xmlns:m="http://schemas.openxmlformats.org/officeDocument/2006/math">
                    <m:r>
                      <a:rPr lang="en-US" sz="4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4</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mc:Choice>
        <mc:Fallback xmlns="">
          <p:sp>
            <p:nvSpPr>
              <p:cNvPr id="13" name="TextBox 12">
                <a:extLst>
                  <a:ext uri="{FF2B5EF4-FFF2-40B4-BE49-F238E27FC236}">
                    <a16:creationId xmlns:a16="http://schemas.microsoft.com/office/drawing/2014/main" id="{C7A2EE39-F880-41B8-9F40-6EAF61C2C475}"/>
                  </a:ext>
                </a:extLst>
              </p:cNvPr>
              <p:cNvSpPr txBox="1">
                <a:spLocks noRot="1" noChangeAspect="1" noMove="1" noResize="1" noEditPoints="1" noAdjustHandles="1" noChangeArrowheads="1" noChangeShapeType="1" noTextEdit="1"/>
              </p:cNvSpPr>
              <p:nvPr/>
            </p:nvSpPr>
            <p:spPr>
              <a:xfrm>
                <a:off x="364999" y="2109266"/>
                <a:ext cx="6810184" cy="1077796"/>
              </a:xfrm>
              <a:prstGeom prst="rect">
                <a:avLst/>
              </a:prstGeom>
              <a:blipFill>
                <a:blip r:embed="rId4"/>
                <a:stretch>
                  <a:fillRect b="-28814"/>
                </a:stretch>
              </a:blipFill>
            </p:spPr>
            <p:txBody>
              <a:bodyPr/>
              <a:lstStyle/>
              <a:p>
                <a:r>
                  <a:rPr lang="fr-FR">
                    <a:noFill/>
                  </a:rPr>
                  <a:t> </a:t>
                </a:r>
              </a:p>
            </p:txBody>
          </p:sp>
        </mc:Fallback>
      </mc:AlternateContent>
      <p:sp>
        <p:nvSpPr>
          <p:cNvPr id="15" name="TextBox 14">
            <a:extLst>
              <a:ext uri="{FF2B5EF4-FFF2-40B4-BE49-F238E27FC236}">
                <a16:creationId xmlns:a16="http://schemas.microsoft.com/office/drawing/2014/main" id="{AF6B9DEF-01B6-41DB-BF18-4CAFBC42AE78}"/>
              </a:ext>
            </a:extLst>
          </p:cNvPr>
          <p:cNvSpPr txBox="1"/>
          <p:nvPr/>
        </p:nvSpPr>
        <p:spPr>
          <a:xfrm>
            <a:off x="0" y="5044291"/>
            <a:ext cx="11811000" cy="1087285"/>
          </a:xfrm>
          <a:prstGeom prst="rect">
            <a:avLst/>
          </a:prstGeom>
          <a:noFill/>
        </p:spPr>
        <p:txBody>
          <a:bodyPr wrap="square" rtlCol="0">
            <a:spAutoFit/>
          </a:bodyPr>
          <a:lstStyle/>
          <a:p>
            <a:pPr marL="457200">
              <a:lnSpc>
                <a:spcPct val="120000"/>
              </a:lnSpc>
              <a:spcBef>
                <a:spcPts val="600"/>
              </a:spcBef>
              <a:spcAft>
                <a:spcPts val="6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Selon les lois de priorité opératoire : commencez toujours par effectuer les opérations entre parenthèses.</a:t>
            </a:r>
          </a:p>
        </p:txBody>
      </p:sp>
      <p:sp>
        <p:nvSpPr>
          <p:cNvPr id="11" name="Rectangle: Rounded Corners 10">
            <a:extLst>
              <a:ext uri="{FF2B5EF4-FFF2-40B4-BE49-F238E27FC236}">
                <a16:creationId xmlns:a16="http://schemas.microsoft.com/office/drawing/2014/main" id="{9DA1A9FD-2D82-4AE9-BB9A-4FF39D157A09}"/>
              </a:ext>
            </a:extLst>
          </p:cNvPr>
          <p:cNvSpPr/>
          <p:nvPr/>
        </p:nvSpPr>
        <p:spPr>
          <a:xfrm>
            <a:off x="2142682" y="2502279"/>
            <a:ext cx="548640" cy="548640"/>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1469BADE-5D96-482B-A648-0EB4F803E588}"/>
                  </a:ext>
                </a:extLst>
              </p:cNvPr>
              <p:cNvSpPr/>
              <p:nvPr/>
            </p:nvSpPr>
            <p:spPr>
              <a:xfrm>
                <a:off x="3962400" y="2554823"/>
                <a:ext cx="781359"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a:rPr lang="en-US" sz="4000" b="1" i="1" dirty="0" smtClean="0">
                          <a:latin typeface="Cambria Math" panose="02040503050406030204" pitchFamily="18" charset="0"/>
                          <a:ea typeface="Cambria Math" panose="02040503050406030204" pitchFamily="18" charset="0"/>
                          <a:cs typeface="Calibri" panose="020F0502020204030204" pitchFamily="34" charset="0"/>
                        </a:rPr>
                        <m:t> ×</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2" name="Rectangle: Rounded Corners 11">
                <a:extLst>
                  <a:ext uri="{FF2B5EF4-FFF2-40B4-BE49-F238E27FC236}">
                    <a16:creationId xmlns:a16="http://schemas.microsoft.com/office/drawing/2014/main" id="{1469BADE-5D96-482B-A648-0EB4F803E588}"/>
                  </a:ext>
                </a:extLst>
              </p:cNvPr>
              <p:cNvSpPr>
                <a:spLocks noRot="1" noChangeAspect="1" noMove="1" noResize="1" noEditPoints="1" noAdjustHandles="1" noChangeArrowheads="1" noChangeShapeType="1" noTextEdit="1"/>
              </p:cNvSpPr>
              <p:nvPr/>
            </p:nvSpPr>
            <p:spPr>
              <a:xfrm>
                <a:off x="3962400" y="2554823"/>
                <a:ext cx="781359" cy="548640"/>
              </a:xfrm>
              <a:prstGeom prst="roundRect">
                <a:avLst/>
              </a:prstGeom>
              <a:blipFill>
                <a:blip r:embed="rId5"/>
                <a:stretch>
                  <a:fillRect/>
                </a:stretch>
              </a:blipFill>
              <a:ln>
                <a:noFill/>
              </a:ln>
            </p:spPr>
            <p:txBody>
              <a:bodyPr/>
              <a:lstStyle/>
              <a:p>
                <a:r>
                  <a:rPr lang="fr-FR">
                    <a:noFill/>
                  </a:rPr>
                  <a:t> </a:t>
                </a:r>
              </a:p>
            </p:txBody>
          </p:sp>
        </mc:Fallback>
      </mc:AlternateContent>
      <p:sp>
        <p:nvSpPr>
          <p:cNvPr id="9" name="Google Shape;222;p10">
            <a:extLst>
              <a:ext uri="{FF2B5EF4-FFF2-40B4-BE49-F238E27FC236}">
                <a16:creationId xmlns:a16="http://schemas.microsoft.com/office/drawing/2014/main" id="{90C55208-B40D-4A7B-A7E1-8C0926474939}"/>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dirty="0"/>
          </a:p>
        </p:txBody>
      </p:sp>
    </p:spTree>
    <p:custDataLst>
      <p:tags r:id="rId1"/>
    </p:custDataLst>
    <p:extLst>
      <p:ext uri="{BB962C8B-B14F-4D97-AF65-F5344CB8AC3E}">
        <p14:creationId xmlns:p14="http://schemas.microsoft.com/office/powerpoint/2010/main" val="6879335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C25BF11-6E6B-4330-813E-CA61FFA4A028}"/>
              </a:ext>
            </a:extLst>
          </p:cNvPr>
          <p:cNvSpPr txBox="1"/>
          <p:nvPr/>
        </p:nvSpPr>
        <p:spPr>
          <a:xfrm>
            <a:off x="335332" y="2140493"/>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(15     7)     3</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47330F62-75EF-4FB2-A6F9-BE7D73D286EA}"/>
              </a:ext>
            </a:extLst>
          </p:cNvPr>
          <p:cNvSpPr/>
          <p:nvPr/>
        </p:nvSpPr>
        <p:spPr>
          <a:xfrm>
            <a:off x="3445672" y="2554935"/>
            <a:ext cx="589503" cy="469668"/>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7A8716ED-D8C8-4DEE-8D5C-C2BE4A03521D}"/>
                  </a:ext>
                </a:extLst>
              </p:cNvPr>
              <p:cNvSpPr/>
              <p:nvPr/>
            </p:nvSpPr>
            <p:spPr>
              <a:xfrm>
                <a:off x="4860378" y="2554935"/>
                <a:ext cx="729967"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a:rPr lang="en-US" sz="4000" b="1" i="1" dirty="0" smtClean="0">
                          <a:latin typeface="Cambria Math" panose="02040503050406030204" pitchFamily="18" charset="0"/>
                          <a:ea typeface="Cambria Math" panose="02040503050406030204" pitchFamily="18" charset="0"/>
                          <a:cs typeface="Calibri" panose="020F0502020204030204" pitchFamily="34" charset="0"/>
                        </a:rPr>
                        <m:t> ×</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2" name="Rectangle: Rounded Corners 11">
                <a:extLst>
                  <a:ext uri="{FF2B5EF4-FFF2-40B4-BE49-F238E27FC236}">
                    <a16:creationId xmlns:a16="http://schemas.microsoft.com/office/drawing/2014/main" id="{7A8716ED-D8C8-4DEE-8D5C-C2BE4A03521D}"/>
                  </a:ext>
                </a:extLst>
              </p:cNvPr>
              <p:cNvSpPr>
                <a:spLocks noRot="1" noChangeAspect="1" noMove="1" noResize="1" noEditPoints="1" noAdjustHandles="1" noChangeArrowheads="1" noChangeShapeType="1" noTextEdit="1"/>
              </p:cNvSpPr>
              <p:nvPr/>
            </p:nvSpPr>
            <p:spPr>
              <a:xfrm>
                <a:off x="4860378" y="2554935"/>
                <a:ext cx="729967" cy="548640"/>
              </a:xfrm>
              <a:prstGeom prst="roundRect">
                <a:avLst/>
              </a:prstGeom>
              <a:blipFill>
                <a:blip r:embed="rId4"/>
                <a:stretch>
                  <a:fillRect/>
                </a:stretch>
              </a:blipFill>
              <a:ln>
                <a:solidFill>
                  <a:schemeClr val="accent2">
                    <a:lumMod val="75000"/>
                  </a:schemeClr>
                </a:solidFill>
              </a:ln>
            </p:spPr>
            <p:txBody>
              <a:bodyPr/>
              <a:lstStyle/>
              <a:p>
                <a:r>
                  <a:rPr lang="fr-FR">
                    <a:noFill/>
                  </a:rPr>
                  <a:t> </a:t>
                </a:r>
              </a:p>
            </p:txBody>
          </p:sp>
        </mc:Fallback>
      </mc:AlternateContent>
      <p:sp>
        <p:nvSpPr>
          <p:cNvPr id="13" name="Rectangle: Rounded Corners 12">
            <a:extLst>
              <a:ext uri="{FF2B5EF4-FFF2-40B4-BE49-F238E27FC236}">
                <a16:creationId xmlns:a16="http://schemas.microsoft.com/office/drawing/2014/main" id="{92C9B753-3E09-457E-B245-340E0C86CDF3}"/>
              </a:ext>
            </a:extLst>
          </p:cNvPr>
          <p:cNvSpPr/>
          <p:nvPr/>
        </p:nvSpPr>
        <p:spPr>
          <a:xfrm>
            <a:off x="1566787" y="2559921"/>
            <a:ext cx="548640" cy="466344"/>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7" name="Google Shape;222;p10">
            <a:extLst>
              <a:ext uri="{FF2B5EF4-FFF2-40B4-BE49-F238E27FC236}">
                <a16:creationId xmlns:a16="http://schemas.microsoft.com/office/drawing/2014/main" id="{2354C1DA-DF19-4EE1-8A24-F72767B844D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dirty="0"/>
          </a:p>
        </p:txBody>
      </p:sp>
    </p:spTree>
    <p:custDataLst>
      <p:tags r:id="rId1"/>
    </p:custDataLst>
    <p:extLst>
      <p:ext uri="{BB962C8B-B14F-4D97-AF65-F5344CB8AC3E}">
        <p14:creationId xmlns:p14="http://schemas.microsoft.com/office/powerpoint/2010/main" val="7010216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73FB89B-4073-4D50-ADCD-AE57CD584AC0}"/>
              </a:ext>
            </a:extLst>
          </p:cNvPr>
          <p:cNvSpPr txBox="1"/>
          <p:nvPr/>
        </p:nvSpPr>
        <p:spPr>
          <a:xfrm>
            <a:off x="335332" y="2140493"/>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(15     7)     3</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00824D69-A7EB-433D-A627-20009B104DCD}"/>
              </a:ext>
            </a:extLst>
          </p:cNvPr>
          <p:cNvSpPr txBox="1"/>
          <p:nvPr/>
        </p:nvSpPr>
        <p:spPr>
          <a:xfrm>
            <a:off x="281200" y="4947091"/>
            <a:ext cx="11811000" cy="1087285"/>
          </a:xfrm>
          <a:prstGeom prst="rect">
            <a:avLst/>
          </a:prstGeom>
          <a:noFill/>
        </p:spPr>
        <p:txBody>
          <a:bodyPr wrap="square" rtlCol="0">
            <a:spAutoFit/>
          </a:bodyPr>
          <a:lstStyle/>
          <a:p>
            <a:pPr marL="457200">
              <a:lnSpc>
                <a:spcPct val="120000"/>
              </a:lnSpc>
              <a:spcBef>
                <a:spcPts val="600"/>
              </a:spcBef>
              <a:spcAft>
                <a:spcPts val="6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Selon les lois de priorité opératoire : commencez toujours par effectuer les opérations entre parenthèses.</a:t>
            </a:r>
          </a:p>
        </p:txBody>
      </p:sp>
      <p:sp>
        <p:nvSpPr>
          <p:cNvPr id="10" name="Rectangle: Rounded Corners 9">
            <a:extLst>
              <a:ext uri="{FF2B5EF4-FFF2-40B4-BE49-F238E27FC236}">
                <a16:creationId xmlns:a16="http://schemas.microsoft.com/office/drawing/2014/main" id="{ED49460F-63CA-4DC8-B567-BCAF9BBA0BD9}"/>
              </a:ext>
            </a:extLst>
          </p:cNvPr>
          <p:cNvSpPr/>
          <p:nvPr/>
        </p:nvSpPr>
        <p:spPr>
          <a:xfrm>
            <a:off x="3445672" y="2558259"/>
            <a:ext cx="589503" cy="469668"/>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A0C38AD8-EFC6-4D6C-A2D4-EC4B47B4AF7E}"/>
                  </a:ext>
                </a:extLst>
              </p:cNvPr>
              <p:cNvSpPr/>
              <p:nvPr/>
            </p:nvSpPr>
            <p:spPr>
              <a:xfrm>
                <a:off x="4815840" y="2554935"/>
                <a:ext cx="725109"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4000" b="1" i="1" dirty="0" smtClean="0">
                          <a:latin typeface="Cambria Math" panose="02040503050406030204" pitchFamily="18" charset="0"/>
                          <a:ea typeface="Cambria Math" panose="02040503050406030204" pitchFamily="18" charset="0"/>
                          <a:cs typeface="Calibri" panose="020F0502020204030204" pitchFamily="34" charset="0"/>
                        </a:rPr>
                        <m:t> ×</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5" name="Rectangle: Rounded Corners 14">
                <a:extLst>
                  <a:ext uri="{FF2B5EF4-FFF2-40B4-BE49-F238E27FC236}">
                    <a16:creationId xmlns:a16="http://schemas.microsoft.com/office/drawing/2014/main" id="{A0C38AD8-EFC6-4D6C-A2D4-EC4B47B4AF7E}"/>
                  </a:ext>
                </a:extLst>
              </p:cNvPr>
              <p:cNvSpPr>
                <a:spLocks noRot="1" noChangeAspect="1" noMove="1" noResize="1" noEditPoints="1" noAdjustHandles="1" noChangeArrowheads="1" noChangeShapeType="1" noTextEdit="1"/>
              </p:cNvSpPr>
              <p:nvPr/>
            </p:nvSpPr>
            <p:spPr>
              <a:xfrm>
                <a:off x="4815840" y="2554935"/>
                <a:ext cx="725109" cy="548640"/>
              </a:xfrm>
              <a:prstGeom prst="roundRect">
                <a:avLst/>
              </a:prstGeom>
              <a:blipFill>
                <a:blip r:embed="rId4"/>
                <a:stretch>
                  <a:fillRect/>
                </a:stretch>
              </a:blipFill>
              <a:ln>
                <a:noFill/>
              </a:ln>
            </p:spPr>
            <p:txBody>
              <a:bodyPr/>
              <a:lstStyle/>
              <a:p>
                <a:r>
                  <a:rPr lang="fr-FR">
                    <a:noFill/>
                  </a:rPr>
                  <a:t> </a:t>
                </a:r>
              </a:p>
            </p:txBody>
          </p:sp>
        </mc:Fallback>
      </mc:AlternateContent>
      <p:sp>
        <p:nvSpPr>
          <p:cNvPr id="16" name="Rectangle: Rounded Corners 15">
            <a:extLst>
              <a:ext uri="{FF2B5EF4-FFF2-40B4-BE49-F238E27FC236}">
                <a16:creationId xmlns:a16="http://schemas.microsoft.com/office/drawing/2014/main" id="{F76C1694-62DA-4B5E-BD18-F558B17329F6}"/>
              </a:ext>
            </a:extLst>
          </p:cNvPr>
          <p:cNvSpPr/>
          <p:nvPr/>
        </p:nvSpPr>
        <p:spPr>
          <a:xfrm>
            <a:off x="1566787" y="2559921"/>
            <a:ext cx="548640" cy="46634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8" name="Google Shape;222;p10">
            <a:extLst>
              <a:ext uri="{FF2B5EF4-FFF2-40B4-BE49-F238E27FC236}">
                <a16:creationId xmlns:a16="http://schemas.microsoft.com/office/drawing/2014/main" id="{285F7E5E-C664-4F63-B7BA-F5317D79D1C8}"/>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Sélectionnez l'opération que vous devez effectuer en premier.</a:t>
            </a:r>
            <a:endParaRPr lang="en-US" dirty="0"/>
          </a:p>
        </p:txBody>
      </p:sp>
    </p:spTree>
    <p:custDataLst>
      <p:tags r:id="rId1"/>
    </p:custDataLst>
    <p:extLst>
      <p:ext uri="{BB962C8B-B14F-4D97-AF65-F5344CB8AC3E}">
        <p14:creationId xmlns:p14="http://schemas.microsoft.com/office/powerpoint/2010/main" val="16512554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F9C47FED-822A-48DC-B7B0-C3B0142A0E0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Faites correspondre chaque expression avec sa valeur. </a:t>
            </a:r>
          </a:p>
        </p:txBody>
      </p:sp>
      <p:graphicFrame>
        <p:nvGraphicFramePr>
          <p:cNvPr id="8" name="Table 7">
            <a:extLst>
              <a:ext uri="{FF2B5EF4-FFF2-40B4-BE49-F238E27FC236}">
                <a16:creationId xmlns:a16="http://schemas.microsoft.com/office/drawing/2014/main" id="{8B25106F-D82B-4240-81F6-4A58B0CD3570}"/>
              </a:ext>
            </a:extLst>
          </p:cNvPr>
          <p:cNvGraphicFramePr>
            <a:graphicFrameLocks noGrp="1"/>
          </p:cNvGraphicFramePr>
          <p:nvPr>
            <p:extLst>
              <p:ext uri="{D42A27DB-BD31-4B8C-83A1-F6EECF244321}">
                <p14:modId xmlns:p14="http://schemas.microsoft.com/office/powerpoint/2010/main" val="2040812707"/>
              </p:ext>
            </p:extLst>
          </p:nvPr>
        </p:nvGraphicFramePr>
        <p:xfrm>
          <a:off x="832168" y="1572659"/>
          <a:ext cx="9847393" cy="4555872"/>
        </p:xfrm>
        <a:graphic>
          <a:graphicData uri="http://schemas.openxmlformats.org/drawingml/2006/table">
            <a:tbl>
              <a:tblPr firstRow="1" firstCol="1" bandRow="1"/>
              <a:tblGrid>
                <a:gridCol w="4924018">
                  <a:extLst>
                    <a:ext uri="{9D8B030D-6E8A-4147-A177-3AD203B41FA5}">
                      <a16:colId xmlns:a16="http://schemas.microsoft.com/office/drawing/2014/main" val="108021547"/>
                    </a:ext>
                  </a:extLst>
                </a:gridCol>
                <a:gridCol w="1360117">
                  <a:extLst>
                    <a:ext uri="{9D8B030D-6E8A-4147-A177-3AD203B41FA5}">
                      <a16:colId xmlns:a16="http://schemas.microsoft.com/office/drawing/2014/main" val="2480313140"/>
                    </a:ext>
                  </a:extLst>
                </a:gridCol>
                <a:gridCol w="3563258">
                  <a:extLst>
                    <a:ext uri="{9D8B030D-6E8A-4147-A177-3AD203B41FA5}">
                      <a16:colId xmlns:a16="http://schemas.microsoft.com/office/drawing/2014/main" val="1402654841"/>
                    </a:ext>
                  </a:extLst>
                </a:gridCol>
              </a:tblGrid>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90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668308505"/>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42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49357206"/>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30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48233501"/>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329756917"/>
                  </a:ext>
                </a:extLst>
              </a:tr>
            </a:tbl>
          </a:graphicData>
        </a:graphic>
      </p:graphicFrame>
      <p:cxnSp>
        <p:nvCxnSpPr>
          <p:cNvPr id="4" name="Straight Connector 3">
            <a:extLst>
              <a:ext uri="{FF2B5EF4-FFF2-40B4-BE49-F238E27FC236}">
                <a16:creationId xmlns:a16="http://schemas.microsoft.com/office/drawing/2014/main" id="{335BC099-5BAB-4F12-A1E2-8AB8826D163F}"/>
              </a:ext>
            </a:extLst>
          </p:cNvPr>
          <p:cNvCxnSpPr>
            <a:cxnSpLocks/>
          </p:cNvCxnSpPr>
          <p:nvPr/>
        </p:nvCxnSpPr>
        <p:spPr>
          <a:xfrm flipV="1">
            <a:off x="5527497" y="2171699"/>
            <a:ext cx="1797977" cy="1126305"/>
          </a:xfrm>
          <a:prstGeom prst="line">
            <a:avLst/>
          </a:prstGeom>
          <a:ln w="38100">
            <a:solidFill>
              <a:srgbClr val="74C274"/>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8EB4B86-CFC9-4D6E-9891-258A35216A07}"/>
              </a:ext>
            </a:extLst>
          </p:cNvPr>
          <p:cNvCxnSpPr>
            <a:cxnSpLocks/>
          </p:cNvCxnSpPr>
          <p:nvPr/>
        </p:nvCxnSpPr>
        <p:spPr>
          <a:xfrm>
            <a:off x="5527497" y="4457701"/>
            <a:ext cx="1797977" cy="1090344"/>
          </a:xfrm>
          <a:prstGeom prst="line">
            <a:avLst/>
          </a:prstGeom>
          <a:ln w="38100">
            <a:solidFill>
              <a:srgbClr val="74C27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A18BEAB-63A8-430B-9840-62DC66F9F684}"/>
              </a:ext>
            </a:extLst>
          </p:cNvPr>
          <p:cNvCxnSpPr>
            <a:cxnSpLocks/>
          </p:cNvCxnSpPr>
          <p:nvPr/>
        </p:nvCxnSpPr>
        <p:spPr>
          <a:xfrm flipV="1">
            <a:off x="5527497" y="4457701"/>
            <a:ext cx="1797977" cy="1090344"/>
          </a:xfrm>
          <a:prstGeom prst="line">
            <a:avLst/>
          </a:prstGeom>
          <a:ln w="38100">
            <a:solidFill>
              <a:srgbClr val="74C274"/>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6C7BC22-9D0E-4828-A433-F5E80F299E5D}"/>
              </a:ext>
            </a:extLst>
          </p:cNvPr>
          <p:cNvCxnSpPr>
            <a:cxnSpLocks/>
          </p:cNvCxnSpPr>
          <p:nvPr/>
        </p:nvCxnSpPr>
        <p:spPr>
          <a:xfrm>
            <a:off x="5527497" y="2171699"/>
            <a:ext cx="1797977" cy="1054386"/>
          </a:xfrm>
          <a:prstGeom prst="line">
            <a:avLst/>
          </a:prstGeom>
          <a:ln w="38100">
            <a:solidFill>
              <a:srgbClr val="74C274"/>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255149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F9C47FED-822A-48DC-B7B0-C3B0142A0E0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Faites correspondre chaque expression avec sa valeur. </a:t>
            </a:r>
            <a:endParaRPr lang="en-US" sz="3200" b="1" dirty="0">
              <a:solidFill>
                <a:schemeClr val="bg1"/>
              </a:solidFill>
              <a:latin typeface="Comic Sans MS"/>
            </a:endParaRPr>
          </a:p>
        </p:txBody>
      </p:sp>
      <p:graphicFrame>
        <p:nvGraphicFramePr>
          <p:cNvPr id="20" name="Table 19">
            <a:extLst>
              <a:ext uri="{FF2B5EF4-FFF2-40B4-BE49-F238E27FC236}">
                <a16:creationId xmlns:a16="http://schemas.microsoft.com/office/drawing/2014/main" id="{74D078AB-3981-4503-838D-FA34546AAD39}"/>
              </a:ext>
            </a:extLst>
          </p:cNvPr>
          <p:cNvGraphicFramePr>
            <a:graphicFrameLocks noGrp="1"/>
          </p:cNvGraphicFramePr>
          <p:nvPr>
            <p:extLst>
              <p:ext uri="{D42A27DB-BD31-4B8C-83A1-F6EECF244321}">
                <p14:modId xmlns:p14="http://schemas.microsoft.com/office/powerpoint/2010/main" val="1984927940"/>
              </p:ext>
            </p:extLst>
          </p:nvPr>
        </p:nvGraphicFramePr>
        <p:xfrm>
          <a:off x="832168" y="1572659"/>
          <a:ext cx="9847393" cy="4555872"/>
        </p:xfrm>
        <a:graphic>
          <a:graphicData uri="http://schemas.openxmlformats.org/drawingml/2006/table">
            <a:tbl>
              <a:tblPr firstRow="1" firstCol="1" bandRow="1"/>
              <a:tblGrid>
                <a:gridCol w="4924018">
                  <a:extLst>
                    <a:ext uri="{9D8B030D-6E8A-4147-A177-3AD203B41FA5}">
                      <a16:colId xmlns:a16="http://schemas.microsoft.com/office/drawing/2014/main" val="108021547"/>
                    </a:ext>
                  </a:extLst>
                </a:gridCol>
                <a:gridCol w="1360117">
                  <a:extLst>
                    <a:ext uri="{9D8B030D-6E8A-4147-A177-3AD203B41FA5}">
                      <a16:colId xmlns:a16="http://schemas.microsoft.com/office/drawing/2014/main" val="2480313140"/>
                    </a:ext>
                  </a:extLst>
                </a:gridCol>
                <a:gridCol w="3563258">
                  <a:extLst>
                    <a:ext uri="{9D8B030D-6E8A-4147-A177-3AD203B41FA5}">
                      <a16:colId xmlns:a16="http://schemas.microsoft.com/office/drawing/2014/main" val="1402654841"/>
                    </a:ext>
                  </a:extLst>
                </a:gridCol>
              </a:tblGrid>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90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668308505"/>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42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49357206"/>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30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48233501"/>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329756917"/>
                  </a:ext>
                </a:extLst>
              </a:tr>
            </a:tbl>
          </a:graphicData>
        </a:graphic>
      </p:graphicFrame>
    </p:spTree>
    <p:custDataLst>
      <p:tags r:id="rId1"/>
    </p:custDataLst>
    <p:extLst>
      <p:ext uri="{BB962C8B-B14F-4D97-AF65-F5344CB8AC3E}">
        <p14:creationId xmlns:p14="http://schemas.microsoft.com/office/powerpoint/2010/main" val="30821024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ACCD7B4-F134-499C-8489-D6574FC48D7F}"/>
                  </a:ext>
                </a:extLst>
              </p:cNvPr>
              <p:cNvSpPr txBox="1"/>
              <p:nvPr/>
            </p:nvSpPr>
            <p:spPr>
              <a:xfrm>
                <a:off x="504497" y="1446406"/>
                <a:ext cx="10720552" cy="4185441"/>
              </a:xfrm>
              <a:prstGeom prst="rect">
                <a:avLst/>
              </a:prstGeom>
              <a:noFill/>
            </p:spPr>
            <p:txBody>
              <a:bodyPr wrap="square">
                <a:spAutoFit/>
              </a:bodyPr>
              <a:lstStyle/>
              <a:p>
                <a:pPr marL="520700" marR="0">
                  <a:lnSpc>
                    <a:spcPct val="107000"/>
                  </a:lnSpc>
                  <a:spcBef>
                    <a:spcPts val="1200"/>
                  </a:spcBef>
                  <a:spcAft>
                    <a:spcPts val="1200"/>
                  </a:spcAft>
                </a:pPr>
                <a:r>
                  <a:rPr lang="en-US" sz="3200" b="1" dirty="0">
                    <a:solidFill>
                      <a:schemeClr val="tx1">
                        <a:lumMod val="65000"/>
                        <a:lumOff val="35000"/>
                      </a:schemeClr>
                    </a:solidFill>
                    <a:effectLst/>
                    <a:latin typeface="+mn-lt"/>
                    <a:ea typeface="Calibri" panose="020F0502020204030204" pitchFamily="34" charset="0"/>
                  </a:rPr>
                  <a:t>24 + 6 </a:t>
                </a:r>
                <a14:m>
                  <m:oMath xmlns:m="http://schemas.openxmlformats.org/officeDocument/2006/math">
                    <m:r>
                      <a:rPr lang="en-US" sz="3200" b="1" i="1" dirty="0" smtClean="0">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200" b="1" dirty="0">
                    <a:solidFill>
                      <a:schemeClr val="tx1">
                        <a:lumMod val="65000"/>
                        <a:lumOff val="35000"/>
                      </a:schemeClr>
                    </a:solidFill>
                    <a:effectLst/>
                    <a:latin typeface="+mn-lt"/>
                    <a:ea typeface="Calibri" panose="020F0502020204030204" pitchFamily="34" charset="0"/>
                  </a:rPr>
                  <a:t> 3 =</a:t>
                </a:r>
              </a:p>
              <a:p>
                <a:pPr marL="520700" marR="0">
                  <a:lnSpc>
                    <a:spcPct val="107000"/>
                  </a:lnSpc>
                  <a:spcBef>
                    <a:spcPts val="1200"/>
                  </a:spcBef>
                  <a:spcAft>
                    <a:spcPts val="1200"/>
                  </a:spcAft>
                </a:pPr>
                <a:endParaRPr lang="en-US" sz="3200" b="1" dirty="0">
                  <a:solidFill>
                    <a:schemeClr val="tx1">
                      <a:lumMod val="65000"/>
                      <a:lumOff val="35000"/>
                    </a:schemeClr>
                  </a:solidFill>
                  <a:latin typeface="+mn-lt"/>
                  <a:ea typeface="Calibri" panose="020F0502020204030204" pitchFamily="34" charset="0"/>
                </a:endParaRPr>
              </a:p>
              <a:p>
                <a:pPr marL="520700" marR="0">
                  <a:lnSpc>
                    <a:spcPct val="107000"/>
                  </a:lnSpc>
                  <a:spcBef>
                    <a:spcPts val="1200"/>
                  </a:spcBef>
                  <a:spcAft>
                    <a:spcPts val="1200"/>
                  </a:spcAft>
                </a:pPr>
                <a:r>
                  <a:rPr lang="en-US" sz="3200" b="1" dirty="0">
                    <a:solidFill>
                      <a:schemeClr val="tx1">
                        <a:lumMod val="65000"/>
                        <a:lumOff val="35000"/>
                      </a:schemeClr>
                    </a:solidFill>
                    <a:effectLst/>
                    <a:latin typeface="+mn-lt"/>
                    <a:ea typeface="Calibri" panose="020F0502020204030204" pitchFamily="34" charset="0"/>
                  </a:rPr>
                  <a:t> 24 + </a:t>
                </a:r>
                <a:r>
                  <a:rPr lang="en-US" sz="3200" b="1" dirty="0">
                    <a:solidFill>
                      <a:srgbClr val="74C274"/>
                    </a:solidFill>
                    <a:effectLst/>
                    <a:latin typeface="+mn-lt"/>
                    <a:ea typeface="Calibri" panose="020F0502020204030204" pitchFamily="34" charset="0"/>
                  </a:rPr>
                  <a:t>18</a:t>
                </a:r>
                <a:r>
                  <a:rPr lang="en-US" sz="3200" b="1" dirty="0">
                    <a:solidFill>
                      <a:schemeClr val="tx1">
                        <a:lumMod val="65000"/>
                        <a:lumOff val="35000"/>
                      </a:schemeClr>
                    </a:solidFill>
                    <a:effectLst/>
                    <a:latin typeface="+mn-lt"/>
                    <a:ea typeface="Calibri" panose="020F0502020204030204" pitchFamily="34" charset="0"/>
                  </a:rPr>
                  <a:t> = 42   </a:t>
                </a:r>
              </a:p>
              <a:p>
                <a:pPr marL="548640" marR="0" algn="just">
                  <a:lnSpc>
                    <a:spcPct val="120000"/>
                  </a:lnSpc>
                  <a:spcBef>
                    <a:spcPts val="600"/>
                  </a:spcBef>
                  <a:spcAft>
                    <a:spcPts val="600"/>
                  </a:spcAft>
                </a:pPr>
                <a:endParaRPr lang="en-US" sz="2800" dirty="0">
                  <a:solidFill>
                    <a:schemeClr val="tx1">
                      <a:lumMod val="65000"/>
                      <a:lumOff val="35000"/>
                    </a:schemeClr>
                  </a:solidFill>
                  <a:effectLst/>
                  <a:latin typeface="+mn-lt"/>
                  <a:ea typeface="Calibri" panose="020F0502020204030204" pitchFamily="34" charset="0"/>
                </a:endParaRPr>
              </a:p>
              <a:p>
                <a:pPr marL="548640" algn="just">
                  <a:lnSpc>
                    <a:spcPct val="120000"/>
                  </a:lnSpc>
                  <a:spcBef>
                    <a:spcPts val="600"/>
                  </a:spcBef>
                  <a:spcAft>
                    <a:spcPts val="600"/>
                  </a:spcAft>
                </a:pPr>
                <a:r>
                  <a:rPr lang="fr-FR" sz="2800" dirty="0">
                    <a:solidFill>
                      <a:schemeClr val="tx1">
                        <a:lumMod val="65000"/>
                        <a:lumOff val="35000"/>
                      </a:schemeClr>
                    </a:solidFill>
                    <a:latin typeface="+mn-lt"/>
                    <a:ea typeface="Calibri" panose="020F0502020204030204" pitchFamily="34" charset="0"/>
                  </a:rPr>
                  <a:t>Selon les lois de priorité opératoire : effectuez la multiplication avant l’addition.</a:t>
                </a:r>
              </a:p>
            </p:txBody>
          </p:sp>
        </mc:Choice>
        <mc:Fallback>
          <p:sp>
            <p:nvSpPr>
              <p:cNvPr id="3" name="TextBox 2">
                <a:extLst>
                  <a:ext uri="{FF2B5EF4-FFF2-40B4-BE49-F238E27FC236}">
                    <a16:creationId xmlns:a16="http://schemas.microsoft.com/office/drawing/2014/main" id="{8ACCD7B4-F134-499C-8489-D6574FC48D7F}"/>
                  </a:ext>
                </a:extLst>
              </p:cNvPr>
              <p:cNvSpPr txBox="1">
                <a:spLocks noRot="1" noChangeAspect="1" noMove="1" noResize="1" noEditPoints="1" noAdjustHandles="1" noChangeArrowheads="1" noChangeShapeType="1" noTextEdit="1"/>
              </p:cNvSpPr>
              <p:nvPr/>
            </p:nvSpPr>
            <p:spPr>
              <a:xfrm>
                <a:off x="504497" y="1446406"/>
                <a:ext cx="10720552" cy="4185441"/>
              </a:xfrm>
              <a:prstGeom prst="rect">
                <a:avLst/>
              </a:prstGeom>
              <a:blipFill>
                <a:blip r:embed="rId3"/>
                <a:stretch>
                  <a:fillRect t="-1747" r="-1138" b="-3057"/>
                </a:stretch>
              </a:blipFill>
            </p:spPr>
            <p:txBody>
              <a:bodyPr/>
              <a:lstStyle/>
              <a:p>
                <a:r>
                  <a:rPr lang="fr-FR">
                    <a:noFill/>
                  </a:rPr>
                  <a:t> </a:t>
                </a:r>
              </a:p>
            </p:txBody>
          </p:sp>
        </mc:Fallback>
      </mc:AlternateContent>
      <p:sp>
        <p:nvSpPr>
          <p:cNvPr id="2" name="Oval 1">
            <a:extLst>
              <a:ext uri="{FF2B5EF4-FFF2-40B4-BE49-F238E27FC236}">
                <a16:creationId xmlns:a16="http://schemas.microsoft.com/office/drawing/2014/main" id="{70657FA3-45ED-47B8-B027-67FB2BF3910B}"/>
              </a:ext>
            </a:extLst>
          </p:cNvPr>
          <p:cNvSpPr/>
          <p:nvPr/>
        </p:nvSpPr>
        <p:spPr>
          <a:xfrm>
            <a:off x="2028575" y="1256603"/>
            <a:ext cx="1423542" cy="931794"/>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BF3B11DC-DB59-4452-9BC3-18FF999BF5BC}"/>
              </a:ext>
            </a:extLst>
          </p:cNvPr>
          <p:cNvCxnSpPr>
            <a:cxnSpLocks/>
            <a:stCxn id="2" idx="4"/>
          </p:cNvCxnSpPr>
          <p:nvPr/>
        </p:nvCxnSpPr>
        <p:spPr>
          <a:xfrm>
            <a:off x="2740346" y="2188397"/>
            <a:ext cx="0" cy="783403"/>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4" name="Google Shape;222;p10">
            <a:extLst>
              <a:ext uri="{FF2B5EF4-FFF2-40B4-BE49-F238E27FC236}">
                <a16:creationId xmlns:a16="http://schemas.microsoft.com/office/drawing/2014/main" id="{A908E381-B8AE-0781-9936-CC6448647418}"/>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Faites correspondre chaque expression avec sa valeur. </a:t>
            </a:r>
            <a:endParaRPr lang="en-US" sz="3200" b="1" dirty="0">
              <a:solidFill>
                <a:schemeClr val="bg1"/>
              </a:solidFill>
              <a:latin typeface="Comic Sans MS"/>
            </a:endParaRPr>
          </a:p>
        </p:txBody>
      </p:sp>
    </p:spTree>
    <p:extLst>
      <p:ext uri="{BB962C8B-B14F-4D97-AF65-F5344CB8AC3E}">
        <p14:creationId xmlns:p14="http://schemas.microsoft.com/office/powerpoint/2010/main" val="33980415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ACCD7B4-F134-499C-8489-D6574FC48D7F}"/>
                  </a:ext>
                </a:extLst>
              </p:cNvPr>
              <p:cNvSpPr txBox="1"/>
              <p:nvPr/>
            </p:nvSpPr>
            <p:spPr>
              <a:xfrm>
                <a:off x="504496" y="1446406"/>
                <a:ext cx="11351173" cy="4140429"/>
              </a:xfrm>
              <a:prstGeom prst="rect">
                <a:avLst/>
              </a:prstGeom>
              <a:noFill/>
            </p:spPr>
            <p:txBody>
              <a:bodyPr wrap="square">
                <a:spAutoFit/>
              </a:bodyPr>
              <a:lstStyle/>
              <a:p>
                <a:pPr marL="520700" marR="0">
                  <a:lnSpc>
                    <a:spcPct val="120000"/>
                  </a:lnSpc>
                  <a:spcBef>
                    <a:spcPts val="600"/>
                  </a:spcBef>
                  <a:spcAft>
                    <a:spcPts val="600"/>
                  </a:spcAft>
                </a:pPr>
                <a:r>
                  <a:rPr lang="en-US" sz="3200" b="1" dirty="0">
                    <a:solidFill>
                      <a:schemeClr val="tx1">
                        <a:lumMod val="65000"/>
                        <a:lumOff val="35000"/>
                      </a:schemeClr>
                    </a:solidFill>
                    <a:effectLst/>
                    <a:latin typeface="+mn-lt"/>
                    <a:ea typeface="Calibri" panose="020F0502020204030204" pitchFamily="34" charset="0"/>
                  </a:rPr>
                  <a:t>(24 + 6) </a:t>
                </a:r>
                <a14:m>
                  <m:oMath xmlns:m="http://schemas.openxmlformats.org/officeDocument/2006/math">
                    <m:r>
                      <a:rPr lang="en-US" sz="3200" b="1" i="1" dirty="0" smtClean="0">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200" b="1" dirty="0">
                    <a:solidFill>
                      <a:schemeClr val="tx1">
                        <a:lumMod val="65000"/>
                        <a:lumOff val="35000"/>
                      </a:schemeClr>
                    </a:solidFill>
                    <a:effectLst/>
                    <a:latin typeface="+mn-lt"/>
                    <a:ea typeface="Calibri" panose="020F0502020204030204" pitchFamily="34" charset="0"/>
                  </a:rPr>
                  <a:t> 3 = </a:t>
                </a:r>
              </a:p>
              <a:p>
                <a:pPr marL="520700" marR="0">
                  <a:lnSpc>
                    <a:spcPct val="120000"/>
                  </a:lnSpc>
                  <a:spcBef>
                    <a:spcPts val="600"/>
                  </a:spcBef>
                  <a:spcAft>
                    <a:spcPts val="600"/>
                  </a:spcAft>
                </a:pPr>
                <a:endParaRPr lang="en-US" sz="3200" b="1" dirty="0">
                  <a:solidFill>
                    <a:schemeClr val="tx1">
                      <a:lumMod val="65000"/>
                      <a:lumOff val="35000"/>
                    </a:schemeClr>
                  </a:solidFill>
                  <a:latin typeface="+mn-lt"/>
                  <a:ea typeface="Calibri" panose="020F0502020204030204" pitchFamily="34" charset="0"/>
                </a:endParaRPr>
              </a:p>
              <a:p>
                <a:pPr marL="520700" marR="0">
                  <a:lnSpc>
                    <a:spcPct val="120000"/>
                  </a:lnSpc>
                  <a:spcBef>
                    <a:spcPts val="600"/>
                  </a:spcBef>
                  <a:spcAft>
                    <a:spcPts val="600"/>
                  </a:spcAft>
                </a:pPr>
                <a:r>
                  <a:rPr lang="en-US" sz="3200" b="1" dirty="0">
                    <a:solidFill>
                      <a:schemeClr val="tx1">
                        <a:lumMod val="65000"/>
                        <a:lumOff val="35000"/>
                      </a:schemeClr>
                    </a:solidFill>
                    <a:effectLst/>
                    <a:latin typeface="+mn-lt"/>
                    <a:ea typeface="Calibri" panose="020F0502020204030204" pitchFamily="34" charset="0"/>
                  </a:rPr>
                  <a:t>   </a:t>
                </a:r>
                <a:r>
                  <a:rPr lang="en-US" sz="3200" b="1" dirty="0">
                    <a:solidFill>
                      <a:srgbClr val="74C274"/>
                    </a:solidFill>
                    <a:effectLst/>
                    <a:latin typeface="+mn-lt"/>
                    <a:ea typeface="Calibri" panose="020F0502020204030204" pitchFamily="34" charset="0"/>
                  </a:rPr>
                  <a:t>30</a:t>
                </a:r>
                <a:r>
                  <a:rPr lang="en-US" sz="3200" b="1" dirty="0">
                    <a:solidFill>
                      <a:schemeClr val="tx1">
                        <a:lumMod val="65000"/>
                        <a:lumOff val="35000"/>
                      </a:schemeClr>
                    </a:solidFill>
                    <a:effectLst/>
                    <a:latin typeface="+mn-lt"/>
                    <a:ea typeface="Calibri" panose="020F0502020204030204" pitchFamily="34" charset="0"/>
                  </a:rPr>
                  <a:t> </a:t>
                </a:r>
                <a14:m>
                  <m:oMath xmlns:m="http://schemas.openxmlformats.org/officeDocument/2006/math">
                    <m:r>
                      <a:rPr lang="en-US" sz="3200" b="1" i="1" dirty="0" smtClean="0">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200" b="1" dirty="0">
                    <a:solidFill>
                      <a:schemeClr val="tx1">
                        <a:lumMod val="65000"/>
                        <a:lumOff val="35000"/>
                      </a:schemeClr>
                    </a:solidFill>
                    <a:effectLst/>
                    <a:latin typeface="+mn-lt"/>
                    <a:ea typeface="Calibri" panose="020F0502020204030204" pitchFamily="34" charset="0"/>
                  </a:rPr>
                  <a:t> 3 = 90   </a:t>
                </a:r>
              </a:p>
              <a:p>
                <a:pPr marL="520700" marR="0" algn="just">
                  <a:lnSpc>
                    <a:spcPct val="120000"/>
                  </a:lnSpc>
                  <a:spcBef>
                    <a:spcPts val="600"/>
                  </a:spcBef>
                  <a:spcAft>
                    <a:spcPts val="600"/>
                  </a:spcAft>
                </a:pPr>
                <a:endParaRPr lang="en-US" sz="3600" dirty="0">
                  <a:solidFill>
                    <a:schemeClr val="tx1">
                      <a:lumMod val="65000"/>
                      <a:lumOff val="35000"/>
                    </a:schemeClr>
                  </a:solidFill>
                  <a:effectLst/>
                  <a:latin typeface="+mn-lt"/>
                  <a:ea typeface="Calibri" panose="020F0502020204030204" pitchFamily="34" charset="0"/>
                </a:endParaRPr>
              </a:p>
              <a:p>
                <a:pPr marL="520700" algn="just">
                  <a:lnSpc>
                    <a:spcPct val="120000"/>
                  </a:lnSpc>
                  <a:spcBef>
                    <a:spcPts val="600"/>
                  </a:spcBef>
                  <a:spcAft>
                    <a:spcPts val="600"/>
                  </a:spcAft>
                </a:pPr>
                <a:r>
                  <a:rPr lang="fr-FR" sz="2800" dirty="0">
                    <a:solidFill>
                      <a:schemeClr val="tx1">
                        <a:lumMod val="65000"/>
                        <a:lumOff val="35000"/>
                      </a:schemeClr>
                    </a:solidFill>
                    <a:latin typeface="+mn-lt"/>
                    <a:ea typeface="Calibri" panose="020F0502020204030204" pitchFamily="34" charset="0"/>
                  </a:rPr>
                  <a:t>Selon les lois de priorité opératoire : commencez toujours par effectuer les opérations entre parenthèses.</a:t>
                </a:r>
              </a:p>
            </p:txBody>
          </p:sp>
        </mc:Choice>
        <mc:Fallback>
          <p:sp>
            <p:nvSpPr>
              <p:cNvPr id="3" name="TextBox 2">
                <a:extLst>
                  <a:ext uri="{FF2B5EF4-FFF2-40B4-BE49-F238E27FC236}">
                    <a16:creationId xmlns:a16="http://schemas.microsoft.com/office/drawing/2014/main" id="{8ACCD7B4-F134-499C-8489-D6574FC48D7F}"/>
                  </a:ext>
                </a:extLst>
              </p:cNvPr>
              <p:cNvSpPr txBox="1">
                <a:spLocks noRot="1" noChangeAspect="1" noMove="1" noResize="1" noEditPoints="1" noAdjustHandles="1" noChangeArrowheads="1" noChangeShapeType="1" noTextEdit="1"/>
              </p:cNvSpPr>
              <p:nvPr/>
            </p:nvSpPr>
            <p:spPr>
              <a:xfrm>
                <a:off x="504496" y="1446406"/>
                <a:ext cx="11351173" cy="4140429"/>
              </a:xfrm>
              <a:prstGeom prst="rect">
                <a:avLst/>
              </a:prstGeom>
              <a:blipFill>
                <a:blip r:embed="rId3"/>
                <a:stretch>
                  <a:fillRect t="-589" r="-1074" b="-3240"/>
                </a:stretch>
              </a:blipFill>
            </p:spPr>
            <p:txBody>
              <a:bodyPr/>
              <a:lstStyle/>
              <a:p>
                <a:r>
                  <a:rPr lang="fr-FR">
                    <a:noFill/>
                  </a:rPr>
                  <a:t> </a:t>
                </a:r>
              </a:p>
            </p:txBody>
          </p:sp>
        </mc:Fallback>
      </mc:AlternateContent>
      <p:sp>
        <p:nvSpPr>
          <p:cNvPr id="5" name="Oval 4">
            <a:extLst>
              <a:ext uri="{FF2B5EF4-FFF2-40B4-BE49-F238E27FC236}">
                <a16:creationId xmlns:a16="http://schemas.microsoft.com/office/drawing/2014/main" id="{D8344120-98DF-4580-B583-2E1030441881}"/>
              </a:ext>
            </a:extLst>
          </p:cNvPr>
          <p:cNvSpPr/>
          <p:nvPr/>
        </p:nvSpPr>
        <p:spPr>
          <a:xfrm>
            <a:off x="990600" y="1269999"/>
            <a:ext cx="1824519" cy="1090807"/>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spcAft>
                <a:spcPts val="600"/>
              </a:spcAft>
            </a:pPr>
            <a:endParaRPr lang="en-US">
              <a:solidFill>
                <a:schemeClr val="tx1">
                  <a:lumMod val="65000"/>
                  <a:lumOff val="35000"/>
                </a:schemeClr>
              </a:solidFill>
            </a:endParaRPr>
          </a:p>
        </p:txBody>
      </p:sp>
      <p:cxnSp>
        <p:nvCxnSpPr>
          <p:cNvPr id="7" name="Straight Arrow Connector 6">
            <a:extLst>
              <a:ext uri="{FF2B5EF4-FFF2-40B4-BE49-F238E27FC236}">
                <a16:creationId xmlns:a16="http://schemas.microsoft.com/office/drawing/2014/main" id="{1D99FFFC-693B-4C0F-9BD2-03E1F17AFCFE}"/>
              </a:ext>
            </a:extLst>
          </p:cNvPr>
          <p:cNvCxnSpPr>
            <a:cxnSpLocks/>
          </p:cNvCxnSpPr>
          <p:nvPr/>
        </p:nvCxnSpPr>
        <p:spPr>
          <a:xfrm>
            <a:off x="1871666" y="2360806"/>
            <a:ext cx="0" cy="671954"/>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A783BE9E-F0DB-E3CF-0E80-7822BD7FD5B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Faites correspondre chaque expression avec sa valeur. </a:t>
            </a:r>
            <a:endParaRPr lang="en-US" sz="3200" b="1" dirty="0">
              <a:solidFill>
                <a:schemeClr val="bg1"/>
              </a:solidFill>
              <a:latin typeface="Comic Sans MS"/>
            </a:endParaRPr>
          </a:p>
        </p:txBody>
      </p:sp>
    </p:spTree>
    <p:extLst>
      <p:ext uri="{BB962C8B-B14F-4D97-AF65-F5344CB8AC3E}">
        <p14:creationId xmlns:p14="http://schemas.microsoft.com/office/powerpoint/2010/main" val="31659501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ACCD7B4-F134-499C-8489-D6574FC48D7F}"/>
                  </a:ext>
                </a:extLst>
              </p:cNvPr>
              <p:cNvSpPr txBox="1"/>
              <p:nvPr/>
            </p:nvSpPr>
            <p:spPr>
              <a:xfrm>
                <a:off x="504496" y="1446406"/>
                <a:ext cx="11351173" cy="4829848"/>
              </a:xfrm>
              <a:prstGeom prst="rect">
                <a:avLst/>
              </a:prstGeom>
              <a:noFill/>
            </p:spPr>
            <p:txBody>
              <a:bodyPr wrap="square">
                <a:spAutoFit/>
              </a:bodyPr>
              <a:lstStyle/>
              <a:p>
                <a:pPr marL="520700" marR="0">
                  <a:lnSpc>
                    <a:spcPct val="120000"/>
                  </a:lnSpc>
                  <a:spcBef>
                    <a:spcPts val="1200"/>
                  </a:spcBef>
                  <a:spcAft>
                    <a:spcPts val="1200"/>
                  </a:spcAft>
                </a:pPr>
                <a:r>
                  <a:rPr lang="en-US" sz="3600" b="1" dirty="0">
                    <a:solidFill>
                      <a:schemeClr val="tx1">
                        <a:lumMod val="65000"/>
                        <a:lumOff val="35000"/>
                      </a:schemeClr>
                    </a:solidFill>
                    <a:effectLst/>
                    <a:latin typeface="+mn-lt"/>
                    <a:ea typeface="Calibri" panose="020F0502020204030204" pitchFamily="34" charset="0"/>
                  </a:rPr>
                  <a:t>28 – 13 </a:t>
                </a:r>
                <a14:m>
                  <m:oMath xmlns:m="http://schemas.openxmlformats.org/officeDocument/2006/math">
                    <m:r>
                      <a:rPr lang="en-US" sz="3600" b="1" i="1" dirty="0" smtClean="0">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600" b="1" dirty="0">
                    <a:solidFill>
                      <a:schemeClr val="tx1">
                        <a:lumMod val="65000"/>
                        <a:lumOff val="35000"/>
                      </a:schemeClr>
                    </a:solidFill>
                    <a:effectLst/>
                    <a:latin typeface="+mn-lt"/>
                    <a:ea typeface="Calibri" panose="020F0502020204030204" pitchFamily="34" charset="0"/>
                  </a:rPr>
                  <a:t> 2 = </a:t>
                </a:r>
              </a:p>
              <a:p>
                <a:pPr marL="520700" marR="0">
                  <a:lnSpc>
                    <a:spcPct val="120000"/>
                  </a:lnSpc>
                  <a:spcBef>
                    <a:spcPts val="1200"/>
                  </a:spcBef>
                  <a:spcAft>
                    <a:spcPts val="1200"/>
                  </a:spcAft>
                </a:pPr>
                <a:endParaRPr lang="en-US" sz="3600" b="1" dirty="0">
                  <a:solidFill>
                    <a:schemeClr val="tx1">
                      <a:lumMod val="65000"/>
                      <a:lumOff val="35000"/>
                    </a:schemeClr>
                  </a:solidFill>
                  <a:effectLst/>
                  <a:latin typeface="+mn-lt"/>
                  <a:ea typeface="Calibri" panose="020F0502020204030204" pitchFamily="34" charset="0"/>
                </a:endParaRPr>
              </a:p>
              <a:p>
                <a:pPr marL="520700" marR="0">
                  <a:lnSpc>
                    <a:spcPct val="120000"/>
                  </a:lnSpc>
                  <a:spcBef>
                    <a:spcPts val="1200"/>
                  </a:spcBef>
                  <a:spcAft>
                    <a:spcPts val="1200"/>
                  </a:spcAft>
                </a:pPr>
                <a:r>
                  <a:rPr lang="en-US" sz="3600" b="1" dirty="0">
                    <a:solidFill>
                      <a:schemeClr val="tx1">
                        <a:lumMod val="65000"/>
                        <a:lumOff val="35000"/>
                      </a:schemeClr>
                    </a:solidFill>
                    <a:latin typeface="+mn-lt"/>
                    <a:ea typeface="Calibri" panose="020F0502020204030204" pitchFamily="34" charset="0"/>
                  </a:rPr>
                  <a:t>  </a:t>
                </a:r>
                <a:r>
                  <a:rPr lang="en-US" sz="3600" b="1" dirty="0">
                    <a:solidFill>
                      <a:schemeClr val="tx1">
                        <a:lumMod val="65000"/>
                        <a:lumOff val="35000"/>
                      </a:schemeClr>
                    </a:solidFill>
                    <a:effectLst/>
                    <a:latin typeface="+mn-lt"/>
                    <a:ea typeface="Calibri" panose="020F0502020204030204" pitchFamily="34" charset="0"/>
                  </a:rPr>
                  <a:t>28 – </a:t>
                </a:r>
                <a:r>
                  <a:rPr lang="en-US" sz="3600" b="1" dirty="0">
                    <a:solidFill>
                      <a:srgbClr val="74C274"/>
                    </a:solidFill>
                    <a:effectLst/>
                    <a:latin typeface="+mn-lt"/>
                    <a:ea typeface="Calibri" panose="020F0502020204030204" pitchFamily="34" charset="0"/>
                  </a:rPr>
                  <a:t>26</a:t>
                </a:r>
                <a:r>
                  <a:rPr lang="en-US" sz="3600" b="1" dirty="0">
                    <a:solidFill>
                      <a:schemeClr val="tx1">
                        <a:lumMod val="65000"/>
                        <a:lumOff val="35000"/>
                      </a:schemeClr>
                    </a:solidFill>
                    <a:effectLst/>
                    <a:latin typeface="+mn-lt"/>
                    <a:ea typeface="Calibri" panose="020F0502020204030204" pitchFamily="34" charset="0"/>
                  </a:rPr>
                  <a:t> = 2   </a:t>
                </a:r>
                <a:endParaRPr lang="en-US" sz="4000" b="1" dirty="0">
                  <a:solidFill>
                    <a:schemeClr val="tx1">
                      <a:lumMod val="65000"/>
                      <a:lumOff val="35000"/>
                    </a:schemeClr>
                  </a:solidFill>
                  <a:effectLst/>
                  <a:latin typeface="+mn-lt"/>
                  <a:ea typeface="Calibri" panose="020F0502020204030204" pitchFamily="34" charset="0"/>
                </a:endParaRPr>
              </a:p>
              <a:p>
                <a:pPr marL="520700" algn="just">
                  <a:lnSpc>
                    <a:spcPct val="120000"/>
                  </a:lnSpc>
                  <a:spcBef>
                    <a:spcPts val="1200"/>
                  </a:spcBef>
                  <a:spcAft>
                    <a:spcPts val="1200"/>
                  </a:spcAft>
                </a:pPr>
                <a:endParaRPr lang="fr-FR" sz="2800" dirty="0">
                  <a:solidFill>
                    <a:schemeClr val="tx1">
                      <a:lumMod val="65000"/>
                      <a:lumOff val="35000"/>
                    </a:schemeClr>
                  </a:solidFill>
                  <a:latin typeface="+mn-lt"/>
                  <a:ea typeface="Calibri" panose="020F0502020204030204" pitchFamily="34" charset="0"/>
                </a:endParaRPr>
              </a:p>
              <a:p>
                <a:pPr marL="520700" algn="just">
                  <a:lnSpc>
                    <a:spcPct val="120000"/>
                  </a:lnSpc>
                  <a:spcBef>
                    <a:spcPts val="1200"/>
                  </a:spcBef>
                  <a:spcAft>
                    <a:spcPts val="1200"/>
                  </a:spcAft>
                </a:pPr>
                <a:r>
                  <a:rPr lang="fr-FR" sz="2800" dirty="0">
                    <a:solidFill>
                      <a:schemeClr val="tx1">
                        <a:lumMod val="65000"/>
                        <a:lumOff val="35000"/>
                      </a:schemeClr>
                    </a:solidFill>
                    <a:latin typeface="+mn-lt"/>
                    <a:ea typeface="Calibri" panose="020F0502020204030204" pitchFamily="34" charset="0"/>
                  </a:rPr>
                  <a:t>Selon les lois de priorité opératoire : effectuez la multiplication avant la soustraction.</a:t>
                </a:r>
              </a:p>
            </p:txBody>
          </p:sp>
        </mc:Choice>
        <mc:Fallback>
          <p:sp>
            <p:nvSpPr>
              <p:cNvPr id="3" name="TextBox 2">
                <a:extLst>
                  <a:ext uri="{FF2B5EF4-FFF2-40B4-BE49-F238E27FC236}">
                    <a16:creationId xmlns:a16="http://schemas.microsoft.com/office/drawing/2014/main" id="{8ACCD7B4-F134-499C-8489-D6574FC48D7F}"/>
                  </a:ext>
                </a:extLst>
              </p:cNvPr>
              <p:cNvSpPr txBox="1">
                <a:spLocks noRot="1" noChangeAspect="1" noMove="1" noResize="1" noEditPoints="1" noAdjustHandles="1" noChangeArrowheads="1" noChangeShapeType="1" noTextEdit="1"/>
              </p:cNvSpPr>
              <p:nvPr/>
            </p:nvSpPr>
            <p:spPr>
              <a:xfrm>
                <a:off x="504496" y="1446406"/>
                <a:ext cx="11351173" cy="4829848"/>
              </a:xfrm>
              <a:prstGeom prst="rect">
                <a:avLst/>
              </a:prstGeom>
              <a:blipFill>
                <a:blip r:embed="rId3"/>
                <a:stretch>
                  <a:fillRect t="-631" r="-1074" b="-2522"/>
                </a:stretch>
              </a:blipFill>
            </p:spPr>
            <p:txBody>
              <a:bodyPr/>
              <a:lstStyle/>
              <a:p>
                <a:r>
                  <a:rPr lang="fr-FR">
                    <a:noFill/>
                  </a:rPr>
                  <a:t> </a:t>
                </a:r>
              </a:p>
            </p:txBody>
          </p:sp>
        </mc:Fallback>
      </mc:AlternateContent>
      <p:sp>
        <p:nvSpPr>
          <p:cNvPr id="4" name="Oval 3">
            <a:extLst>
              <a:ext uri="{FF2B5EF4-FFF2-40B4-BE49-F238E27FC236}">
                <a16:creationId xmlns:a16="http://schemas.microsoft.com/office/drawing/2014/main" id="{7711CB35-7684-4348-AB23-B67B45D99B62}"/>
              </a:ext>
            </a:extLst>
          </p:cNvPr>
          <p:cNvSpPr/>
          <p:nvPr/>
        </p:nvSpPr>
        <p:spPr>
          <a:xfrm>
            <a:off x="2208944" y="1343059"/>
            <a:ext cx="1679596" cy="978901"/>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CA2C9AF4-6D45-4EEE-ADC0-C8C5484A8B77}"/>
              </a:ext>
            </a:extLst>
          </p:cNvPr>
          <p:cNvCxnSpPr>
            <a:cxnSpLocks/>
          </p:cNvCxnSpPr>
          <p:nvPr/>
        </p:nvCxnSpPr>
        <p:spPr>
          <a:xfrm>
            <a:off x="3029906" y="2321960"/>
            <a:ext cx="0" cy="1107040"/>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08C2007F-1509-73C8-4279-59DB76859B5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Faites correspondre chaque expression avec sa valeur. </a:t>
            </a:r>
            <a:endParaRPr lang="en-US" sz="3200" b="1" dirty="0">
              <a:solidFill>
                <a:schemeClr val="bg1"/>
              </a:solidFill>
              <a:latin typeface="Comic Sans MS"/>
            </a:endParaRPr>
          </a:p>
        </p:txBody>
      </p:sp>
    </p:spTree>
    <p:extLst>
      <p:ext uri="{BB962C8B-B14F-4D97-AF65-F5344CB8AC3E}">
        <p14:creationId xmlns:p14="http://schemas.microsoft.com/office/powerpoint/2010/main" val="18122532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ACCD7B4-F134-499C-8489-D6574FC48D7F}"/>
                  </a:ext>
                </a:extLst>
              </p:cNvPr>
              <p:cNvSpPr txBox="1"/>
              <p:nvPr/>
            </p:nvSpPr>
            <p:spPr>
              <a:xfrm>
                <a:off x="504496" y="1446406"/>
                <a:ext cx="11351173" cy="5032981"/>
              </a:xfrm>
              <a:prstGeom prst="rect">
                <a:avLst/>
              </a:prstGeom>
              <a:noFill/>
            </p:spPr>
            <p:txBody>
              <a:bodyPr wrap="square">
                <a:spAutoFit/>
              </a:bodyPr>
              <a:lstStyle/>
              <a:p>
                <a:pPr marL="520700" marR="0">
                  <a:lnSpc>
                    <a:spcPct val="120000"/>
                  </a:lnSpc>
                  <a:spcBef>
                    <a:spcPts val="600"/>
                  </a:spcBef>
                  <a:spcAft>
                    <a:spcPts val="600"/>
                  </a:spcAft>
                </a:pPr>
                <a:r>
                  <a:rPr lang="en-US" sz="3600" b="1" dirty="0">
                    <a:solidFill>
                      <a:schemeClr val="tx1">
                        <a:lumMod val="65000"/>
                        <a:lumOff val="35000"/>
                      </a:schemeClr>
                    </a:solidFill>
                    <a:effectLst/>
                    <a:latin typeface="+mn-lt"/>
                    <a:ea typeface="Calibri" panose="020F0502020204030204" pitchFamily="34" charset="0"/>
                  </a:rPr>
                  <a:t> (28 – 13) </a:t>
                </a:r>
                <a14:m>
                  <m:oMath xmlns:m="http://schemas.openxmlformats.org/officeDocument/2006/math">
                    <m:r>
                      <a:rPr lang="en-US" sz="3600" b="1" i="1" dirty="0" smtClean="0">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600" b="1" dirty="0">
                    <a:solidFill>
                      <a:schemeClr val="tx1">
                        <a:lumMod val="65000"/>
                        <a:lumOff val="35000"/>
                      </a:schemeClr>
                    </a:solidFill>
                    <a:effectLst/>
                    <a:latin typeface="+mn-lt"/>
                    <a:ea typeface="Calibri" panose="020F0502020204030204" pitchFamily="34" charset="0"/>
                  </a:rPr>
                  <a:t> 2 = </a:t>
                </a:r>
              </a:p>
              <a:p>
                <a:pPr marL="520700" marR="0">
                  <a:lnSpc>
                    <a:spcPct val="120000"/>
                  </a:lnSpc>
                  <a:spcBef>
                    <a:spcPts val="600"/>
                  </a:spcBef>
                  <a:spcAft>
                    <a:spcPts val="600"/>
                  </a:spcAft>
                </a:pPr>
                <a:endParaRPr lang="en-US" sz="3600" b="1" dirty="0">
                  <a:solidFill>
                    <a:schemeClr val="tx1">
                      <a:lumMod val="65000"/>
                      <a:lumOff val="35000"/>
                    </a:schemeClr>
                  </a:solidFill>
                  <a:latin typeface="+mn-lt"/>
                  <a:ea typeface="Calibri" panose="020F0502020204030204" pitchFamily="34" charset="0"/>
                </a:endParaRPr>
              </a:p>
              <a:p>
                <a:pPr marL="520700" marR="0">
                  <a:lnSpc>
                    <a:spcPct val="120000"/>
                  </a:lnSpc>
                  <a:spcBef>
                    <a:spcPts val="600"/>
                  </a:spcBef>
                  <a:spcAft>
                    <a:spcPts val="600"/>
                  </a:spcAft>
                </a:pPr>
                <a:endParaRPr lang="en-US" sz="3600" b="1" dirty="0">
                  <a:solidFill>
                    <a:schemeClr val="tx1">
                      <a:lumMod val="65000"/>
                      <a:lumOff val="35000"/>
                    </a:schemeClr>
                  </a:solidFill>
                  <a:effectLst/>
                  <a:latin typeface="+mn-lt"/>
                  <a:ea typeface="Calibri" panose="020F0502020204030204" pitchFamily="34" charset="0"/>
                </a:endParaRPr>
              </a:p>
              <a:p>
                <a:pPr marL="520700" marR="0">
                  <a:lnSpc>
                    <a:spcPct val="120000"/>
                  </a:lnSpc>
                  <a:spcBef>
                    <a:spcPts val="600"/>
                  </a:spcBef>
                  <a:spcAft>
                    <a:spcPts val="600"/>
                  </a:spcAft>
                </a:pPr>
                <a:r>
                  <a:rPr lang="en-US" sz="3600" b="1" dirty="0">
                    <a:solidFill>
                      <a:schemeClr val="tx1">
                        <a:lumMod val="65000"/>
                        <a:lumOff val="35000"/>
                      </a:schemeClr>
                    </a:solidFill>
                    <a:effectLst/>
                    <a:latin typeface="+mn-lt"/>
                    <a:ea typeface="Calibri" panose="020F0502020204030204" pitchFamily="34" charset="0"/>
                  </a:rPr>
                  <a:t>     </a:t>
                </a:r>
                <a:r>
                  <a:rPr lang="en-US" sz="3600" b="1" dirty="0">
                    <a:solidFill>
                      <a:srgbClr val="74C274"/>
                    </a:solidFill>
                    <a:effectLst/>
                    <a:latin typeface="+mn-lt"/>
                    <a:ea typeface="Calibri" panose="020F0502020204030204" pitchFamily="34" charset="0"/>
                  </a:rPr>
                  <a:t>15</a:t>
                </a:r>
                <a:r>
                  <a:rPr lang="en-US" sz="3600" b="1" dirty="0">
                    <a:solidFill>
                      <a:schemeClr val="tx1">
                        <a:lumMod val="65000"/>
                        <a:lumOff val="35000"/>
                      </a:schemeClr>
                    </a:solidFill>
                    <a:effectLst/>
                    <a:latin typeface="+mn-lt"/>
                    <a:ea typeface="Calibri" panose="020F0502020204030204" pitchFamily="34" charset="0"/>
                  </a:rPr>
                  <a:t> </a:t>
                </a:r>
                <a14:m>
                  <m:oMath xmlns:m="http://schemas.openxmlformats.org/officeDocument/2006/math">
                    <m:r>
                      <a:rPr lang="en-US" sz="3600" b="1" i="1" dirty="0" smtClean="0">
                        <a:solidFill>
                          <a:schemeClr val="tx1">
                            <a:lumMod val="65000"/>
                            <a:lumOff val="35000"/>
                          </a:schemeClr>
                        </a:solidFill>
                        <a:effectLst/>
                        <a:latin typeface="Cambria Math" panose="02040503050406030204" pitchFamily="18" charset="0"/>
                        <a:ea typeface="Cambria Math" panose="02040503050406030204" pitchFamily="18" charset="0"/>
                      </a:rPr>
                      <m:t>×</m:t>
                    </m:r>
                  </m:oMath>
                </a14:m>
                <a:r>
                  <a:rPr lang="en-US" sz="3600" b="1" dirty="0">
                    <a:solidFill>
                      <a:schemeClr val="tx1">
                        <a:lumMod val="65000"/>
                        <a:lumOff val="35000"/>
                      </a:schemeClr>
                    </a:solidFill>
                    <a:effectLst/>
                    <a:latin typeface="+mn-lt"/>
                    <a:ea typeface="Calibri" panose="020F0502020204030204" pitchFamily="34" charset="0"/>
                  </a:rPr>
                  <a:t> 2 = 30  </a:t>
                </a:r>
                <a:endParaRPr lang="en-US" sz="4000" b="1" dirty="0">
                  <a:solidFill>
                    <a:schemeClr val="tx1">
                      <a:lumMod val="65000"/>
                      <a:lumOff val="35000"/>
                    </a:schemeClr>
                  </a:solidFill>
                  <a:effectLst/>
                  <a:latin typeface="+mn-lt"/>
                  <a:ea typeface="Calibri" panose="020F0502020204030204" pitchFamily="34" charset="0"/>
                </a:endParaRPr>
              </a:p>
              <a:p>
                <a:pPr marL="520700" algn="just">
                  <a:lnSpc>
                    <a:spcPct val="120000"/>
                  </a:lnSpc>
                  <a:spcBef>
                    <a:spcPts val="600"/>
                  </a:spcBef>
                  <a:spcAft>
                    <a:spcPts val="600"/>
                  </a:spcAft>
                </a:pPr>
                <a:endParaRPr lang="fr-FR" sz="2800" dirty="0">
                  <a:solidFill>
                    <a:schemeClr val="tx1">
                      <a:lumMod val="65000"/>
                      <a:lumOff val="35000"/>
                    </a:schemeClr>
                  </a:solidFill>
                  <a:latin typeface="+mn-lt"/>
                  <a:ea typeface="Calibri" panose="020F0502020204030204" pitchFamily="34" charset="0"/>
                </a:endParaRPr>
              </a:p>
              <a:p>
                <a:pPr marL="520700" algn="just">
                  <a:lnSpc>
                    <a:spcPct val="120000"/>
                  </a:lnSpc>
                  <a:spcBef>
                    <a:spcPts val="600"/>
                  </a:spcBef>
                  <a:spcAft>
                    <a:spcPts val="600"/>
                  </a:spcAft>
                </a:pPr>
                <a:r>
                  <a:rPr lang="fr-FR" sz="2800" dirty="0">
                    <a:solidFill>
                      <a:schemeClr val="tx1">
                        <a:lumMod val="65000"/>
                        <a:lumOff val="35000"/>
                      </a:schemeClr>
                    </a:solidFill>
                    <a:latin typeface="+mn-lt"/>
                    <a:ea typeface="Calibri" panose="020F0502020204030204" pitchFamily="34" charset="0"/>
                  </a:rPr>
                  <a:t>Selon les lois de priorité opératoire : commencez toujours par effectuer les opérations entre parenthèses.</a:t>
                </a:r>
              </a:p>
            </p:txBody>
          </p:sp>
        </mc:Choice>
        <mc:Fallback>
          <p:sp>
            <p:nvSpPr>
              <p:cNvPr id="3" name="TextBox 2">
                <a:extLst>
                  <a:ext uri="{FF2B5EF4-FFF2-40B4-BE49-F238E27FC236}">
                    <a16:creationId xmlns:a16="http://schemas.microsoft.com/office/drawing/2014/main" id="{8ACCD7B4-F134-499C-8489-D6574FC48D7F}"/>
                  </a:ext>
                </a:extLst>
              </p:cNvPr>
              <p:cNvSpPr txBox="1">
                <a:spLocks noRot="1" noChangeAspect="1" noMove="1" noResize="1" noEditPoints="1" noAdjustHandles="1" noChangeArrowheads="1" noChangeShapeType="1" noTextEdit="1"/>
              </p:cNvSpPr>
              <p:nvPr/>
            </p:nvSpPr>
            <p:spPr>
              <a:xfrm>
                <a:off x="504496" y="1446406"/>
                <a:ext cx="11351173" cy="5032981"/>
              </a:xfrm>
              <a:prstGeom prst="rect">
                <a:avLst/>
              </a:prstGeom>
              <a:blipFill>
                <a:blip r:embed="rId3"/>
                <a:stretch>
                  <a:fillRect t="-605" r="-1074" b="-2421"/>
                </a:stretch>
              </a:blipFill>
            </p:spPr>
            <p:txBody>
              <a:bodyPr/>
              <a:lstStyle/>
              <a:p>
                <a:r>
                  <a:rPr lang="fr-FR">
                    <a:noFill/>
                  </a:rPr>
                  <a:t> </a:t>
                </a:r>
              </a:p>
            </p:txBody>
          </p:sp>
        </mc:Fallback>
      </mc:AlternateContent>
      <p:sp>
        <p:nvSpPr>
          <p:cNvPr id="4" name="Oval 3">
            <a:extLst>
              <a:ext uri="{FF2B5EF4-FFF2-40B4-BE49-F238E27FC236}">
                <a16:creationId xmlns:a16="http://schemas.microsoft.com/office/drawing/2014/main" id="{E495B2D4-9955-4F69-8EE0-BDDCA659CC01}"/>
              </a:ext>
            </a:extLst>
          </p:cNvPr>
          <p:cNvSpPr/>
          <p:nvPr/>
        </p:nvSpPr>
        <p:spPr>
          <a:xfrm>
            <a:off x="1214120" y="1263720"/>
            <a:ext cx="2230634" cy="1149279"/>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86239D0F-4D7E-4D91-8E56-40D25E0DF88C}"/>
              </a:ext>
            </a:extLst>
          </p:cNvPr>
          <p:cNvCxnSpPr>
            <a:cxnSpLocks/>
          </p:cNvCxnSpPr>
          <p:nvPr/>
        </p:nvCxnSpPr>
        <p:spPr>
          <a:xfrm>
            <a:off x="2420306" y="2412999"/>
            <a:ext cx="0" cy="1427481"/>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78DD624C-BBDC-5D63-D918-9F0B6F6CC1E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Faites correspondre chaque expression avec sa valeur. </a:t>
            </a:r>
            <a:endParaRPr lang="en-US" sz="3200" b="1" dirty="0">
              <a:solidFill>
                <a:schemeClr val="bg1"/>
              </a:solidFill>
              <a:latin typeface="Comic Sans MS"/>
            </a:endParaRPr>
          </a:p>
        </p:txBody>
      </p:sp>
    </p:spTree>
    <p:extLst>
      <p:ext uri="{BB962C8B-B14F-4D97-AF65-F5344CB8AC3E}">
        <p14:creationId xmlns:p14="http://schemas.microsoft.com/office/powerpoint/2010/main" val="2794878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629659C6-D935-4152-9477-91ECE546D9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93495" y="641969"/>
            <a:ext cx="5717519" cy="3211693"/>
          </a:xfrm>
          <a:prstGeom prst="rect">
            <a:avLst/>
          </a:prstGeom>
        </p:spPr>
      </p:pic>
      <p:sp>
        <p:nvSpPr>
          <p:cNvPr id="6" name="Google Shape;97;gb06ce43697_0_0">
            <a:extLst>
              <a:ext uri="{FF2B5EF4-FFF2-40B4-BE49-F238E27FC236}">
                <a16:creationId xmlns:a16="http://schemas.microsoft.com/office/drawing/2014/main" id="{348182A2-9880-4CBA-9580-DD3943422FF1}"/>
              </a:ext>
            </a:extLst>
          </p:cNvPr>
          <p:cNvSpPr txBox="1">
            <a:spLocks/>
          </p:cNvSpPr>
          <p:nvPr/>
        </p:nvSpPr>
        <p:spPr>
          <a:xfrm>
            <a:off x="1024500" y="4105515"/>
            <a:ext cx="10143000" cy="1830975"/>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spcBef>
                <a:spcPts val="1200"/>
              </a:spcBef>
              <a:spcAft>
                <a:spcPts val="1200"/>
              </a:spcAft>
            </a:pPr>
            <a:r>
              <a:rPr lang="fr-FR" sz="5400" dirty="0">
                <a:solidFill>
                  <a:srgbClr val="0F6FC6">
                    <a:lumMod val="50000"/>
                  </a:srgbClr>
                </a:solidFill>
                <a:latin typeface="Comic Sans MS" panose="030F0702030302020204" pitchFamily="66" charset="0"/>
              </a:rPr>
              <a:t>Révision</a:t>
            </a:r>
          </a:p>
        </p:txBody>
      </p:sp>
    </p:spTree>
    <p:custDataLst>
      <p:tags r:id="rId1"/>
    </p:custDataLst>
    <p:extLst>
      <p:ext uri="{BB962C8B-B14F-4D97-AF65-F5344CB8AC3E}">
        <p14:creationId xmlns:p14="http://schemas.microsoft.com/office/powerpoint/2010/main" val="9597189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CB630B54-F747-40CE-9893-C69689FBBF04}"/>
              </a:ext>
            </a:extLst>
          </p:cNvPr>
          <p:cNvGrpSpPr/>
          <p:nvPr/>
        </p:nvGrpSpPr>
        <p:grpSpPr>
          <a:xfrm>
            <a:off x="4767029" y="600924"/>
            <a:ext cx="3287797" cy="3341373"/>
            <a:chOff x="4198069" y="1281644"/>
            <a:chExt cx="3287797" cy="3341373"/>
          </a:xfrm>
        </p:grpSpPr>
        <p:sp>
          <p:nvSpPr>
            <p:cNvPr id="15" name="Freeform: Shape 14">
              <a:extLst>
                <a:ext uri="{FF2B5EF4-FFF2-40B4-BE49-F238E27FC236}">
                  <a16:creationId xmlns:a16="http://schemas.microsoft.com/office/drawing/2014/main" id="{976C2902-CC24-4C68-B356-1F032EE86E5B}"/>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02086D1-E7AF-468D-8594-FEE6B59C6242}"/>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D1FA37D-00F0-40B7-8261-C0E483C41377}"/>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23C4438-C444-4682-A678-B1E674CCCEA3}"/>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86E63D6-BC5A-409F-836E-8C287463C0C7}"/>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B36DB95-1607-4632-BE38-430441653A07}"/>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BDCF7F3-6A7D-4958-AD6E-7C81A4038C6E}"/>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57969AD-FA73-4F3E-83F1-97D784960471}"/>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
        <p:nvSpPr>
          <p:cNvPr id="23" name="Google Shape;97;gb06ce43697_0_0">
            <a:extLst>
              <a:ext uri="{FF2B5EF4-FFF2-40B4-BE49-F238E27FC236}">
                <a16:creationId xmlns:a16="http://schemas.microsoft.com/office/drawing/2014/main" id="{645FAB38-B5CF-4480-9EC2-5F3B18DDBB6F}"/>
              </a:ext>
            </a:extLst>
          </p:cNvPr>
          <p:cNvSpPr txBox="1">
            <a:spLocks/>
          </p:cNvSpPr>
          <p:nvPr/>
        </p:nvSpPr>
        <p:spPr>
          <a:xfrm>
            <a:off x="636104" y="4105515"/>
            <a:ext cx="10531396" cy="1830975"/>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defRPr/>
            </a:pPr>
            <a:r>
              <a:rPr lang="fr-FR" sz="5400" dirty="0">
                <a:solidFill>
                  <a:schemeClr val="accent1">
                    <a:lumMod val="50000"/>
                  </a:schemeClr>
                </a:solidFill>
                <a:latin typeface="Comic Sans MS" panose="030F0702030302020204" pitchFamily="66" charset="0"/>
              </a:rPr>
              <a:t>Évaluation Formative Commune</a:t>
            </a:r>
          </a:p>
        </p:txBody>
      </p:sp>
    </p:spTree>
    <p:custDataLst>
      <p:tags r:id="rId1"/>
    </p:custDataLst>
    <p:extLst>
      <p:ext uri="{BB962C8B-B14F-4D97-AF65-F5344CB8AC3E}">
        <p14:creationId xmlns:p14="http://schemas.microsoft.com/office/powerpoint/2010/main" val="1491400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9CE71C48-A5B4-4789-80F0-E85A319A51B4}"/>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29</a:t>
            </a:r>
          </a:p>
        </p:txBody>
      </p:sp>
      <p:sp>
        <p:nvSpPr>
          <p:cNvPr id="11" name="Rectangle: Rounded Corners 10">
            <a:extLst>
              <a:ext uri="{FF2B5EF4-FFF2-40B4-BE49-F238E27FC236}">
                <a16:creationId xmlns:a16="http://schemas.microsoft.com/office/drawing/2014/main" id="{092AF038-38AB-4BCD-8AC7-016FF8E466F2}"/>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57</a:t>
            </a:r>
          </a:p>
        </p:txBody>
      </p:sp>
      <p:sp>
        <p:nvSpPr>
          <p:cNvPr id="9" name="TextBox 8">
            <a:extLst>
              <a:ext uri="{FF2B5EF4-FFF2-40B4-BE49-F238E27FC236}">
                <a16:creationId xmlns:a16="http://schemas.microsoft.com/office/drawing/2014/main" id="{B8CE03C6-1252-45EC-8039-5FE743FF714D}"/>
              </a:ext>
            </a:extLst>
          </p:cNvPr>
          <p:cNvSpPr txBox="1"/>
          <p:nvPr/>
        </p:nvSpPr>
        <p:spPr>
          <a:xfrm>
            <a:off x="9296649" y="154773"/>
            <a:ext cx="2895351" cy="307777"/>
          </a:xfrm>
          <a:prstGeom prst="rect">
            <a:avLst/>
          </a:prstGeom>
          <a:solidFill>
            <a:srgbClr val="DAF3F6"/>
          </a:solidFill>
          <a:effectLst>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Comic Sans MS"/>
              </a:rPr>
              <a:t>Vérifiez votre compréhension</a:t>
            </a:r>
            <a:endParaRPr lang="fr-FR" dirty="0">
              <a:solidFill>
                <a:schemeClr val="tx1">
                  <a:lumMod val="50000"/>
                  <a:lumOff val="50000"/>
                </a:schemeClr>
              </a:solidFill>
            </a:endParaRPr>
          </a:p>
        </p:txBody>
      </p:sp>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 </a:t>
            </a:r>
            <a:endParaRPr lang="en-GB" sz="3200" b="1" dirty="0">
              <a:solidFill>
                <a:schemeClr val="bg1"/>
              </a:solidFill>
              <a:latin typeface="Comic Sans MS"/>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14 + 5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2432439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642B0F11-81AA-48B1-B418-995AE7001B83}"/>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29</a:t>
            </a:r>
          </a:p>
        </p:txBody>
      </p:sp>
      <p:sp>
        <p:nvSpPr>
          <p:cNvPr id="9" name="Rectangle: Rounded Corners 8">
            <a:extLst>
              <a:ext uri="{FF2B5EF4-FFF2-40B4-BE49-F238E27FC236}">
                <a16:creationId xmlns:a16="http://schemas.microsoft.com/office/drawing/2014/main" id="{322BC2E8-7AF4-40E3-B3E1-3A8E310C77D0}"/>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57</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BD48CFC9-9A35-451A-BF89-A4E614C65583}"/>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14 + 5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10" name="TextBox 9">
                <a:extLst>
                  <a:ext uri="{FF2B5EF4-FFF2-40B4-BE49-F238E27FC236}">
                    <a16:creationId xmlns:a16="http://schemas.microsoft.com/office/drawing/2014/main" id="{BD48CFC9-9A35-451A-BF89-A4E614C65583}"/>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82AFCF1B-DE96-47E2-A190-23024193FD6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 </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14825714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4007378-E028-430A-AC79-6775359D8EFB}"/>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16</a:t>
            </a:r>
          </a:p>
        </p:txBody>
      </p:sp>
      <p:sp>
        <p:nvSpPr>
          <p:cNvPr id="7" name="Rectangle: Rounded Corners 6">
            <a:extLst>
              <a:ext uri="{FF2B5EF4-FFF2-40B4-BE49-F238E27FC236}">
                <a16:creationId xmlns:a16="http://schemas.microsoft.com/office/drawing/2014/main" id="{98D96A84-15B9-448E-9B34-37886F971AE1}"/>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240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E4C9E88-3EA6-4A71-81BF-AF5FF6B8594C}"/>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a:t>
                </a:r>
              </a:p>
            </p:txBody>
          </p:sp>
        </mc:Choice>
        <mc:Fallback xmlns="">
          <p:sp>
            <p:nvSpPr>
              <p:cNvPr id="9" name="TextBox 8">
                <a:extLst>
                  <a:ext uri="{FF2B5EF4-FFF2-40B4-BE49-F238E27FC236}">
                    <a16:creationId xmlns:a16="http://schemas.microsoft.com/office/drawing/2014/main" id="{1E4C9E88-3EA6-4A71-81BF-AF5FF6B8594C}"/>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8" name="Google Shape;222;p10">
            <a:extLst>
              <a:ext uri="{FF2B5EF4-FFF2-40B4-BE49-F238E27FC236}">
                <a16:creationId xmlns:a16="http://schemas.microsoft.com/office/drawing/2014/main" id="{9D8103C6-501F-4FF1-A8DC-CB0CCAF13F7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 </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26306460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B72F498-1E50-4DE7-B9DA-795D53955B70}"/>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16</a:t>
            </a:r>
          </a:p>
        </p:txBody>
      </p:sp>
      <p:sp>
        <p:nvSpPr>
          <p:cNvPr id="7" name="Rectangle: Rounded Corners 6">
            <a:extLst>
              <a:ext uri="{FF2B5EF4-FFF2-40B4-BE49-F238E27FC236}">
                <a16:creationId xmlns:a16="http://schemas.microsoft.com/office/drawing/2014/main" id="{B0BBA960-C78F-4B54-90C8-A109FF8BB6DD}"/>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240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5CE2499-B789-4E5A-8933-FEBC1AF28BE7}"/>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a:t>
                </a:r>
              </a:p>
            </p:txBody>
          </p:sp>
        </mc:Choice>
        <mc:Fallback xmlns="">
          <p:sp>
            <p:nvSpPr>
              <p:cNvPr id="9" name="TextBox 8">
                <a:extLst>
                  <a:ext uri="{FF2B5EF4-FFF2-40B4-BE49-F238E27FC236}">
                    <a16:creationId xmlns:a16="http://schemas.microsoft.com/office/drawing/2014/main" id="{D5CE2499-B789-4E5A-8933-FEBC1AF28BE7}"/>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8" name="Google Shape;222;p10">
            <a:extLst>
              <a:ext uri="{FF2B5EF4-FFF2-40B4-BE49-F238E27FC236}">
                <a16:creationId xmlns:a16="http://schemas.microsoft.com/office/drawing/2014/main" id="{FF650127-2B30-4AF5-AB7D-85498725FF2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14443339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D10300A-E879-4794-A430-A15A87B1CF95}"/>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14</a:t>
            </a:r>
          </a:p>
        </p:txBody>
      </p:sp>
      <p:sp>
        <p:nvSpPr>
          <p:cNvPr id="10" name="Rectangle: Rounded Corners 9">
            <a:extLst>
              <a:ext uri="{FF2B5EF4-FFF2-40B4-BE49-F238E27FC236}">
                <a16:creationId xmlns:a16="http://schemas.microsoft.com/office/drawing/2014/main" id="{865A5D11-EB9D-4468-8B76-697B1FD62489}"/>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50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AC17AF6-9C31-423D-B159-A299654429AC}"/>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7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8 - 6 =</a:t>
                </a:r>
              </a:p>
            </p:txBody>
          </p:sp>
        </mc:Choice>
        <mc:Fallback xmlns="">
          <p:sp>
            <p:nvSpPr>
              <p:cNvPr id="11" name="TextBox 10">
                <a:extLst>
                  <a:ext uri="{FF2B5EF4-FFF2-40B4-BE49-F238E27FC236}">
                    <a16:creationId xmlns:a16="http://schemas.microsoft.com/office/drawing/2014/main" id="{3AC17AF6-9C31-423D-B159-A299654429AC}"/>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7DDB98CC-9E34-44E1-BA0E-BC6B6F35ED58}"/>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7971529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3B946BC-FBA0-4664-AD40-FAF1E5B406CA}"/>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14</a:t>
            </a:r>
          </a:p>
        </p:txBody>
      </p:sp>
      <p:sp>
        <p:nvSpPr>
          <p:cNvPr id="10" name="Rectangle: Rounded Corners 9">
            <a:extLst>
              <a:ext uri="{FF2B5EF4-FFF2-40B4-BE49-F238E27FC236}">
                <a16:creationId xmlns:a16="http://schemas.microsoft.com/office/drawing/2014/main" id="{86887CC0-36B3-4251-BFB2-4F8588A2C938}"/>
              </a:ext>
            </a:extLst>
          </p:cNvPr>
          <p:cNvSpPr/>
          <p:nvPr/>
        </p:nvSpPr>
        <p:spPr>
          <a:xfrm>
            <a:off x="6484675" y="4343409"/>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50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CE88836-31FB-4EEA-ACCC-4FD192E904ED}"/>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7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8 - 6 =</a:t>
                </a:r>
              </a:p>
            </p:txBody>
          </p:sp>
        </mc:Choice>
        <mc:Fallback xmlns="">
          <p:sp>
            <p:nvSpPr>
              <p:cNvPr id="11" name="TextBox 10">
                <a:extLst>
                  <a:ext uri="{FF2B5EF4-FFF2-40B4-BE49-F238E27FC236}">
                    <a16:creationId xmlns:a16="http://schemas.microsoft.com/office/drawing/2014/main" id="{CCE88836-31FB-4EEA-ACCC-4FD192E904ED}"/>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A47D3651-69B7-4682-8950-EAA3B5DB28E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2131647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9E8BDC8-7AE3-4134-8D7F-C4D9323047B3}"/>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18</a:t>
            </a:r>
          </a:p>
        </p:txBody>
      </p:sp>
      <p:sp>
        <p:nvSpPr>
          <p:cNvPr id="10" name="Rectangle: Rounded Corners 9">
            <a:extLst>
              <a:ext uri="{FF2B5EF4-FFF2-40B4-BE49-F238E27FC236}">
                <a16:creationId xmlns:a16="http://schemas.microsoft.com/office/drawing/2014/main" id="{7207D266-E273-4DAD-A483-0CD45F013F0D}"/>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12</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456B8DE-8EAA-435C-B94F-9CB2AF4FBA6F}"/>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4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(2 + 3) - 2 =</a:t>
                </a:r>
              </a:p>
            </p:txBody>
          </p:sp>
        </mc:Choice>
        <mc:Fallback xmlns="">
          <p:sp>
            <p:nvSpPr>
              <p:cNvPr id="11" name="TextBox 10">
                <a:extLst>
                  <a:ext uri="{FF2B5EF4-FFF2-40B4-BE49-F238E27FC236}">
                    <a16:creationId xmlns:a16="http://schemas.microsoft.com/office/drawing/2014/main" id="{3456B8DE-8EAA-435C-B94F-9CB2AF4FBA6F}"/>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BCB5E3E4-D382-45A5-A17A-9AAEED4E27E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36286320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DB2EBB-190D-43B9-A29D-5FFA8DE93E8D}"/>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18</a:t>
            </a:r>
          </a:p>
        </p:txBody>
      </p:sp>
      <p:sp>
        <p:nvSpPr>
          <p:cNvPr id="10" name="Rectangle: Rounded Corners 9">
            <a:extLst>
              <a:ext uri="{FF2B5EF4-FFF2-40B4-BE49-F238E27FC236}">
                <a16:creationId xmlns:a16="http://schemas.microsoft.com/office/drawing/2014/main" id="{E378EA7D-A8AA-4C34-8135-8C4F7F422A97}"/>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12</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1DD0FE9-62E3-44A4-B3C9-208D2D11CB5B}"/>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4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(2 + 3) - 2 =</a:t>
                </a:r>
              </a:p>
            </p:txBody>
          </p:sp>
        </mc:Choice>
        <mc:Fallback xmlns="">
          <p:sp>
            <p:nvSpPr>
              <p:cNvPr id="11" name="TextBox 10">
                <a:extLst>
                  <a:ext uri="{FF2B5EF4-FFF2-40B4-BE49-F238E27FC236}">
                    <a16:creationId xmlns:a16="http://schemas.microsoft.com/office/drawing/2014/main" id="{E1DD0FE9-62E3-44A4-B3C9-208D2D11CB5B}"/>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C59C199C-1AEC-49F2-878F-D707482A2DE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18826343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EE51CE9-73A4-4706-8785-FF65216DE188}"/>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40</a:t>
            </a:r>
          </a:p>
        </p:txBody>
      </p:sp>
      <p:sp>
        <p:nvSpPr>
          <p:cNvPr id="10" name="Rectangle: Rounded Corners 9">
            <a:extLst>
              <a:ext uri="{FF2B5EF4-FFF2-40B4-BE49-F238E27FC236}">
                <a16:creationId xmlns:a16="http://schemas.microsoft.com/office/drawing/2014/main" id="{571852E5-AF87-4905-97DC-ED8561F46544}"/>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90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65F7922-F87A-42E5-A28C-8928FDA65C50}"/>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25 + (7 - 2)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11" name="TextBox 10">
                <a:extLst>
                  <a:ext uri="{FF2B5EF4-FFF2-40B4-BE49-F238E27FC236}">
                    <a16:creationId xmlns:a16="http://schemas.microsoft.com/office/drawing/2014/main" id="{C65F7922-F87A-42E5-A28C-8928FDA65C50}"/>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77E2B420-DBE8-4049-996B-CACCEFCBFEF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Choisissez la bonne réponse.</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170484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48F85BC-CD02-41E9-9F34-314FF38783C0}"/>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fr-FR" dirty="0">
                <a:solidFill>
                  <a:schemeClr val="tx1">
                    <a:lumMod val="50000"/>
                    <a:lumOff val="50000"/>
                  </a:schemeClr>
                </a:solidFill>
                <a:latin typeface="+mj-lt"/>
              </a:rPr>
              <a:t> Vérifiez vos connaissances</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6" name="TextBox 15">
            <a:extLst>
              <a:ext uri="{FF2B5EF4-FFF2-40B4-BE49-F238E27FC236}">
                <a16:creationId xmlns:a16="http://schemas.microsoft.com/office/drawing/2014/main" id="{B5220117-8C2D-4452-B121-B7FADB929171}"/>
              </a:ext>
            </a:extLst>
          </p:cNvPr>
          <p:cNvSpPr txBox="1"/>
          <p:nvPr/>
        </p:nvSpPr>
        <p:spPr>
          <a:xfrm>
            <a:off x="0" y="1805622"/>
            <a:ext cx="5163671" cy="658835"/>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234 + 517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DB70253C-2323-45BD-91D1-A63EC8986374}"/>
              </a:ext>
            </a:extLst>
          </p:cNvPr>
          <p:cNvSpPr/>
          <p:nvPr/>
        </p:nvSpPr>
        <p:spPr>
          <a:xfrm>
            <a:off x="5918137" y="2807447"/>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741</a:t>
            </a:r>
          </a:p>
        </p:txBody>
      </p:sp>
      <p:sp>
        <p:nvSpPr>
          <p:cNvPr id="11" name="Rectangle: Rounded Corners 10">
            <a:extLst>
              <a:ext uri="{FF2B5EF4-FFF2-40B4-BE49-F238E27FC236}">
                <a16:creationId xmlns:a16="http://schemas.microsoft.com/office/drawing/2014/main" id="{BE70450E-B40B-4377-8FBB-0CCFACB4A490}"/>
              </a:ext>
            </a:extLst>
          </p:cNvPr>
          <p:cNvSpPr/>
          <p:nvPr/>
        </p:nvSpPr>
        <p:spPr>
          <a:xfrm>
            <a:off x="5925927" y="4391595"/>
            <a:ext cx="295681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7 411</a:t>
            </a:r>
          </a:p>
        </p:txBody>
      </p:sp>
      <p:sp>
        <p:nvSpPr>
          <p:cNvPr id="12" name="Rectangle: Rounded Corners 11">
            <a:extLst>
              <a:ext uri="{FF2B5EF4-FFF2-40B4-BE49-F238E27FC236}">
                <a16:creationId xmlns:a16="http://schemas.microsoft.com/office/drawing/2014/main" id="{527C7C48-A754-4925-BDC4-7E82E5E448A7}"/>
              </a:ext>
            </a:extLst>
          </p:cNvPr>
          <p:cNvSpPr/>
          <p:nvPr/>
        </p:nvSpPr>
        <p:spPr>
          <a:xfrm>
            <a:off x="5925928" y="3599521"/>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751</a:t>
            </a:r>
          </a:p>
        </p:txBody>
      </p:sp>
      <p:sp>
        <p:nvSpPr>
          <p:cNvPr id="13" name="Rectangle: Rounded Corners 12">
            <a:extLst>
              <a:ext uri="{FF2B5EF4-FFF2-40B4-BE49-F238E27FC236}">
                <a16:creationId xmlns:a16="http://schemas.microsoft.com/office/drawing/2014/main" id="{07682707-7B24-4C1D-98AD-9CD8F1FFE003}"/>
              </a:ext>
            </a:extLst>
          </p:cNvPr>
          <p:cNvSpPr/>
          <p:nvPr/>
        </p:nvSpPr>
        <p:spPr>
          <a:xfrm>
            <a:off x="5925928" y="5183669"/>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715</a:t>
            </a:r>
          </a:p>
        </p:txBody>
      </p:sp>
    </p:spTree>
    <p:custDataLst>
      <p:tags r:id="rId1"/>
    </p:custDataLst>
    <p:extLst>
      <p:ext uri="{BB962C8B-B14F-4D97-AF65-F5344CB8AC3E}">
        <p14:creationId xmlns:p14="http://schemas.microsoft.com/office/powerpoint/2010/main" val="13291013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E066E6D-B51B-4593-AC27-AF24ADCA54FA}"/>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40</a:t>
            </a:r>
          </a:p>
        </p:txBody>
      </p:sp>
      <p:sp>
        <p:nvSpPr>
          <p:cNvPr id="10" name="Rectangle: Rounded Corners 9">
            <a:extLst>
              <a:ext uri="{FF2B5EF4-FFF2-40B4-BE49-F238E27FC236}">
                <a16:creationId xmlns:a16="http://schemas.microsoft.com/office/drawing/2014/main" id="{D3DFC17B-107B-4F78-A0AD-4EFE9640BD4A}"/>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90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07A2DC6-7B55-4F11-B9BF-3A2BB33156D2}"/>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25 + (7 - 2)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11" name="TextBox 10">
                <a:extLst>
                  <a:ext uri="{FF2B5EF4-FFF2-40B4-BE49-F238E27FC236}">
                    <a16:creationId xmlns:a16="http://schemas.microsoft.com/office/drawing/2014/main" id="{207A2DC6-7B55-4F11-B9BF-3A2BB33156D2}"/>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fr-FR">
                    <a:noFill/>
                  </a:rPr>
                  <a:t> </a:t>
                </a:r>
              </a:p>
            </p:txBody>
          </p:sp>
        </mc:Fallback>
      </mc:AlternateContent>
      <p:sp>
        <p:nvSpPr>
          <p:cNvPr id="6" name="Google Shape;222;p10">
            <a:extLst>
              <a:ext uri="{FF2B5EF4-FFF2-40B4-BE49-F238E27FC236}">
                <a16:creationId xmlns:a16="http://schemas.microsoft.com/office/drawing/2014/main" id="{E7F2DEF7-8A25-45C9-9888-BEEC78574AD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a:solidFill>
                  <a:schemeClr val="bg1"/>
                </a:solidFill>
                <a:latin typeface="Comic Sans MS"/>
              </a:rPr>
              <a:t>Choisissez la bonne réponse.</a:t>
            </a:r>
            <a:endParaRPr lang="en-GB"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276741287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3" name="Picture 2">
            <a:extLst>
              <a:ext uri="{FF2B5EF4-FFF2-40B4-BE49-F238E27FC236}">
                <a16:creationId xmlns:a16="http://schemas.microsoft.com/office/drawing/2014/main" id="{90F6F88F-B23A-4AB0-9769-0BBF4E5F63F9}"/>
              </a:ext>
            </a:extLst>
          </p:cNvPr>
          <p:cNvPicPr>
            <a:picLocks noChangeAspect="1"/>
          </p:cNvPicPr>
          <p:nvPr/>
        </p:nvPicPr>
        <p:blipFill rotWithShape="1">
          <a:blip r:embed="rId4">
            <a:extLst>
              <a:ext uri="{28A0092B-C50C-407E-A947-70E740481C1C}">
                <a14:useLocalDpi xmlns:a14="http://schemas.microsoft.com/office/drawing/2010/main" val="0"/>
              </a:ext>
            </a:extLst>
          </a:blip>
          <a:srcRect t="23565" b="23556"/>
          <a:stretch/>
        </p:blipFill>
        <p:spPr>
          <a:xfrm>
            <a:off x="4737" y="1615786"/>
            <a:ext cx="12187263" cy="3626428"/>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7" name="TextBox 6">
            <a:extLst>
              <a:ext uri="{FF2B5EF4-FFF2-40B4-BE49-F238E27FC236}">
                <a16:creationId xmlns:a16="http://schemas.microsoft.com/office/drawing/2014/main" id="{0832B23D-A23D-4920-A6BC-167398F7948F}"/>
              </a:ext>
            </a:extLst>
          </p:cNvPr>
          <p:cNvSpPr txBox="1"/>
          <p:nvPr/>
        </p:nvSpPr>
        <p:spPr>
          <a:xfrm>
            <a:off x="0" y="1805622"/>
            <a:ext cx="6199094" cy="658835"/>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234 + 517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FA8D0AEF-EBB0-4BAF-AACD-A7494D22B9CD}"/>
              </a:ext>
            </a:extLst>
          </p:cNvPr>
          <p:cNvSpPr/>
          <p:nvPr/>
        </p:nvSpPr>
        <p:spPr>
          <a:xfrm>
            <a:off x="5918137" y="2807447"/>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741</a:t>
            </a:r>
          </a:p>
        </p:txBody>
      </p:sp>
      <p:sp>
        <p:nvSpPr>
          <p:cNvPr id="9" name="Rectangle: Rounded Corners 8">
            <a:extLst>
              <a:ext uri="{FF2B5EF4-FFF2-40B4-BE49-F238E27FC236}">
                <a16:creationId xmlns:a16="http://schemas.microsoft.com/office/drawing/2014/main" id="{99673752-DBCC-4C8F-BE87-BFD4BAF13F03}"/>
              </a:ext>
            </a:extLst>
          </p:cNvPr>
          <p:cNvSpPr/>
          <p:nvPr/>
        </p:nvSpPr>
        <p:spPr>
          <a:xfrm>
            <a:off x="5925927" y="4391595"/>
            <a:ext cx="295681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7 411</a:t>
            </a:r>
          </a:p>
        </p:txBody>
      </p:sp>
      <p:sp>
        <p:nvSpPr>
          <p:cNvPr id="10" name="Rectangle: Rounded Corners 9">
            <a:extLst>
              <a:ext uri="{FF2B5EF4-FFF2-40B4-BE49-F238E27FC236}">
                <a16:creationId xmlns:a16="http://schemas.microsoft.com/office/drawing/2014/main" id="{82D34449-1B91-4259-8AFA-013A2C24F628}"/>
              </a:ext>
            </a:extLst>
          </p:cNvPr>
          <p:cNvSpPr/>
          <p:nvPr/>
        </p:nvSpPr>
        <p:spPr>
          <a:xfrm>
            <a:off x="5925928" y="3599521"/>
            <a:ext cx="2956814"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751</a:t>
            </a:r>
          </a:p>
        </p:txBody>
      </p:sp>
      <p:sp>
        <p:nvSpPr>
          <p:cNvPr id="12" name="Rectangle: Rounded Corners 11">
            <a:extLst>
              <a:ext uri="{FF2B5EF4-FFF2-40B4-BE49-F238E27FC236}">
                <a16:creationId xmlns:a16="http://schemas.microsoft.com/office/drawing/2014/main" id="{4D731983-B851-4F22-93F9-5C54289A19C3}"/>
              </a:ext>
            </a:extLst>
          </p:cNvPr>
          <p:cNvSpPr/>
          <p:nvPr/>
        </p:nvSpPr>
        <p:spPr>
          <a:xfrm>
            <a:off x="5925928" y="5183669"/>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715</a:t>
            </a:r>
          </a:p>
        </p:txBody>
      </p:sp>
    </p:spTree>
    <p:custDataLst>
      <p:tags r:id="rId1"/>
    </p:custDataLst>
    <p:extLst>
      <p:ext uri="{BB962C8B-B14F-4D97-AF65-F5344CB8AC3E}">
        <p14:creationId xmlns:p14="http://schemas.microsoft.com/office/powerpoint/2010/main" val="1645465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7770425" y="1354033"/>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rPr>
              <a:t>Choisissez la bonne réponse.</a:t>
            </a:r>
            <a:endParaRPr lang="en-GB" sz="3200" b="1" dirty="0">
              <a:solidFill>
                <a:schemeClr val="bg1"/>
              </a:solidFill>
              <a:latin typeface="+mn-lt"/>
            </a:endParaRPr>
          </a:p>
        </p:txBody>
      </p:sp>
      <p:sp>
        <p:nvSpPr>
          <p:cNvPr id="13" name="TextBox 12">
            <a:extLst>
              <a:ext uri="{FF2B5EF4-FFF2-40B4-BE49-F238E27FC236}">
                <a16:creationId xmlns:a16="http://schemas.microsoft.com/office/drawing/2014/main" id="{FD87F45D-9F32-4BFD-BBD7-C2724B8E5A77}"/>
              </a:ext>
            </a:extLst>
          </p:cNvPr>
          <p:cNvSpPr txBox="1"/>
          <p:nvPr/>
        </p:nvSpPr>
        <p:spPr>
          <a:xfrm>
            <a:off x="7770425" y="1354033"/>
            <a:ext cx="2447365" cy="307777"/>
          </a:xfrm>
          <a:prstGeom prst="rect">
            <a:avLst/>
          </a:prstGeom>
          <a:noFill/>
        </p:spPr>
        <p:txBody>
          <a:bodyPr wrap="square">
            <a:spAutoFit/>
          </a:bodyPr>
          <a:lstStyle/>
          <a:p>
            <a:r>
              <a:rPr lang="en-GB"/>
              <a:t> </a:t>
            </a:r>
          </a:p>
        </p:txBody>
      </p:sp>
      <p:sp>
        <p:nvSpPr>
          <p:cNvPr id="20" name="TextBox 19">
            <a:extLst>
              <a:ext uri="{FF2B5EF4-FFF2-40B4-BE49-F238E27FC236}">
                <a16:creationId xmlns:a16="http://schemas.microsoft.com/office/drawing/2014/main" id="{17A86AF7-6400-4DF5-A372-AEDC1AEE9EA2}"/>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3 750 – 842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CF0B055A-1AF1-42AB-BDEC-171AC4843E48}"/>
              </a:ext>
            </a:extLst>
          </p:cNvPr>
          <p:cNvSpPr/>
          <p:nvPr/>
        </p:nvSpPr>
        <p:spPr>
          <a:xfrm>
            <a:off x="5908916" y="2807447"/>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3 112</a:t>
            </a:r>
          </a:p>
        </p:txBody>
      </p:sp>
      <p:sp>
        <p:nvSpPr>
          <p:cNvPr id="22" name="Rectangle: Rounded Corners 21">
            <a:extLst>
              <a:ext uri="{FF2B5EF4-FFF2-40B4-BE49-F238E27FC236}">
                <a16:creationId xmlns:a16="http://schemas.microsoft.com/office/drawing/2014/main" id="{89782F5C-D27A-4F03-9353-A2A111674315}"/>
              </a:ext>
            </a:extLst>
          </p:cNvPr>
          <p:cNvSpPr/>
          <p:nvPr/>
        </p:nvSpPr>
        <p:spPr>
          <a:xfrm>
            <a:off x="5925928" y="4391595"/>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1 908</a:t>
            </a:r>
          </a:p>
        </p:txBody>
      </p:sp>
      <p:sp>
        <p:nvSpPr>
          <p:cNvPr id="23" name="Rectangle: Rounded Corners 22">
            <a:extLst>
              <a:ext uri="{FF2B5EF4-FFF2-40B4-BE49-F238E27FC236}">
                <a16:creationId xmlns:a16="http://schemas.microsoft.com/office/drawing/2014/main" id="{5BB2160E-C6ED-431E-A5B6-25D99114F2B4}"/>
              </a:ext>
            </a:extLst>
          </p:cNvPr>
          <p:cNvSpPr/>
          <p:nvPr/>
        </p:nvSpPr>
        <p:spPr>
          <a:xfrm>
            <a:off x="5916707" y="3599521"/>
            <a:ext cx="3000790" cy="641298"/>
          </a:xfrm>
          <a:prstGeom prst="roundRect">
            <a:avLst>
              <a:gd name="adj" fmla="val 50000"/>
            </a:avLst>
          </a:prstGeom>
          <a:solidFill>
            <a:schemeClr val="bg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2 918</a:t>
            </a:r>
          </a:p>
        </p:txBody>
      </p:sp>
      <p:sp>
        <p:nvSpPr>
          <p:cNvPr id="24" name="Rectangle: Rounded Corners 23">
            <a:extLst>
              <a:ext uri="{FF2B5EF4-FFF2-40B4-BE49-F238E27FC236}">
                <a16:creationId xmlns:a16="http://schemas.microsoft.com/office/drawing/2014/main" id="{675A3965-DFEE-414B-8933-E476A8506C66}"/>
              </a:ext>
            </a:extLst>
          </p:cNvPr>
          <p:cNvSpPr/>
          <p:nvPr/>
        </p:nvSpPr>
        <p:spPr>
          <a:xfrm>
            <a:off x="5925928" y="5183669"/>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2 908</a:t>
            </a:r>
          </a:p>
        </p:txBody>
      </p:sp>
    </p:spTree>
    <p:custDataLst>
      <p:tags r:id="rId1"/>
    </p:custDataLst>
    <p:extLst>
      <p:ext uri="{BB962C8B-B14F-4D97-AF65-F5344CB8AC3E}">
        <p14:creationId xmlns:p14="http://schemas.microsoft.com/office/powerpoint/2010/main" val="26194642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7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2.xml><?xml version="1.0" encoding="utf-8"?>
<ds:datastoreItem xmlns:ds="http://schemas.openxmlformats.org/officeDocument/2006/customXml" ds:itemID="{B52C9AE0-2863-482C-91B6-D8A991EB5B04}">
  <ds:schemaRefs>
    <ds:schemaRef ds:uri="http://schemas.microsoft.com/office/2006/metadata/properties"/>
    <ds:schemaRef ds:uri="http://purl.org/dc/elements/1.1/"/>
    <ds:schemaRef ds:uri="http://www.w3.org/XML/1998/namespace"/>
    <ds:schemaRef ds:uri="http://purl.org/dc/dcmitype/"/>
    <ds:schemaRef ds:uri="http://purl.org/dc/terms/"/>
    <ds:schemaRef ds:uri="08c46148-381b-4d1a-baf8-844283e29102"/>
    <ds:schemaRef ds:uri="http://schemas.microsoft.com/office/2006/documentManagement/types"/>
    <ds:schemaRef ds:uri="http://schemas.microsoft.com/office/infopath/2007/PartnerControls"/>
    <ds:schemaRef ds:uri="http://schemas.openxmlformats.org/package/2006/metadata/core-properties"/>
    <ds:schemaRef ds:uri="e9f51e2d-9904-48f9-8735-56e0a4e7bd78"/>
  </ds:schemaRefs>
</ds:datastoreItem>
</file>

<file path=customXml/itemProps3.xml><?xml version="1.0" encoding="utf-8"?>
<ds:datastoreItem xmlns:ds="http://schemas.openxmlformats.org/officeDocument/2006/customXml" ds:itemID="{EF752EB1-8DEF-4270-B666-AFF8B40C5973}"/>
</file>

<file path=docProps/app.xml><?xml version="1.0" encoding="utf-8"?>
<Properties xmlns="http://schemas.openxmlformats.org/officeDocument/2006/extended-properties" xmlns:vt="http://schemas.openxmlformats.org/officeDocument/2006/docPropsVTypes">
  <TotalTime>7170</TotalTime>
  <Words>3986</Words>
  <Application>Microsoft Office PowerPoint</Application>
  <PresentationFormat>Widescreen</PresentationFormat>
  <Paragraphs>673</Paragraphs>
  <Slides>71</Slides>
  <Notes>70</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71</vt:i4>
      </vt:variant>
    </vt:vector>
  </HeadingPairs>
  <TitlesOfParts>
    <vt:vector size="82" baseType="lpstr">
      <vt:lpstr>Arial</vt:lpstr>
      <vt:lpstr>Calibri</vt:lpstr>
      <vt:lpstr>Cambria Math</vt:lpstr>
      <vt:lpstr>Comic Sans MS</vt:lpstr>
      <vt:lpstr>Neo Sans</vt:lpstr>
      <vt:lpstr>Noto Sans Symbols</vt:lpstr>
      <vt:lpstr>Segoe UI</vt:lpstr>
      <vt:lpstr>Symbol</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598</cp:revision>
  <dcterms:created xsi:type="dcterms:W3CDTF">2020-11-03T06:34:51Z</dcterms:created>
  <dcterms:modified xsi:type="dcterms:W3CDTF">2023-10-10T14:16:52Z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ies>
</file>