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ppt/tags/tag68.xml" ContentType="application/vnd.openxmlformats-officedocument.presentationml.tags+xml"/>
  <Override PartName="/ppt/notesSlides/notesSlide57.xml" ContentType="application/vnd.openxmlformats-officedocument.presentationml.notesSlide+xml"/>
  <Override PartName="/ppt/tags/tag69.xml" ContentType="application/vnd.openxmlformats-officedocument.presentationml.tags+xml"/>
  <Override PartName="/ppt/notesSlides/notesSlide58.xml" ContentType="application/vnd.openxmlformats-officedocument.presentationml.notesSlide+xml"/>
  <Override PartName="/ppt/tags/tag70.xml" ContentType="application/vnd.openxmlformats-officedocument.presentationml.tags+xml"/>
  <Override PartName="/ppt/notesSlides/notesSlide59.xml" ContentType="application/vnd.openxmlformats-officedocument.presentationml.notesSlide+xml"/>
  <Override PartName="/ppt/tags/tag71.xml" ContentType="application/vnd.openxmlformats-officedocument.presentationml.tags+xml"/>
  <Override PartName="/ppt/notesSlides/notesSlide60.xml" ContentType="application/vnd.openxmlformats-officedocument.presentationml.notesSlide+xml"/>
  <Override PartName="/ppt/tags/tag72.xml" ContentType="application/vnd.openxmlformats-officedocument.presentationml.tags+xml"/>
  <Override PartName="/ppt/notesSlides/notesSlide61.xml" ContentType="application/vnd.openxmlformats-officedocument.presentationml.notesSlide+xml"/>
  <Override PartName="/ppt/tags/tag73.xml" ContentType="application/vnd.openxmlformats-officedocument.presentationml.tags+xml"/>
  <Override PartName="/ppt/notesSlides/notesSlide62.xml" ContentType="application/vnd.openxmlformats-officedocument.presentationml.notesSlide+xml"/>
  <Override PartName="/ppt/tags/tag74.xml" ContentType="application/vnd.openxmlformats-officedocument.presentationml.tags+xml"/>
  <Override PartName="/ppt/notesSlides/notesSlide63.xml" ContentType="application/vnd.openxmlformats-officedocument.presentationml.notesSlide+xml"/>
  <Override PartName="/ppt/tags/tag75.xml" ContentType="application/vnd.openxmlformats-officedocument.presentationml.tags+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71"/>
  </p:notesMasterIdLst>
  <p:sldIdLst>
    <p:sldId id="2064" r:id="rId6"/>
    <p:sldId id="521" r:id="rId7"/>
    <p:sldId id="1789" r:id="rId8"/>
    <p:sldId id="2363" r:id="rId9"/>
    <p:sldId id="2364" r:id="rId10"/>
    <p:sldId id="2365" r:id="rId11"/>
    <p:sldId id="520" r:id="rId12"/>
    <p:sldId id="518" r:id="rId13"/>
    <p:sldId id="2358" r:id="rId14"/>
    <p:sldId id="618" r:id="rId15"/>
    <p:sldId id="1692" r:id="rId16"/>
    <p:sldId id="2330" r:id="rId17"/>
    <p:sldId id="1700" r:id="rId18"/>
    <p:sldId id="1730" r:id="rId19"/>
    <p:sldId id="2331" r:id="rId20"/>
    <p:sldId id="1732" r:id="rId21"/>
    <p:sldId id="2332" r:id="rId22"/>
    <p:sldId id="1733" r:id="rId23"/>
    <p:sldId id="2333" r:id="rId24"/>
    <p:sldId id="2334" r:id="rId25"/>
    <p:sldId id="2335" r:id="rId26"/>
    <p:sldId id="1695" r:id="rId27"/>
    <p:sldId id="2336" r:id="rId28"/>
    <p:sldId id="2337" r:id="rId29"/>
    <p:sldId id="2338" r:id="rId30"/>
    <p:sldId id="2339" r:id="rId31"/>
    <p:sldId id="2340" r:id="rId32"/>
    <p:sldId id="2341" r:id="rId33"/>
    <p:sldId id="2342" r:id="rId34"/>
    <p:sldId id="2343" r:id="rId35"/>
    <p:sldId id="2344" r:id="rId36"/>
    <p:sldId id="2345" r:id="rId37"/>
    <p:sldId id="2346" r:id="rId38"/>
    <p:sldId id="2347" r:id="rId39"/>
    <p:sldId id="2348" r:id="rId40"/>
    <p:sldId id="1713" r:id="rId41"/>
    <p:sldId id="542" r:id="rId42"/>
    <p:sldId id="1756" r:id="rId43"/>
    <p:sldId id="595" r:id="rId44"/>
    <p:sldId id="1757" r:id="rId45"/>
    <p:sldId id="2359" r:id="rId46"/>
    <p:sldId id="633" r:id="rId47"/>
    <p:sldId id="1762" r:id="rId48"/>
    <p:sldId id="1763" r:id="rId49"/>
    <p:sldId id="1764" r:id="rId50"/>
    <p:sldId id="1719" r:id="rId51"/>
    <p:sldId id="2360" r:id="rId52"/>
    <p:sldId id="467" r:id="rId53"/>
    <p:sldId id="1766" r:id="rId54"/>
    <p:sldId id="1765" r:id="rId55"/>
    <p:sldId id="1767" r:id="rId56"/>
    <p:sldId id="1727" r:id="rId57"/>
    <p:sldId id="1771" r:id="rId58"/>
    <p:sldId id="1768" r:id="rId59"/>
    <p:sldId id="1772" r:id="rId60"/>
    <p:sldId id="1773" r:id="rId61"/>
    <p:sldId id="2361" r:id="rId62"/>
    <p:sldId id="501" r:id="rId63"/>
    <p:sldId id="1774" r:id="rId64"/>
    <p:sldId id="1775" r:id="rId65"/>
    <p:sldId id="1776" r:id="rId66"/>
    <p:sldId id="1777" r:id="rId67"/>
    <p:sldId id="1778" r:id="rId68"/>
    <p:sldId id="1779" r:id="rId69"/>
    <p:sldId id="2362" r:id="rId70"/>
  </p:sldIdLst>
  <p:sldSz cx="12192000" cy="6858000"/>
  <p:notesSz cx="6858000" cy="9144000"/>
  <p:custDataLst>
    <p:tags r:id="rId72"/>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3" clrIdx="12">
    <p:extLst>
      <p:ext uri="{19B8F6BF-5375-455C-9EA6-DF929625EA0E}">
        <p15:presenceInfo xmlns:p15="http://schemas.microsoft.com/office/powerpoint/2012/main" userId="S::Rola.Bayram@qitabi.org::40321eae-b015-4f1d-a6f9-ac9ce66463c2" providerId="AD"/>
      </p:ext>
    </p:extLst>
  </p:cmAuthor>
  <p:cmAuthor id="13" name="Zeina Hijazi" initials="ZH" lastIdx="196"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472"/>
    <a:srgbClr val="FD1A23"/>
    <a:srgbClr val="F2D418"/>
    <a:srgbClr val="10CB20"/>
    <a:srgbClr val="ACE8F9"/>
    <a:srgbClr val="C0FCC7"/>
    <a:srgbClr val="FBF7C3"/>
    <a:srgbClr val="F5ACB0"/>
    <a:srgbClr val="FE7B80"/>
    <a:srgbClr val="F8E7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93D802-AB0E-4BD7-BCAB-8E5DBBADE266}" v="10" dt="2023-09-29T12:13:54.156"/>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88" autoAdjust="0"/>
    <p:restoredTop sz="70352" autoAdjust="0"/>
  </p:normalViewPr>
  <p:slideViewPr>
    <p:cSldViewPr snapToGrid="0">
      <p:cViewPr varScale="1">
        <p:scale>
          <a:sx n="60" d="100"/>
          <a:sy n="60" d="100"/>
        </p:scale>
        <p:origin x="1435"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866"/>
    </p:cViewPr>
  </p:sorter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05"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2.xml"/><Relationship Id="rId61" Type="http://schemas.openxmlformats.org/officeDocument/2006/relationships/slide" Target="slides/slide56.xml"/><Relationship Id="rId203" Type="http://schemas.openxmlformats.org/officeDocument/2006/relationships/presProps" Target="presProps.xml"/><Relationship Id="rId208"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gs" Target="tags/tag1.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 Id="rId207" Type="http://schemas.microsoft.com/office/2016/11/relationships/changesInfo" Target="changesInfos/changesInfo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la Samaha" userId="4a9e7ca1-f27c-40b3-8b42-2447518a0639" providerId="ADAL" clId="{9F93D802-AB0E-4BD7-BCAB-8E5DBBADE266}"/>
    <pc:docChg chg="undo custSel modSld">
      <pc:chgData name="Leila Samaha" userId="4a9e7ca1-f27c-40b3-8b42-2447518a0639" providerId="ADAL" clId="{9F93D802-AB0E-4BD7-BCAB-8E5DBBADE266}" dt="2023-09-29T12:29:17.702" v="124" actId="948"/>
      <pc:docMkLst>
        <pc:docMk/>
      </pc:docMkLst>
      <pc:sldChg chg="modSp modNotesTx">
        <pc:chgData name="Leila Samaha" userId="4a9e7ca1-f27c-40b3-8b42-2447518a0639" providerId="ADAL" clId="{9F93D802-AB0E-4BD7-BCAB-8E5DBBADE266}" dt="2023-09-29T12:26:33.002" v="109" actId="948"/>
        <pc:sldMkLst>
          <pc:docMk/>
          <pc:sldMk cId="1854192523" sldId="467"/>
        </pc:sldMkLst>
        <pc:spChg chg="mod">
          <ac:chgData name="Leila Samaha" userId="4a9e7ca1-f27c-40b3-8b42-2447518a0639" providerId="ADAL" clId="{9F93D802-AB0E-4BD7-BCAB-8E5DBBADE266}" dt="2023-09-29T12:12:54.380" v="31" actId="20577"/>
          <ac:spMkLst>
            <pc:docMk/>
            <pc:sldMk cId="1854192523" sldId="467"/>
            <ac:spMk id="4" creationId="{5849A74B-5261-4085-B15E-1925B0B4DC2C}"/>
          </ac:spMkLst>
        </pc:spChg>
      </pc:sldChg>
      <pc:sldChg chg="modSp mod modNotesTx">
        <pc:chgData name="Leila Samaha" userId="4a9e7ca1-f27c-40b3-8b42-2447518a0639" providerId="ADAL" clId="{9F93D802-AB0E-4BD7-BCAB-8E5DBBADE266}" dt="2023-09-29T12:28:11.230" v="118" actId="948"/>
        <pc:sldMkLst>
          <pc:docMk/>
          <pc:sldMk cId="2243243971" sldId="501"/>
        </pc:sldMkLst>
        <pc:spChg chg="mod">
          <ac:chgData name="Leila Samaha" userId="4a9e7ca1-f27c-40b3-8b42-2447518a0639" providerId="ADAL" clId="{9F93D802-AB0E-4BD7-BCAB-8E5DBBADE266}" dt="2023-09-29T12:13:49.872" v="41" actId="20577"/>
          <ac:spMkLst>
            <pc:docMk/>
            <pc:sldMk cId="2243243971" sldId="501"/>
            <ac:spMk id="5" creationId="{8A036A78-0108-4728-A23D-00AEBC3C2F2B}"/>
          </ac:spMkLst>
        </pc:spChg>
      </pc:sldChg>
      <pc:sldChg chg="modNotesTx">
        <pc:chgData name="Leila Samaha" userId="4a9e7ca1-f27c-40b3-8b42-2447518a0639" providerId="ADAL" clId="{9F93D802-AB0E-4BD7-BCAB-8E5DBBADE266}" dt="2023-09-29T12:24:48.365" v="100" actId="948"/>
        <pc:sldMkLst>
          <pc:docMk/>
          <pc:sldMk cId="777578002" sldId="542"/>
        </pc:sldMkLst>
      </pc:sldChg>
      <pc:sldChg chg="modNotesTx">
        <pc:chgData name="Leila Samaha" userId="4a9e7ca1-f27c-40b3-8b42-2447518a0639" providerId="ADAL" clId="{9F93D802-AB0E-4BD7-BCAB-8E5DBBADE266}" dt="2023-09-29T12:25:08.021" v="102" actId="948"/>
        <pc:sldMkLst>
          <pc:docMk/>
          <pc:sldMk cId="799358544" sldId="595"/>
        </pc:sldMkLst>
      </pc:sldChg>
      <pc:sldChg chg="modSp mod modNotesTx">
        <pc:chgData name="Leila Samaha" userId="4a9e7ca1-f27c-40b3-8b42-2447518a0639" providerId="ADAL" clId="{9F93D802-AB0E-4BD7-BCAB-8E5DBBADE266}" dt="2023-09-29T12:18:51.762" v="71" actId="948"/>
        <pc:sldMkLst>
          <pc:docMk/>
          <pc:sldMk cId="467327767" sldId="618"/>
        </pc:sldMkLst>
        <pc:spChg chg="mod">
          <ac:chgData name="Leila Samaha" userId="4a9e7ca1-f27c-40b3-8b42-2447518a0639" providerId="ADAL" clId="{9F93D802-AB0E-4BD7-BCAB-8E5DBBADE266}" dt="2023-09-29T12:08:42.952" v="0" actId="20577"/>
          <ac:spMkLst>
            <pc:docMk/>
            <pc:sldMk cId="467327767" sldId="618"/>
            <ac:spMk id="2" creationId="{EAFE406F-6A07-4199-B8EC-00309B311A8C}"/>
          </ac:spMkLst>
        </pc:spChg>
      </pc:sldChg>
      <pc:sldChg chg="modSp mod modNotesTx">
        <pc:chgData name="Leila Samaha" userId="4a9e7ca1-f27c-40b3-8b42-2447518a0639" providerId="ADAL" clId="{9F93D802-AB0E-4BD7-BCAB-8E5DBBADE266}" dt="2023-09-29T12:25:34.757" v="104" actId="948"/>
        <pc:sldMkLst>
          <pc:docMk/>
          <pc:sldMk cId="1625508939" sldId="633"/>
        </pc:sldMkLst>
        <pc:spChg chg="mod">
          <ac:chgData name="Leila Samaha" userId="4a9e7ca1-f27c-40b3-8b42-2447518a0639" providerId="ADAL" clId="{9F93D802-AB0E-4BD7-BCAB-8E5DBBADE266}" dt="2023-09-29T12:12:31.212" v="28" actId="14100"/>
          <ac:spMkLst>
            <pc:docMk/>
            <pc:sldMk cId="1625508939" sldId="633"/>
            <ac:spMk id="2" creationId="{D98D8C86-09D2-4530-A165-3666C3BFA106}"/>
          </ac:spMkLst>
        </pc:spChg>
      </pc:sldChg>
      <pc:sldChg chg="modNotesTx">
        <pc:chgData name="Leila Samaha" userId="4a9e7ca1-f27c-40b3-8b42-2447518a0639" providerId="ADAL" clId="{9F93D802-AB0E-4BD7-BCAB-8E5DBBADE266}" dt="2023-09-29T12:16:43.583" v="53" actId="113"/>
        <pc:sldMkLst>
          <pc:docMk/>
          <pc:sldMk cId="930095966" sldId="719"/>
        </pc:sldMkLst>
      </pc:sldChg>
      <pc:sldChg chg="modSp mod modNotesTx">
        <pc:chgData name="Leila Samaha" userId="4a9e7ca1-f27c-40b3-8b42-2447518a0639" providerId="ADAL" clId="{9F93D802-AB0E-4BD7-BCAB-8E5DBBADE266}" dt="2023-09-29T12:19:02.525" v="72" actId="948"/>
        <pc:sldMkLst>
          <pc:docMk/>
          <pc:sldMk cId="736058650" sldId="1692"/>
        </pc:sldMkLst>
        <pc:spChg chg="mod">
          <ac:chgData name="Leila Samaha" userId="4a9e7ca1-f27c-40b3-8b42-2447518a0639" providerId="ADAL" clId="{9F93D802-AB0E-4BD7-BCAB-8E5DBBADE266}" dt="2023-09-29T12:08:48.514" v="1" actId="20577"/>
          <ac:spMkLst>
            <pc:docMk/>
            <pc:sldMk cId="736058650" sldId="1692"/>
            <ac:spMk id="2" creationId="{EAFE406F-6A07-4199-B8EC-00309B311A8C}"/>
          </ac:spMkLst>
        </pc:spChg>
      </pc:sldChg>
      <pc:sldChg chg="modSp mod modNotesTx">
        <pc:chgData name="Leila Samaha" userId="4a9e7ca1-f27c-40b3-8b42-2447518a0639" providerId="ADAL" clId="{9F93D802-AB0E-4BD7-BCAB-8E5DBBADE266}" dt="2023-09-29T12:21:49.126" v="85" actId="948"/>
        <pc:sldMkLst>
          <pc:docMk/>
          <pc:sldMk cId="2343503995" sldId="1695"/>
        </pc:sldMkLst>
        <pc:spChg chg="mod">
          <ac:chgData name="Leila Samaha" userId="4a9e7ca1-f27c-40b3-8b42-2447518a0639" providerId="ADAL" clId="{9F93D802-AB0E-4BD7-BCAB-8E5DBBADE266}" dt="2023-09-29T12:09:42.736" v="12" actId="20577"/>
          <ac:spMkLst>
            <pc:docMk/>
            <pc:sldMk cId="2343503995" sldId="1695"/>
            <ac:spMk id="2" creationId="{EAFE406F-6A07-4199-B8EC-00309B311A8C}"/>
          </ac:spMkLst>
        </pc:spChg>
      </pc:sldChg>
      <pc:sldChg chg="modSp mod modNotesTx">
        <pc:chgData name="Leila Samaha" userId="4a9e7ca1-f27c-40b3-8b42-2447518a0639" providerId="ADAL" clId="{9F93D802-AB0E-4BD7-BCAB-8E5DBBADE266}" dt="2023-09-29T12:19:26.685" v="74" actId="948"/>
        <pc:sldMkLst>
          <pc:docMk/>
          <pc:sldMk cId="2006567421" sldId="1700"/>
        </pc:sldMkLst>
        <pc:spChg chg="mod">
          <ac:chgData name="Leila Samaha" userId="4a9e7ca1-f27c-40b3-8b42-2447518a0639" providerId="ADAL" clId="{9F93D802-AB0E-4BD7-BCAB-8E5DBBADE266}" dt="2023-09-29T12:08:59.463" v="3" actId="20577"/>
          <ac:spMkLst>
            <pc:docMk/>
            <pc:sldMk cId="2006567421" sldId="1700"/>
            <ac:spMk id="2" creationId="{EAFE406F-6A07-4199-B8EC-00309B311A8C}"/>
          </ac:spMkLst>
        </pc:spChg>
      </pc:sldChg>
      <pc:sldChg chg="modNotesTx">
        <pc:chgData name="Leila Samaha" userId="4a9e7ca1-f27c-40b3-8b42-2447518a0639" providerId="ADAL" clId="{9F93D802-AB0E-4BD7-BCAB-8E5DBBADE266}" dt="2023-09-29T12:24:25.860" v="99" actId="948"/>
        <pc:sldMkLst>
          <pc:docMk/>
          <pc:sldMk cId="3846670222" sldId="1713"/>
        </pc:sldMkLst>
      </pc:sldChg>
      <pc:sldChg chg="modNotesTx">
        <pc:chgData name="Leila Samaha" userId="4a9e7ca1-f27c-40b3-8b42-2447518a0639" providerId="ADAL" clId="{9F93D802-AB0E-4BD7-BCAB-8E5DBBADE266}" dt="2023-09-29T12:26:19.146" v="108" actId="948"/>
        <pc:sldMkLst>
          <pc:docMk/>
          <pc:sldMk cId="3517770898" sldId="1719"/>
        </pc:sldMkLst>
      </pc:sldChg>
      <pc:sldChg chg="modSp mod modNotesTx">
        <pc:chgData name="Leila Samaha" userId="4a9e7ca1-f27c-40b3-8b42-2447518a0639" providerId="ADAL" clId="{9F93D802-AB0E-4BD7-BCAB-8E5DBBADE266}" dt="2023-09-29T12:27:15.497" v="113" actId="948"/>
        <pc:sldMkLst>
          <pc:docMk/>
          <pc:sldMk cId="2656443444" sldId="1727"/>
        </pc:sldMkLst>
        <pc:spChg chg="mod">
          <ac:chgData name="Leila Samaha" userId="4a9e7ca1-f27c-40b3-8b42-2447518a0639" providerId="ADAL" clId="{9F93D802-AB0E-4BD7-BCAB-8E5DBBADE266}" dt="2023-09-29T12:13:11.197" v="35" actId="20577"/>
          <ac:spMkLst>
            <pc:docMk/>
            <pc:sldMk cId="2656443444" sldId="1727"/>
            <ac:spMk id="4" creationId="{5849A74B-5261-4085-B15E-1925B0B4DC2C}"/>
          </ac:spMkLst>
        </pc:spChg>
      </pc:sldChg>
      <pc:sldChg chg="modSp mod modNotesTx">
        <pc:chgData name="Leila Samaha" userId="4a9e7ca1-f27c-40b3-8b42-2447518a0639" providerId="ADAL" clId="{9F93D802-AB0E-4BD7-BCAB-8E5DBBADE266}" dt="2023-09-29T12:19:38.282" v="75" actId="948"/>
        <pc:sldMkLst>
          <pc:docMk/>
          <pc:sldMk cId="1427801871" sldId="1730"/>
        </pc:sldMkLst>
        <pc:spChg chg="mod">
          <ac:chgData name="Leila Samaha" userId="4a9e7ca1-f27c-40b3-8b42-2447518a0639" providerId="ADAL" clId="{9F93D802-AB0E-4BD7-BCAB-8E5DBBADE266}" dt="2023-09-29T12:09:04.382" v="4" actId="20577"/>
          <ac:spMkLst>
            <pc:docMk/>
            <pc:sldMk cId="1427801871" sldId="1730"/>
            <ac:spMk id="2" creationId="{EAFE406F-6A07-4199-B8EC-00309B311A8C}"/>
          </ac:spMkLst>
        </pc:spChg>
      </pc:sldChg>
      <pc:sldChg chg="modSp mod modNotesTx">
        <pc:chgData name="Leila Samaha" userId="4a9e7ca1-f27c-40b3-8b42-2447518a0639" providerId="ADAL" clId="{9F93D802-AB0E-4BD7-BCAB-8E5DBBADE266}" dt="2023-09-29T12:20:43.779" v="79" actId="948"/>
        <pc:sldMkLst>
          <pc:docMk/>
          <pc:sldMk cId="1410162992" sldId="1732"/>
        </pc:sldMkLst>
        <pc:spChg chg="mod">
          <ac:chgData name="Leila Samaha" userId="4a9e7ca1-f27c-40b3-8b42-2447518a0639" providerId="ADAL" clId="{9F93D802-AB0E-4BD7-BCAB-8E5DBBADE266}" dt="2023-09-29T12:09:13.781" v="6" actId="20577"/>
          <ac:spMkLst>
            <pc:docMk/>
            <pc:sldMk cId="1410162992" sldId="1732"/>
            <ac:spMk id="2" creationId="{EAFE406F-6A07-4199-B8EC-00309B311A8C}"/>
          </ac:spMkLst>
        </pc:spChg>
      </pc:sldChg>
      <pc:sldChg chg="modSp mod modNotesTx">
        <pc:chgData name="Leila Samaha" userId="4a9e7ca1-f27c-40b3-8b42-2447518a0639" providerId="ADAL" clId="{9F93D802-AB0E-4BD7-BCAB-8E5DBBADE266}" dt="2023-09-29T12:21:04.552" v="81" actId="948"/>
        <pc:sldMkLst>
          <pc:docMk/>
          <pc:sldMk cId="2949192354" sldId="1733"/>
        </pc:sldMkLst>
        <pc:spChg chg="mod">
          <ac:chgData name="Leila Samaha" userId="4a9e7ca1-f27c-40b3-8b42-2447518a0639" providerId="ADAL" clId="{9F93D802-AB0E-4BD7-BCAB-8E5DBBADE266}" dt="2023-09-29T12:09:25.488" v="8" actId="20577"/>
          <ac:spMkLst>
            <pc:docMk/>
            <pc:sldMk cId="2949192354" sldId="1733"/>
            <ac:spMk id="2" creationId="{EAFE406F-6A07-4199-B8EC-00309B311A8C}"/>
          </ac:spMkLst>
        </pc:spChg>
      </pc:sldChg>
      <pc:sldChg chg="modNotesTx">
        <pc:chgData name="Leila Samaha" userId="4a9e7ca1-f27c-40b3-8b42-2447518a0639" providerId="ADAL" clId="{9F93D802-AB0E-4BD7-BCAB-8E5DBBADE266}" dt="2023-09-29T12:24:59.272" v="101" actId="948"/>
        <pc:sldMkLst>
          <pc:docMk/>
          <pc:sldMk cId="789593079" sldId="1756"/>
        </pc:sldMkLst>
      </pc:sldChg>
      <pc:sldChg chg="modNotesTx">
        <pc:chgData name="Leila Samaha" userId="4a9e7ca1-f27c-40b3-8b42-2447518a0639" providerId="ADAL" clId="{9F93D802-AB0E-4BD7-BCAB-8E5DBBADE266}" dt="2023-09-29T12:25:21.557" v="103" actId="948"/>
        <pc:sldMkLst>
          <pc:docMk/>
          <pc:sldMk cId="4193747490" sldId="1757"/>
        </pc:sldMkLst>
      </pc:sldChg>
      <pc:sldChg chg="modSp modNotesTx">
        <pc:chgData name="Leila Samaha" userId="4a9e7ca1-f27c-40b3-8b42-2447518a0639" providerId="ADAL" clId="{9F93D802-AB0E-4BD7-BCAB-8E5DBBADE266}" dt="2023-09-29T12:25:46.018" v="105" actId="948"/>
        <pc:sldMkLst>
          <pc:docMk/>
          <pc:sldMk cId="1821735247" sldId="1762"/>
        </pc:sldMkLst>
        <pc:spChg chg="mod">
          <ac:chgData name="Leila Samaha" userId="4a9e7ca1-f27c-40b3-8b42-2447518a0639" providerId="ADAL" clId="{9F93D802-AB0E-4BD7-BCAB-8E5DBBADE266}" dt="2023-09-29T12:12:37.306" v="29" actId="20577"/>
          <ac:spMkLst>
            <pc:docMk/>
            <pc:sldMk cId="1821735247" sldId="1762"/>
            <ac:spMk id="2" creationId="{D98D8C86-09D2-4530-A165-3666C3BFA106}"/>
          </ac:spMkLst>
        </pc:spChg>
      </pc:sldChg>
      <pc:sldChg chg="modSp modNotesTx">
        <pc:chgData name="Leila Samaha" userId="4a9e7ca1-f27c-40b3-8b42-2447518a0639" providerId="ADAL" clId="{9F93D802-AB0E-4BD7-BCAB-8E5DBBADE266}" dt="2023-09-29T12:25:58.162" v="106" actId="948"/>
        <pc:sldMkLst>
          <pc:docMk/>
          <pc:sldMk cId="4233690914" sldId="1763"/>
        </pc:sldMkLst>
        <pc:spChg chg="mod">
          <ac:chgData name="Leila Samaha" userId="4a9e7ca1-f27c-40b3-8b42-2447518a0639" providerId="ADAL" clId="{9F93D802-AB0E-4BD7-BCAB-8E5DBBADE266}" dt="2023-09-29T12:12:43.178" v="30" actId="20577"/>
          <ac:spMkLst>
            <pc:docMk/>
            <pc:sldMk cId="4233690914" sldId="1763"/>
            <ac:spMk id="2" creationId="{D98D8C86-09D2-4530-A165-3666C3BFA106}"/>
          </ac:spMkLst>
        </pc:spChg>
      </pc:sldChg>
      <pc:sldChg chg="modNotesTx">
        <pc:chgData name="Leila Samaha" userId="4a9e7ca1-f27c-40b3-8b42-2447518a0639" providerId="ADAL" clId="{9F93D802-AB0E-4BD7-BCAB-8E5DBBADE266}" dt="2023-09-29T12:26:08.938" v="107" actId="948"/>
        <pc:sldMkLst>
          <pc:docMk/>
          <pc:sldMk cId="750110714" sldId="1764"/>
        </pc:sldMkLst>
      </pc:sldChg>
      <pc:sldChg chg="modSp modNotesTx">
        <pc:chgData name="Leila Samaha" userId="4a9e7ca1-f27c-40b3-8b42-2447518a0639" providerId="ADAL" clId="{9F93D802-AB0E-4BD7-BCAB-8E5DBBADE266}" dt="2023-09-29T12:26:52.449" v="111" actId="948"/>
        <pc:sldMkLst>
          <pc:docMk/>
          <pc:sldMk cId="3980215327" sldId="1765"/>
        </pc:sldMkLst>
        <pc:spChg chg="mod">
          <ac:chgData name="Leila Samaha" userId="4a9e7ca1-f27c-40b3-8b42-2447518a0639" providerId="ADAL" clId="{9F93D802-AB0E-4BD7-BCAB-8E5DBBADE266}" dt="2023-09-29T12:13:02.643" v="33" actId="20577"/>
          <ac:spMkLst>
            <pc:docMk/>
            <pc:sldMk cId="3980215327" sldId="1765"/>
            <ac:spMk id="4" creationId="{5849A74B-5261-4085-B15E-1925B0B4DC2C}"/>
          </ac:spMkLst>
        </pc:spChg>
      </pc:sldChg>
      <pc:sldChg chg="modSp modNotesTx">
        <pc:chgData name="Leila Samaha" userId="4a9e7ca1-f27c-40b3-8b42-2447518a0639" providerId="ADAL" clId="{9F93D802-AB0E-4BD7-BCAB-8E5DBBADE266}" dt="2023-09-29T12:26:42.490" v="110" actId="948"/>
        <pc:sldMkLst>
          <pc:docMk/>
          <pc:sldMk cId="3515702627" sldId="1766"/>
        </pc:sldMkLst>
        <pc:spChg chg="mod">
          <ac:chgData name="Leila Samaha" userId="4a9e7ca1-f27c-40b3-8b42-2447518a0639" providerId="ADAL" clId="{9F93D802-AB0E-4BD7-BCAB-8E5DBBADE266}" dt="2023-09-29T12:12:58.472" v="32" actId="20577"/>
          <ac:spMkLst>
            <pc:docMk/>
            <pc:sldMk cId="3515702627" sldId="1766"/>
            <ac:spMk id="4" creationId="{5849A74B-5261-4085-B15E-1925B0B4DC2C}"/>
          </ac:spMkLst>
        </pc:spChg>
      </pc:sldChg>
      <pc:sldChg chg="modSp modNotesTx">
        <pc:chgData name="Leila Samaha" userId="4a9e7ca1-f27c-40b3-8b42-2447518a0639" providerId="ADAL" clId="{9F93D802-AB0E-4BD7-BCAB-8E5DBBADE266}" dt="2023-09-29T12:27:03.664" v="112" actId="948"/>
        <pc:sldMkLst>
          <pc:docMk/>
          <pc:sldMk cId="1667408538" sldId="1767"/>
        </pc:sldMkLst>
        <pc:spChg chg="mod">
          <ac:chgData name="Leila Samaha" userId="4a9e7ca1-f27c-40b3-8b42-2447518a0639" providerId="ADAL" clId="{9F93D802-AB0E-4BD7-BCAB-8E5DBBADE266}" dt="2023-09-29T12:13:07.250" v="34" actId="20577"/>
          <ac:spMkLst>
            <pc:docMk/>
            <pc:sldMk cId="1667408538" sldId="1767"/>
            <ac:spMk id="4" creationId="{5849A74B-5261-4085-B15E-1925B0B4DC2C}"/>
          </ac:spMkLst>
        </pc:spChg>
      </pc:sldChg>
      <pc:sldChg chg="modSp mod modNotesTx">
        <pc:chgData name="Leila Samaha" userId="4a9e7ca1-f27c-40b3-8b42-2447518a0639" providerId="ADAL" clId="{9F93D802-AB0E-4BD7-BCAB-8E5DBBADE266}" dt="2023-09-29T12:27:36.990" v="115" actId="948"/>
        <pc:sldMkLst>
          <pc:docMk/>
          <pc:sldMk cId="651047460" sldId="1768"/>
        </pc:sldMkLst>
        <pc:spChg chg="mod">
          <ac:chgData name="Leila Samaha" userId="4a9e7ca1-f27c-40b3-8b42-2447518a0639" providerId="ADAL" clId="{9F93D802-AB0E-4BD7-BCAB-8E5DBBADE266}" dt="2023-09-29T12:13:18.955" v="36" actId="20577"/>
          <ac:spMkLst>
            <pc:docMk/>
            <pc:sldMk cId="651047460" sldId="1768"/>
            <ac:spMk id="4" creationId="{5849A74B-5261-4085-B15E-1925B0B4DC2C}"/>
          </ac:spMkLst>
        </pc:spChg>
      </pc:sldChg>
      <pc:sldChg chg="modNotesTx">
        <pc:chgData name="Leila Samaha" userId="4a9e7ca1-f27c-40b3-8b42-2447518a0639" providerId="ADAL" clId="{9F93D802-AB0E-4BD7-BCAB-8E5DBBADE266}" dt="2023-09-29T12:27:26.857" v="114" actId="948"/>
        <pc:sldMkLst>
          <pc:docMk/>
          <pc:sldMk cId="1609489449" sldId="1771"/>
        </pc:sldMkLst>
      </pc:sldChg>
      <pc:sldChg chg="modSp modNotesTx">
        <pc:chgData name="Leila Samaha" userId="4a9e7ca1-f27c-40b3-8b42-2447518a0639" providerId="ADAL" clId="{9F93D802-AB0E-4BD7-BCAB-8E5DBBADE266}" dt="2023-09-29T12:27:46.829" v="116" actId="948"/>
        <pc:sldMkLst>
          <pc:docMk/>
          <pc:sldMk cId="1570888967" sldId="1772"/>
        </pc:sldMkLst>
        <pc:spChg chg="mod">
          <ac:chgData name="Leila Samaha" userId="4a9e7ca1-f27c-40b3-8b42-2447518a0639" providerId="ADAL" clId="{9F93D802-AB0E-4BD7-BCAB-8E5DBBADE266}" dt="2023-09-29T12:13:28.656" v="37" actId="20577"/>
          <ac:spMkLst>
            <pc:docMk/>
            <pc:sldMk cId="1570888967" sldId="1772"/>
            <ac:spMk id="4" creationId="{5849A74B-5261-4085-B15E-1925B0B4DC2C}"/>
          </ac:spMkLst>
        </pc:spChg>
      </pc:sldChg>
      <pc:sldChg chg="modSp mod modNotesTx">
        <pc:chgData name="Leila Samaha" userId="4a9e7ca1-f27c-40b3-8b42-2447518a0639" providerId="ADAL" clId="{9F93D802-AB0E-4BD7-BCAB-8E5DBBADE266}" dt="2023-09-29T12:27:58.909" v="117" actId="948"/>
        <pc:sldMkLst>
          <pc:docMk/>
          <pc:sldMk cId="3518112019" sldId="1773"/>
        </pc:sldMkLst>
        <pc:spChg chg="mod">
          <ac:chgData name="Leila Samaha" userId="4a9e7ca1-f27c-40b3-8b42-2447518a0639" providerId="ADAL" clId="{9F93D802-AB0E-4BD7-BCAB-8E5DBBADE266}" dt="2023-09-29T12:13:42.203" v="40" actId="14100"/>
          <ac:spMkLst>
            <pc:docMk/>
            <pc:sldMk cId="3518112019" sldId="1773"/>
            <ac:spMk id="41" creationId="{E9210C7D-0ADE-DDE5-5064-049E37B7F9C1}"/>
          </ac:spMkLst>
        </pc:spChg>
      </pc:sldChg>
      <pc:sldChg chg="modSp modNotesTx">
        <pc:chgData name="Leila Samaha" userId="4a9e7ca1-f27c-40b3-8b42-2447518a0639" providerId="ADAL" clId="{9F93D802-AB0E-4BD7-BCAB-8E5DBBADE266}" dt="2023-09-29T12:28:21.109" v="119" actId="948"/>
        <pc:sldMkLst>
          <pc:docMk/>
          <pc:sldMk cId="560947346" sldId="1774"/>
        </pc:sldMkLst>
        <pc:spChg chg="mod">
          <ac:chgData name="Leila Samaha" userId="4a9e7ca1-f27c-40b3-8b42-2447518a0639" providerId="ADAL" clId="{9F93D802-AB0E-4BD7-BCAB-8E5DBBADE266}" dt="2023-09-29T12:13:54.156" v="42" actId="20577"/>
          <ac:spMkLst>
            <pc:docMk/>
            <pc:sldMk cId="560947346" sldId="1774"/>
            <ac:spMk id="5" creationId="{8A036A78-0108-4728-A23D-00AEBC3C2F2B}"/>
          </ac:spMkLst>
        </pc:spChg>
      </pc:sldChg>
      <pc:sldChg chg="modSp mod modNotesTx">
        <pc:chgData name="Leila Samaha" userId="4a9e7ca1-f27c-40b3-8b42-2447518a0639" providerId="ADAL" clId="{9F93D802-AB0E-4BD7-BCAB-8E5DBBADE266}" dt="2023-09-29T12:28:32.556" v="120" actId="948"/>
        <pc:sldMkLst>
          <pc:docMk/>
          <pc:sldMk cId="3210531822" sldId="1775"/>
        </pc:sldMkLst>
        <pc:spChg chg="mod">
          <ac:chgData name="Leila Samaha" userId="4a9e7ca1-f27c-40b3-8b42-2447518a0639" providerId="ADAL" clId="{9F93D802-AB0E-4BD7-BCAB-8E5DBBADE266}" dt="2023-09-29T12:14:01.232" v="43" actId="20577"/>
          <ac:spMkLst>
            <pc:docMk/>
            <pc:sldMk cId="3210531822" sldId="1775"/>
            <ac:spMk id="5" creationId="{8A036A78-0108-4728-A23D-00AEBC3C2F2B}"/>
          </ac:spMkLst>
        </pc:spChg>
      </pc:sldChg>
      <pc:sldChg chg="modSp mod modNotesTx">
        <pc:chgData name="Leila Samaha" userId="4a9e7ca1-f27c-40b3-8b42-2447518a0639" providerId="ADAL" clId="{9F93D802-AB0E-4BD7-BCAB-8E5DBBADE266}" dt="2023-09-29T12:28:42.945" v="121" actId="948"/>
        <pc:sldMkLst>
          <pc:docMk/>
          <pc:sldMk cId="3567799382" sldId="1776"/>
        </pc:sldMkLst>
        <pc:spChg chg="mod">
          <ac:chgData name="Leila Samaha" userId="4a9e7ca1-f27c-40b3-8b42-2447518a0639" providerId="ADAL" clId="{9F93D802-AB0E-4BD7-BCAB-8E5DBBADE266}" dt="2023-09-29T12:14:04.575" v="44" actId="20577"/>
          <ac:spMkLst>
            <pc:docMk/>
            <pc:sldMk cId="3567799382" sldId="1776"/>
            <ac:spMk id="5" creationId="{8A036A78-0108-4728-A23D-00AEBC3C2F2B}"/>
          </ac:spMkLst>
        </pc:spChg>
      </pc:sldChg>
      <pc:sldChg chg="modSp mod modNotesTx">
        <pc:chgData name="Leila Samaha" userId="4a9e7ca1-f27c-40b3-8b42-2447518a0639" providerId="ADAL" clId="{9F93D802-AB0E-4BD7-BCAB-8E5DBBADE266}" dt="2023-09-29T12:28:55.124" v="122" actId="948"/>
        <pc:sldMkLst>
          <pc:docMk/>
          <pc:sldMk cId="2246679949" sldId="1777"/>
        </pc:sldMkLst>
        <pc:spChg chg="mod">
          <ac:chgData name="Leila Samaha" userId="4a9e7ca1-f27c-40b3-8b42-2447518a0639" providerId="ADAL" clId="{9F93D802-AB0E-4BD7-BCAB-8E5DBBADE266}" dt="2023-09-29T12:14:08.622" v="45" actId="20577"/>
          <ac:spMkLst>
            <pc:docMk/>
            <pc:sldMk cId="2246679949" sldId="1777"/>
            <ac:spMk id="5" creationId="{8A036A78-0108-4728-A23D-00AEBC3C2F2B}"/>
          </ac:spMkLst>
        </pc:spChg>
      </pc:sldChg>
      <pc:sldChg chg="modSp mod modNotesTx">
        <pc:chgData name="Leila Samaha" userId="4a9e7ca1-f27c-40b3-8b42-2447518a0639" providerId="ADAL" clId="{9F93D802-AB0E-4BD7-BCAB-8E5DBBADE266}" dt="2023-09-29T12:29:07.181" v="123" actId="948"/>
        <pc:sldMkLst>
          <pc:docMk/>
          <pc:sldMk cId="3720145029" sldId="1778"/>
        </pc:sldMkLst>
        <pc:spChg chg="mod">
          <ac:chgData name="Leila Samaha" userId="4a9e7ca1-f27c-40b3-8b42-2447518a0639" providerId="ADAL" clId="{9F93D802-AB0E-4BD7-BCAB-8E5DBBADE266}" dt="2023-09-29T12:14:12.514" v="46" actId="20577"/>
          <ac:spMkLst>
            <pc:docMk/>
            <pc:sldMk cId="3720145029" sldId="1778"/>
            <ac:spMk id="5" creationId="{8A036A78-0108-4728-A23D-00AEBC3C2F2B}"/>
          </ac:spMkLst>
        </pc:spChg>
      </pc:sldChg>
      <pc:sldChg chg="modSp mod modNotesTx">
        <pc:chgData name="Leila Samaha" userId="4a9e7ca1-f27c-40b3-8b42-2447518a0639" providerId="ADAL" clId="{9F93D802-AB0E-4BD7-BCAB-8E5DBBADE266}" dt="2023-09-29T12:29:17.702" v="124" actId="948"/>
        <pc:sldMkLst>
          <pc:docMk/>
          <pc:sldMk cId="1160630898" sldId="1779"/>
        </pc:sldMkLst>
        <pc:spChg chg="mod">
          <ac:chgData name="Leila Samaha" userId="4a9e7ca1-f27c-40b3-8b42-2447518a0639" providerId="ADAL" clId="{9F93D802-AB0E-4BD7-BCAB-8E5DBBADE266}" dt="2023-09-29T12:14:16.733" v="47" actId="20577"/>
          <ac:spMkLst>
            <pc:docMk/>
            <pc:sldMk cId="1160630898" sldId="1779"/>
            <ac:spMk id="5" creationId="{8A036A78-0108-4728-A23D-00AEBC3C2F2B}"/>
          </ac:spMkLst>
        </pc:spChg>
      </pc:sldChg>
      <pc:sldChg chg="modSp mod modNotesTx">
        <pc:chgData name="Leila Samaha" userId="4a9e7ca1-f27c-40b3-8b42-2447518a0639" providerId="ADAL" clId="{9F93D802-AB0E-4BD7-BCAB-8E5DBBADE266}" dt="2023-09-29T12:19:14.370" v="73" actId="948"/>
        <pc:sldMkLst>
          <pc:docMk/>
          <pc:sldMk cId="644181554" sldId="2330"/>
        </pc:sldMkLst>
        <pc:spChg chg="mod">
          <ac:chgData name="Leila Samaha" userId="4a9e7ca1-f27c-40b3-8b42-2447518a0639" providerId="ADAL" clId="{9F93D802-AB0E-4BD7-BCAB-8E5DBBADE266}" dt="2023-09-29T12:08:54.325" v="2" actId="20577"/>
          <ac:spMkLst>
            <pc:docMk/>
            <pc:sldMk cId="644181554" sldId="2330"/>
            <ac:spMk id="2" creationId="{EAFE406F-6A07-4199-B8EC-00309B311A8C}"/>
          </ac:spMkLst>
        </pc:spChg>
      </pc:sldChg>
      <pc:sldChg chg="modSp mod modNotesTx">
        <pc:chgData name="Leila Samaha" userId="4a9e7ca1-f27c-40b3-8b42-2447518a0639" providerId="ADAL" clId="{9F93D802-AB0E-4BD7-BCAB-8E5DBBADE266}" dt="2023-09-29T12:20:13.722" v="78" actId="948"/>
        <pc:sldMkLst>
          <pc:docMk/>
          <pc:sldMk cId="1423477612" sldId="2331"/>
        </pc:sldMkLst>
        <pc:spChg chg="mod">
          <ac:chgData name="Leila Samaha" userId="4a9e7ca1-f27c-40b3-8b42-2447518a0639" providerId="ADAL" clId="{9F93D802-AB0E-4BD7-BCAB-8E5DBBADE266}" dt="2023-09-29T12:09:08.892" v="5" actId="20577"/>
          <ac:spMkLst>
            <pc:docMk/>
            <pc:sldMk cId="1423477612" sldId="2331"/>
            <ac:spMk id="2" creationId="{EAFE406F-6A07-4199-B8EC-00309B311A8C}"/>
          </ac:spMkLst>
        </pc:spChg>
      </pc:sldChg>
      <pc:sldChg chg="modSp mod modNotesTx">
        <pc:chgData name="Leila Samaha" userId="4a9e7ca1-f27c-40b3-8b42-2447518a0639" providerId="ADAL" clId="{9F93D802-AB0E-4BD7-BCAB-8E5DBBADE266}" dt="2023-09-29T12:20:54.121" v="80" actId="948"/>
        <pc:sldMkLst>
          <pc:docMk/>
          <pc:sldMk cId="44772221" sldId="2332"/>
        </pc:sldMkLst>
        <pc:spChg chg="mod">
          <ac:chgData name="Leila Samaha" userId="4a9e7ca1-f27c-40b3-8b42-2447518a0639" providerId="ADAL" clId="{9F93D802-AB0E-4BD7-BCAB-8E5DBBADE266}" dt="2023-09-29T12:09:20.599" v="7" actId="20577"/>
          <ac:spMkLst>
            <pc:docMk/>
            <pc:sldMk cId="44772221" sldId="2332"/>
            <ac:spMk id="2" creationId="{EAFE406F-6A07-4199-B8EC-00309B311A8C}"/>
          </ac:spMkLst>
        </pc:spChg>
      </pc:sldChg>
      <pc:sldChg chg="modSp mod modNotesTx">
        <pc:chgData name="Leila Samaha" userId="4a9e7ca1-f27c-40b3-8b42-2447518a0639" providerId="ADAL" clId="{9F93D802-AB0E-4BD7-BCAB-8E5DBBADE266}" dt="2023-09-29T12:21:15.606" v="82" actId="948"/>
        <pc:sldMkLst>
          <pc:docMk/>
          <pc:sldMk cId="1575269647" sldId="2333"/>
        </pc:sldMkLst>
        <pc:spChg chg="mod">
          <ac:chgData name="Leila Samaha" userId="4a9e7ca1-f27c-40b3-8b42-2447518a0639" providerId="ADAL" clId="{9F93D802-AB0E-4BD7-BCAB-8E5DBBADE266}" dt="2023-09-29T12:09:31.401" v="9" actId="20577"/>
          <ac:spMkLst>
            <pc:docMk/>
            <pc:sldMk cId="1575269647" sldId="2333"/>
            <ac:spMk id="2" creationId="{EAFE406F-6A07-4199-B8EC-00309B311A8C}"/>
          </ac:spMkLst>
        </pc:spChg>
      </pc:sldChg>
      <pc:sldChg chg="modSp mod modNotesTx">
        <pc:chgData name="Leila Samaha" userId="4a9e7ca1-f27c-40b3-8b42-2447518a0639" providerId="ADAL" clId="{9F93D802-AB0E-4BD7-BCAB-8E5DBBADE266}" dt="2023-09-29T12:21:26.566" v="83" actId="948"/>
        <pc:sldMkLst>
          <pc:docMk/>
          <pc:sldMk cId="3737235180" sldId="2334"/>
        </pc:sldMkLst>
        <pc:spChg chg="mod">
          <ac:chgData name="Leila Samaha" userId="4a9e7ca1-f27c-40b3-8b42-2447518a0639" providerId="ADAL" clId="{9F93D802-AB0E-4BD7-BCAB-8E5DBBADE266}" dt="2023-09-29T12:09:36.325" v="10" actId="20577"/>
          <ac:spMkLst>
            <pc:docMk/>
            <pc:sldMk cId="3737235180" sldId="2334"/>
            <ac:spMk id="2" creationId="{EAFE406F-6A07-4199-B8EC-00309B311A8C}"/>
          </ac:spMkLst>
        </pc:spChg>
      </pc:sldChg>
      <pc:sldChg chg="modSp mod modNotesTx">
        <pc:chgData name="Leila Samaha" userId="4a9e7ca1-f27c-40b3-8b42-2447518a0639" providerId="ADAL" clId="{9F93D802-AB0E-4BD7-BCAB-8E5DBBADE266}" dt="2023-09-29T12:21:36.933" v="84" actId="948"/>
        <pc:sldMkLst>
          <pc:docMk/>
          <pc:sldMk cId="1761465786" sldId="2335"/>
        </pc:sldMkLst>
        <pc:spChg chg="mod">
          <ac:chgData name="Leila Samaha" userId="4a9e7ca1-f27c-40b3-8b42-2447518a0639" providerId="ADAL" clId="{9F93D802-AB0E-4BD7-BCAB-8E5DBBADE266}" dt="2023-09-29T12:09:39.368" v="11" actId="20577"/>
          <ac:spMkLst>
            <pc:docMk/>
            <pc:sldMk cId="1761465786" sldId="2335"/>
            <ac:spMk id="2" creationId="{EAFE406F-6A07-4199-B8EC-00309B311A8C}"/>
          </ac:spMkLst>
        </pc:spChg>
      </pc:sldChg>
      <pc:sldChg chg="modSp mod modNotesTx">
        <pc:chgData name="Leila Samaha" userId="4a9e7ca1-f27c-40b3-8b42-2447518a0639" providerId="ADAL" clId="{9F93D802-AB0E-4BD7-BCAB-8E5DBBADE266}" dt="2023-09-29T12:22:01.926" v="86" actId="948"/>
        <pc:sldMkLst>
          <pc:docMk/>
          <pc:sldMk cId="109230394" sldId="2336"/>
        </pc:sldMkLst>
        <pc:spChg chg="mod">
          <ac:chgData name="Leila Samaha" userId="4a9e7ca1-f27c-40b3-8b42-2447518a0639" providerId="ADAL" clId="{9F93D802-AB0E-4BD7-BCAB-8E5DBBADE266}" dt="2023-09-29T12:09:46.190" v="13" actId="20577"/>
          <ac:spMkLst>
            <pc:docMk/>
            <pc:sldMk cId="109230394" sldId="2336"/>
            <ac:spMk id="2" creationId="{EAFE406F-6A07-4199-B8EC-00309B311A8C}"/>
          </ac:spMkLst>
        </pc:spChg>
      </pc:sldChg>
      <pc:sldChg chg="modSp mod modNotesTx">
        <pc:chgData name="Leila Samaha" userId="4a9e7ca1-f27c-40b3-8b42-2447518a0639" providerId="ADAL" clId="{9F93D802-AB0E-4BD7-BCAB-8E5DBBADE266}" dt="2023-09-29T12:22:14.438" v="87" actId="948"/>
        <pc:sldMkLst>
          <pc:docMk/>
          <pc:sldMk cId="1918708168" sldId="2337"/>
        </pc:sldMkLst>
        <pc:spChg chg="mod">
          <ac:chgData name="Leila Samaha" userId="4a9e7ca1-f27c-40b3-8b42-2447518a0639" providerId="ADAL" clId="{9F93D802-AB0E-4BD7-BCAB-8E5DBBADE266}" dt="2023-09-29T12:09:49.070" v="14" actId="20577"/>
          <ac:spMkLst>
            <pc:docMk/>
            <pc:sldMk cId="1918708168" sldId="2337"/>
            <ac:spMk id="2" creationId="{EAFE406F-6A07-4199-B8EC-00309B311A8C}"/>
          </ac:spMkLst>
        </pc:spChg>
      </pc:sldChg>
      <pc:sldChg chg="modSp mod modNotesTx">
        <pc:chgData name="Leila Samaha" userId="4a9e7ca1-f27c-40b3-8b42-2447518a0639" providerId="ADAL" clId="{9F93D802-AB0E-4BD7-BCAB-8E5DBBADE266}" dt="2023-09-29T12:22:23.934" v="88" actId="948"/>
        <pc:sldMkLst>
          <pc:docMk/>
          <pc:sldMk cId="2604259297" sldId="2338"/>
        </pc:sldMkLst>
        <pc:spChg chg="mod">
          <ac:chgData name="Leila Samaha" userId="4a9e7ca1-f27c-40b3-8b42-2447518a0639" providerId="ADAL" clId="{9F93D802-AB0E-4BD7-BCAB-8E5DBBADE266}" dt="2023-09-29T12:09:53.490" v="15" actId="20577"/>
          <ac:spMkLst>
            <pc:docMk/>
            <pc:sldMk cId="2604259297" sldId="2338"/>
            <ac:spMk id="2" creationId="{EAFE406F-6A07-4199-B8EC-00309B311A8C}"/>
          </ac:spMkLst>
        </pc:spChg>
      </pc:sldChg>
      <pc:sldChg chg="modSp mod modNotesTx">
        <pc:chgData name="Leila Samaha" userId="4a9e7ca1-f27c-40b3-8b42-2447518a0639" providerId="ADAL" clId="{9F93D802-AB0E-4BD7-BCAB-8E5DBBADE266}" dt="2023-09-29T12:22:33.534" v="89" actId="948"/>
        <pc:sldMkLst>
          <pc:docMk/>
          <pc:sldMk cId="2726228644" sldId="2339"/>
        </pc:sldMkLst>
        <pc:spChg chg="mod">
          <ac:chgData name="Leila Samaha" userId="4a9e7ca1-f27c-40b3-8b42-2447518a0639" providerId="ADAL" clId="{9F93D802-AB0E-4BD7-BCAB-8E5DBBADE266}" dt="2023-09-29T12:09:59.737" v="16" actId="20577"/>
          <ac:spMkLst>
            <pc:docMk/>
            <pc:sldMk cId="2726228644" sldId="2339"/>
            <ac:spMk id="2" creationId="{EAFE406F-6A07-4199-B8EC-00309B311A8C}"/>
          </ac:spMkLst>
        </pc:spChg>
      </pc:sldChg>
      <pc:sldChg chg="modSp mod modNotesTx">
        <pc:chgData name="Leila Samaha" userId="4a9e7ca1-f27c-40b3-8b42-2447518a0639" providerId="ADAL" clId="{9F93D802-AB0E-4BD7-BCAB-8E5DBBADE266}" dt="2023-09-29T12:22:43.926" v="90" actId="948"/>
        <pc:sldMkLst>
          <pc:docMk/>
          <pc:sldMk cId="1923473823" sldId="2340"/>
        </pc:sldMkLst>
        <pc:spChg chg="mod">
          <ac:chgData name="Leila Samaha" userId="4a9e7ca1-f27c-40b3-8b42-2447518a0639" providerId="ADAL" clId="{9F93D802-AB0E-4BD7-BCAB-8E5DBBADE266}" dt="2023-09-29T12:11:35.405" v="17" actId="20577"/>
          <ac:spMkLst>
            <pc:docMk/>
            <pc:sldMk cId="1923473823" sldId="2340"/>
            <ac:spMk id="2" creationId="{EAFE406F-6A07-4199-B8EC-00309B311A8C}"/>
          </ac:spMkLst>
        </pc:spChg>
      </pc:sldChg>
      <pc:sldChg chg="modSp mod modNotesTx">
        <pc:chgData name="Leila Samaha" userId="4a9e7ca1-f27c-40b3-8b42-2447518a0639" providerId="ADAL" clId="{9F93D802-AB0E-4BD7-BCAB-8E5DBBADE266}" dt="2023-09-29T12:22:53.021" v="91" actId="948"/>
        <pc:sldMkLst>
          <pc:docMk/>
          <pc:sldMk cId="1574397375" sldId="2341"/>
        </pc:sldMkLst>
        <pc:spChg chg="mod">
          <ac:chgData name="Leila Samaha" userId="4a9e7ca1-f27c-40b3-8b42-2447518a0639" providerId="ADAL" clId="{9F93D802-AB0E-4BD7-BCAB-8E5DBBADE266}" dt="2023-09-29T12:11:38.438" v="18" actId="20577"/>
          <ac:spMkLst>
            <pc:docMk/>
            <pc:sldMk cId="1574397375" sldId="2341"/>
            <ac:spMk id="2" creationId="{EAFE406F-6A07-4199-B8EC-00309B311A8C}"/>
          </ac:spMkLst>
        </pc:spChg>
      </pc:sldChg>
      <pc:sldChg chg="modSp mod modNotesTx">
        <pc:chgData name="Leila Samaha" userId="4a9e7ca1-f27c-40b3-8b42-2447518a0639" providerId="ADAL" clId="{9F93D802-AB0E-4BD7-BCAB-8E5DBBADE266}" dt="2023-09-29T12:23:03.692" v="92" actId="948"/>
        <pc:sldMkLst>
          <pc:docMk/>
          <pc:sldMk cId="1164828215" sldId="2342"/>
        </pc:sldMkLst>
        <pc:spChg chg="mod">
          <ac:chgData name="Leila Samaha" userId="4a9e7ca1-f27c-40b3-8b42-2447518a0639" providerId="ADAL" clId="{9F93D802-AB0E-4BD7-BCAB-8E5DBBADE266}" dt="2023-09-29T12:11:42.453" v="19" actId="20577"/>
          <ac:spMkLst>
            <pc:docMk/>
            <pc:sldMk cId="1164828215" sldId="2342"/>
            <ac:spMk id="2" creationId="{EAFE406F-6A07-4199-B8EC-00309B311A8C}"/>
          </ac:spMkLst>
        </pc:spChg>
      </pc:sldChg>
      <pc:sldChg chg="modSp mod modNotesTx">
        <pc:chgData name="Leila Samaha" userId="4a9e7ca1-f27c-40b3-8b42-2447518a0639" providerId="ADAL" clId="{9F93D802-AB0E-4BD7-BCAB-8E5DBBADE266}" dt="2023-09-29T12:23:14.397" v="93" actId="948"/>
        <pc:sldMkLst>
          <pc:docMk/>
          <pc:sldMk cId="2024853030" sldId="2343"/>
        </pc:sldMkLst>
        <pc:spChg chg="mod">
          <ac:chgData name="Leila Samaha" userId="4a9e7ca1-f27c-40b3-8b42-2447518a0639" providerId="ADAL" clId="{9F93D802-AB0E-4BD7-BCAB-8E5DBBADE266}" dt="2023-09-29T12:11:45.590" v="20" actId="20577"/>
          <ac:spMkLst>
            <pc:docMk/>
            <pc:sldMk cId="2024853030" sldId="2343"/>
            <ac:spMk id="2" creationId="{EAFE406F-6A07-4199-B8EC-00309B311A8C}"/>
          </ac:spMkLst>
        </pc:spChg>
      </pc:sldChg>
      <pc:sldChg chg="modSp mod modNotesTx">
        <pc:chgData name="Leila Samaha" userId="4a9e7ca1-f27c-40b3-8b42-2447518a0639" providerId="ADAL" clId="{9F93D802-AB0E-4BD7-BCAB-8E5DBBADE266}" dt="2023-09-29T12:23:25.404" v="94" actId="948"/>
        <pc:sldMkLst>
          <pc:docMk/>
          <pc:sldMk cId="625077568" sldId="2344"/>
        </pc:sldMkLst>
        <pc:spChg chg="mod">
          <ac:chgData name="Leila Samaha" userId="4a9e7ca1-f27c-40b3-8b42-2447518a0639" providerId="ADAL" clId="{9F93D802-AB0E-4BD7-BCAB-8E5DBBADE266}" dt="2023-09-29T12:11:50.693" v="21" actId="20577"/>
          <ac:spMkLst>
            <pc:docMk/>
            <pc:sldMk cId="625077568" sldId="2344"/>
            <ac:spMk id="2" creationId="{EAFE406F-6A07-4199-B8EC-00309B311A8C}"/>
          </ac:spMkLst>
        </pc:spChg>
      </pc:sldChg>
      <pc:sldChg chg="modSp mod modNotesTx">
        <pc:chgData name="Leila Samaha" userId="4a9e7ca1-f27c-40b3-8b42-2447518a0639" providerId="ADAL" clId="{9F93D802-AB0E-4BD7-BCAB-8E5DBBADE266}" dt="2023-09-29T12:23:34.862" v="95" actId="948"/>
        <pc:sldMkLst>
          <pc:docMk/>
          <pc:sldMk cId="1599463430" sldId="2345"/>
        </pc:sldMkLst>
        <pc:spChg chg="mod">
          <ac:chgData name="Leila Samaha" userId="4a9e7ca1-f27c-40b3-8b42-2447518a0639" providerId="ADAL" clId="{9F93D802-AB0E-4BD7-BCAB-8E5DBBADE266}" dt="2023-09-29T12:11:53.922" v="22" actId="20577"/>
          <ac:spMkLst>
            <pc:docMk/>
            <pc:sldMk cId="1599463430" sldId="2345"/>
            <ac:spMk id="2" creationId="{EAFE406F-6A07-4199-B8EC-00309B311A8C}"/>
          </ac:spMkLst>
        </pc:spChg>
      </pc:sldChg>
      <pc:sldChg chg="modSp mod modNotesTx">
        <pc:chgData name="Leila Samaha" userId="4a9e7ca1-f27c-40b3-8b42-2447518a0639" providerId="ADAL" clId="{9F93D802-AB0E-4BD7-BCAB-8E5DBBADE266}" dt="2023-09-29T12:23:45.981" v="96" actId="948"/>
        <pc:sldMkLst>
          <pc:docMk/>
          <pc:sldMk cId="626400910" sldId="2346"/>
        </pc:sldMkLst>
        <pc:spChg chg="mod">
          <ac:chgData name="Leila Samaha" userId="4a9e7ca1-f27c-40b3-8b42-2447518a0639" providerId="ADAL" clId="{9F93D802-AB0E-4BD7-BCAB-8E5DBBADE266}" dt="2023-09-29T12:11:57.280" v="23" actId="20577"/>
          <ac:spMkLst>
            <pc:docMk/>
            <pc:sldMk cId="626400910" sldId="2346"/>
            <ac:spMk id="2" creationId="{EAFE406F-6A07-4199-B8EC-00309B311A8C}"/>
          </ac:spMkLst>
        </pc:spChg>
      </pc:sldChg>
      <pc:sldChg chg="modSp mod modNotesTx">
        <pc:chgData name="Leila Samaha" userId="4a9e7ca1-f27c-40b3-8b42-2447518a0639" providerId="ADAL" clId="{9F93D802-AB0E-4BD7-BCAB-8E5DBBADE266}" dt="2023-09-29T12:23:54.537" v="97" actId="948"/>
        <pc:sldMkLst>
          <pc:docMk/>
          <pc:sldMk cId="3852976263" sldId="2347"/>
        </pc:sldMkLst>
        <pc:spChg chg="mod">
          <ac:chgData name="Leila Samaha" userId="4a9e7ca1-f27c-40b3-8b42-2447518a0639" providerId="ADAL" clId="{9F93D802-AB0E-4BD7-BCAB-8E5DBBADE266}" dt="2023-09-29T12:12:01.327" v="24" actId="20577"/>
          <ac:spMkLst>
            <pc:docMk/>
            <pc:sldMk cId="3852976263" sldId="2347"/>
            <ac:spMk id="2" creationId="{EAFE406F-6A07-4199-B8EC-00309B311A8C}"/>
          </ac:spMkLst>
        </pc:spChg>
      </pc:sldChg>
      <pc:sldChg chg="modSp mod modNotesTx">
        <pc:chgData name="Leila Samaha" userId="4a9e7ca1-f27c-40b3-8b42-2447518a0639" providerId="ADAL" clId="{9F93D802-AB0E-4BD7-BCAB-8E5DBBADE266}" dt="2023-09-29T12:24:05.493" v="98" actId="948"/>
        <pc:sldMkLst>
          <pc:docMk/>
          <pc:sldMk cId="912835956" sldId="2348"/>
        </pc:sldMkLst>
        <pc:spChg chg="mod">
          <ac:chgData name="Leila Samaha" userId="4a9e7ca1-f27c-40b3-8b42-2447518a0639" providerId="ADAL" clId="{9F93D802-AB0E-4BD7-BCAB-8E5DBBADE266}" dt="2023-09-29T12:12:04.864" v="25" actId="20577"/>
          <ac:spMkLst>
            <pc:docMk/>
            <pc:sldMk cId="912835956" sldId="2348"/>
            <ac:spMk id="2" creationId="{EAFE406F-6A07-4199-B8EC-00309B311A8C}"/>
          </ac:spMkLst>
        </pc:spChg>
      </pc:sldChg>
      <pc:sldChg chg="modNotesTx">
        <pc:chgData name="Leila Samaha" userId="4a9e7ca1-f27c-40b3-8b42-2447518a0639" providerId="ADAL" clId="{9F93D802-AB0E-4BD7-BCAB-8E5DBBADE266}" dt="2023-09-29T12:17:48.230" v="63" actId="113"/>
        <pc:sldMkLst>
          <pc:docMk/>
          <pc:sldMk cId="1832349018" sldId="2352"/>
        </pc:sldMkLst>
      </pc:sldChg>
      <pc:sldChg chg="modNotesTx">
        <pc:chgData name="Leila Samaha" userId="4a9e7ca1-f27c-40b3-8b42-2447518a0639" providerId="ADAL" clId="{9F93D802-AB0E-4BD7-BCAB-8E5DBBADE266}" dt="2023-09-29T12:18:15.568" v="68" actId="113"/>
        <pc:sldMkLst>
          <pc:docMk/>
          <pc:sldMk cId="3452919210" sldId="2353"/>
        </pc:sldMkLst>
      </pc:sldChg>
      <pc:sldChg chg="modNotesTx">
        <pc:chgData name="Leila Samaha" userId="4a9e7ca1-f27c-40b3-8b42-2447518a0639" providerId="ADAL" clId="{9F93D802-AB0E-4BD7-BCAB-8E5DBBADE266}" dt="2023-09-29T12:17:17.380" v="58" actId="113"/>
        <pc:sldMkLst>
          <pc:docMk/>
          <pc:sldMk cId="2152163357" sldId="2354"/>
        </pc:sldMkLst>
      </pc:sldChg>
      <pc:sldChg chg="modNotesTx">
        <pc:chgData name="Leila Samaha" userId="4a9e7ca1-f27c-40b3-8b42-2447518a0639" providerId="ADAL" clId="{9F93D802-AB0E-4BD7-BCAB-8E5DBBADE266}" dt="2023-09-29T12:16:14.055" v="48" actId="948"/>
        <pc:sldMkLst>
          <pc:docMk/>
          <pc:sldMk cId="3332951341" sldId="2355"/>
        </pc:sldMkLst>
      </pc:sldChg>
      <pc:sldChg chg="modNotesTx">
        <pc:chgData name="Leila Samaha" userId="4a9e7ca1-f27c-40b3-8b42-2447518a0639" providerId="ADAL" clId="{9F93D802-AB0E-4BD7-BCAB-8E5DBBADE266}" dt="2023-09-29T12:18:27.345" v="69" actId="948"/>
        <pc:sldMkLst>
          <pc:docMk/>
          <pc:sldMk cId="3110526672" sldId="2356"/>
        </pc:sldMkLst>
      </pc:sldChg>
      <pc:sldChg chg="modNotesTx">
        <pc:chgData name="Leila Samaha" userId="4a9e7ca1-f27c-40b3-8b42-2447518a0639" providerId="ADAL" clId="{9F93D802-AB0E-4BD7-BCAB-8E5DBBADE266}" dt="2023-09-29T12:18:39.538" v="70" actId="948"/>
        <pc:sldMkLst>
          <pc:docMk/>
          <pc:sldMk cId="1010540521" sldId="23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a:t>
                </a:r>
                <a:r>
                  <a:rPr lang="fr-FR" baseline="0" noProof="0" dirty="0">
                    <a:latin typeface="Comic Sans MS" pitchFamily="66" charset="0"/>
                  </a:rPr>
                  <a:t> </a:t>
                </a:r>
                <a:r>
                  <a:rPr lang="fr-FR" b="1" baseline="0" noProof="0" dirty="0">
                    <a:latin typeface="Comic Sans MS" pitchFamily="66" charset="0"/>
                  </a:rPr>
                  <a:t>Sélectionnez la bonne réponse.</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cap="none" noProof="0" dirty="0">
                    <a:solidFill>
                      <a:schemeClr val="dk1"/>
                    </a:solidFill>
                    <a:latin typeface="Comic Sans MS" pitchFamily="66" charset="0"/>
                    <a:ea typeface="Calibri"/>
                    <a:cs typeface="Calibri"/>
                    <a:sym typeface="Calibri"/>
                  </a:rPr>
                  <a:t>Quelle figure montre que [Am) est la bissectrice de l’angle</a:t>
                </a:r>
                <a:r>
                  <a:rPr lang="fr-FR" sz="1200" b="1" noProof="0" dirty="0">
                    <a:solidFill>
                      <a:schemeClr val="tx1">
                        <a:lumMod val="65000"/>
                        <a:lumOff val="35000"/>
                      </a:schemeClr>
                    </a:solidFill>
                    <a:latin typeface="Comic Sans MS" pitchFamily="66" charset="0"/>
                    <a:ea typeface="Calibri" panose="020F0502020204030204" pitchFamily="34" charset="0"/>
                    <a:cs typeface="Arial" panose="020B0604020202020204" pitchFamily="34" charset="0"/>
                  </a:rPr>
                  <a:t> </a:t>
                </a:r>
                <a14:m>
                  <m:oMath xmlns:m="http://schemas.openxmlformats.org/officeDocument/2006/math">
                    <m:acc>
                      <m:accPr>
                        <m:chr m:val="̂"/>
                        <m:ctrlPr>
                          <a:rPr lang="fr-FR" sz="1200" b="1" i="1" noProof="0">
                            <a:solidFill>
                              <a:schemeClr val="tx1">
                                <a:lumMod val="65000"/>
                                <a:lumOff val="35000"/>
                              </a:schemeClr>
                            </a:solidFill>
                            <a:latin typeface="Cambria Math" panose="02040503050406030204" pitchFamily="18" charset="0"/>
                            <a:cs typeface="Arial" panose="020B0604020202020204" pitchFamily="34" charset="0"/>
                          </a:rPr>
                        </m:ctrlPr>
                      </m:accPr>
                      <m:e>
                        <m:r>
                          <a:rPr lang="fr-FR" sz="1200" b="1" i="1" noProof="0">
                            <a:solidFill>
                              <a:schemeClr val="tx1">
                                <a:lumMod val="65000"/>
                                <a:lumOff val="35000"/>
                              </a:schemeClr>
                            </a:solidFill>
                            <a:latin typeface="Cambria Math" panose="02040503050406030204" pitchFamily="18" charset="0"/>
                            <a:cs typeface="Arial" panose="020B0604020202020204" pitchFamily="34" charset="0"/>
                          </a:rPr>
                          <m:t>𝒙𝑨𝒚</m:t>
                        </m:r>
                      </m:e>
                    </m:acc>
                  </m:oMath>
                </a14:m>
                <a:r>
                  <a:rPr lang="fr-FR" sz="1200" b="1" i="0" u="none" strike="noStrike" cap="none" noProof="0" dirty="0">
                    <a:solidFill>
                      <a:schemeClr val="dk1"/>
                    </a:solidFill>
                    <a:latin typeface="Comic Sans MS" pitchFamily="66" charset="0"/>
                    <a:ea typeface="Calibri"/>
                    <a:cs typeface="Calibri"/>
                    <a:sym typeface="Calibri"/>
                  </a:rPr>
                  <a:t>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indent="0"/>
                <a:endParaRPr lang="en-GB" b="1"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noProof="0" dirty="0">
                  <a:solidFill>
                    <a:srgbClr val="595959"/>
                  </a:solidFill>
                  <a:latin typeface="Comic Sans MS"/>
                </a:endParaRPr>
              </a:p>
              <a:p>
                <a:pPr marL="90000" indent="0"/>
                <a:endParaRPr lang="fr-FR" b="1" u="sng" noProof="0" dirty="0"/>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US" b="1" u="sng"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a:t>
                </a:r>
                <a:r>
                  <a:rPr lang="fr-FR" baseline="0" noProof="0" dirty="0">
                    <a:latin typeface="Comic Sans MS" pitchFamily="66" charset="0"/>
                  </a:rPr>
                  <a:t> </a:t>
                </a:r>
                <a:r>
                  <a:rPr lang="fr-FR" b="1" baseline="0" noProof="0" dirty="0">
                    <a:latin typeface="Comic Sans MS" pitchFamily="66" charset="0"/>
                  </a:rPr>
                  <a:t>Sélectionnez la bonne réponse.</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cap="none" noProof="0" dirty="0">
                    <a:solidFill>
                      <a:schemeClr val="dk1"/>
                    </a:solidFill>
                    <a:latin typeface="Comic Sans MS" pitchFamily="66" charset="0"/>
                    <a:ea typeface="Calibri"/>
                    <a:cs typeface="Calibri"/>
                    <a:sym typeface="Calibri"/>
                  </a:rPr>
                  <a:t>Quelle figure montre que [Am) est la bissectrice de l’angle</a:t>
                </a:r>
                <a:r>
                  <a:rPr lang="fr-FR" sz="1200" b="1" noProof="0" dirty="0">
                    <a:solidFill>
                      <a:schemeClr val="tx1">
                        <a:lumMod val="65000"/>
                        <a:lumOff val="35000"/>
                      </a:schemeClr>
                    </a:solidFill>
                    <a:latin typeface="Comic Sans MS" pitchFamily="66" charset="0"/>
                    <a:ea typeface="Calibri" panose="020F0502020204030204" pitchFamily="34" charset="0"/>
                    <a:cs typeface="Arial" panose="020B0604020202020204" pitchFamily="34" charset="0"/>
                  </a:rPr>
                  <a:t> </a:t>
                </a:r>
                <a:r>
                  <a:rPr lang="fr-FR" sz="1200" b="1" i="0" noProof="0">
                    <a:solidFill>
                      <a:schemeClr val="tx1">
                        <a:lumMod val="65000"/>
                        <a:lumOff val="35000"/>
                      </a:schemeClr>
                    </a:solidFill>
                    <a:latin typeface="Cambria Math" panose="02040503050406030204" pitchFamily="18" charset="0"/>
                    <a:cs typeface="Arial" panose="020B0604020202020204" pitchFamily="34" charset="0"/>
                  </a:rPr>
                  <a:t>(𝒙𝑨𝒚) ̂</a:t>
                </a:r>
                <a:r>
                  <a:rPr lang="fr-FR" sz="1200" b="1" i="0" u="none" strike="noStrike" cap="none" noProof="0" dirty="0">
                    <a:solidFill>
                      <a:schemeClr val="dk1"/>
                    </a:solidFill>
                    <a:latin typeface="Comic Sans MS" pitchFamily="66" charset="0"/>
                    <a:ea typeface="Calibri"/>
                    <a:cs typeface="Calibri"/>
                    <a:sym typeface="Calibri"/>
                  </a:rPr>
                  <a:t>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indent="0"/>
                <a:endParaRPr lang="en-GB" b="1"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noProof="0" dirty="0">
                  <a:solidFill>
                    <a:srgbClr val="595959"/>
                  </a:solidFill>
                  <a:latin typeface="Comic Sans MS"/>
                </a:endParaRPr>
              </a:p>
              <a:p>
                <a:pPr marL="90000" indent="0"/>
                <a:endParaRPr lang="fr-FR" b="1" u="sng" noProof="0" dirty="0"/>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US" b="1" u="sng"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780271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Sélectionnez la bonne réponse.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a:t>
            </a:r>
            <a:r>
              <a:rPr lang="fr-FR" sz="1200" b="0" i="0" u="none" strike="noStrike" cap="none" baseline="0" noProof="0" dirty="0">
                <a:solidFill>
                  <a:schemeClr val="dk1"/>
                </a:solidFill>
                <a:latin typeface="Comic Sans MS" pitchFamily="66" charset="0"/>
                <a:ea typeface="Calibri"/>
                <a:cs typeface="Calibri"/>
                <a:sym typeface="Calibri"/>
              </a:rPr>
              <a:t> 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fr-FR"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230833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a:t>
            </a:r>
            <a:r>
              <a:rPr lang="fr-FR" baseline="0" noProof="0" dirty="0">
                <a:latin typeface="Comic Sans MS" pitchFamily="66" charset="0"/>
              </a:rPr>
              <a:t> </a:t>
            </a:r>
            <a:r>
              <a:rPr lang="fr-FR" b="1" dirty="0">
                <a:latin typeface="+mj-lt"/>
              </a:rPr>
              <a:t>La droite (ab) est perpendiculaire à la droite (</a:t>
            </a:r>
            <a:r>
              <a:rPr lang="fr-FR" b="1" dirty="0" err="1">
                <a:latin typeface="+mj-lt"/>
              </a:rPr>
              <a:t>rs</a:t>
            </a:r>
            <a:r>
              <a:rPr lang="fr-FR" b="1" dirty="0">
                <a:latin typeface="+mj-lt"/>
              </a:rPr>
              <a:t>). Cela signifie que les droites se rencontrent et forment</a:t>
            </a:r>
            <a:r>
              <a:rPr lang="fr-FR" b="1" baseline="0" dirty="0">
                <a:latin typeface="+mj-lt"/>
              </a:rPr>
              <a:t> entre elles</a:t>
            </a:r>
            <a:r>
              <a:rPr lang="fr-FR" b="1" dirty="0">
                <a:latin typeface="+mj-lt"/>
              </a:rPr>
              <a:t> un angle de 90 degrés. »</a:t>
            </a:r>
            <a:endParaRPr lang="en-GB" b="1" baseline="0" dirty="0">
              <a:latin typeface="+mj-lt"/>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92807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endParaRPr lang="en-GB" dirty="0">
              <a:latin typeface="Comic Sans MS" pitchFamily="66" charset="0"/>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Quelle figure montre la perpendiculaire menée de A à la droite (</a:t>
            </a:r>
            <a:r>
              <a:rPr lang="fr-FR" b="1" baseline="0" noProof="0" dirty="0" err="1">
                <a:latin typeface="Comic Sans MS" pitchFamily="66" charset="0"/>
              </a:rPr>
              <a:t>xy</a:t>
            </a:r>
            <a:r>
              <a:rPr lang="fr-FR" b="1" baseline="0" noProof="0" dirty="0">
                <a:latin typeface="Comic Sans MS" pitchFamily="66" charset="0"/>
              </a:rPr>
              <a:t>) ? »</a:t>
            </a:r>
            <a:r>
              <a:rPr lang="en-GB" dirty="0">
                <a:latin typeface="Comic Sans MS" pitchFamily="66" charset="0"/>
              </a:rPr>
              <a:t>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indent="0"/>
            <a:endParaRPr lang="en-GB"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La droite issue de A est perpendiculaire à la droite (</a:t>
            </a:r>
            <a:r>
              <a:rPr lang="fr-FR" b="1" baseline="0" noProof="0" dirty="0" err="1">
                <a:latin typeface="Comic Sans MS" pitchFamily="66" charset="0"/>
              </a:rPr>
              <a:t>xy</a:t>
            </a:r>
            <a:r>
              <a:rPr lang="fr-FR" b="1" baseline="0" noProof="0" dirty="0">
                <a:latin typeface="Comic Sans MS" pitchFamily="66" charset="0"/>
              </a:rPr>
              <a:t>) dans le second cas uniquement lorsque l’angle formé entre les 2 droites mesure 90 degrés. »</a:t>
            </a:r>
            <a:endParaRPr lang="fr-FR" b="1" noProof="0"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965735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Complétez la phrase avec la bonne égalité sachant que la droite (DC) est la médiatrice du segment [AB].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indent="0"/>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a:t>
            </a:r>
            <a:r>
              <a:rPr lang="fr-FR" baseline="0" noProof="0" dirty="0">
                <a:latin typeface="Comic Sans MS" pitchFamily="66" charset="0"/>
              </a:rPr>
              <a:t> </a:t>
            </a:r>
            <a:r>
              <a:rPr lang="fr-FR" b="1" baseline="0" noProof="0" dirty="0">
                <a:latin typeface="Comic Sans MS" pitchFamily="66" charset="0"/>
              </a:rPr>
              <a:t>Puisque la droite (DC) est la médiatrice du segment [AB], alors la droite (DC) coupe le segment [AB] en 2 segments égaux</a:t>
            </a:r>
            <a:r>
              <a:rPr lang="fr-FR" sz="1200" b="1" baseline="0" noProof="0" dirty="0">
                <a:solidFill>
                  <a:schemeClr val="dk1"/>
                </a:solidFill>
                <a:latin typeface="Comic Sans MS" pitchFamily="66" charset="0"/>
              </a:rPr>
              <a:t>.</a:t>
            </a:r>
          </a:p>
          <a:p>
            <a:pPr marL="90000" indent="0"/>
            <a:r>
              <a:rPr lang="fr-FR" sz="1200" b="1" i="0" u="none" strike="noStrike" cap="none" baseline="0" noProof="0" dirty="0">
                <a:solidFill>
                  <a:schemeClr val="dk1"/>
                </a:solidFill>
                <a:latin typeface="Comic Sans MS" pitchFamily="66" charset="0"/>
                <a:ea typeface="Calibri"/>
                <a:cs typeface="Calibri"/>
                <a:sym typeface="Calibri"/>
              </a:rPr>
              <a:t>Cela signifie que les segments [CA] et [CB] sont de même longueur. Donc, la seconde réponse est la réponse correcte. »</a:t>
            </a:r>
            <a:endParaRPr lang="en-US" sz="1200" b="1" i="0" u="none" strike="noStrike" cap="none"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200" dirty="0">
              <a:latin typeface="+mj-lt"/>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287031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Complétez en identifiant le point correct.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Si la droite (DC) est la médiatrice du segment [AB], alors quel point serait-il le milieu du segment [AB]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55078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Quelle demi-droite est la bissectrice de l’angle</a:t>
                </a:r>
                <a:r>
                  <a:rPr lang="en-GB" b="1" baseline="0" dirty="0">
                    <a:latin typeface="Comic Sans MS" pitchFamily="66" charset="0"/>
                  </a:rPr>
                  <a:t> </a:t>
                </a:r>
                <a14:m>
                  <m:oMath xmlns:m="http://schemas.openxmlformats.org/officeDocument/2006/math">
                    <m:acc>
                      <m:accPr>
                        <m:chr m:val="̂"/>
                        <m:ctrlPr>
                          <a:rPr lang="en-US" sz="1200" b="1"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a:solidFill>
                              <a:schemeClr val="tx1">
                                <a:lumMod val="65000"/>
                                <a:lumOff val="35000"/>
                              </a:schemeClr>
                            </a:solidFill>
                            <a:latin typeface="Cambria Math" panose="02040503050406030204" pitchFamily="18" charset="0"/>
                            <a:cs typeface="Arial" panose="020B0604020202020204" pitchFamily="34" charset="0"/>
                          </a:rPr>
                          <m:t>𝒖𝑶𝒘</m:t>
                        </m:r>
                      </m:e>
                    </m:acc>
                  </m:oMath>
                </a14:m>
                <a:r>
                  <a:rPr lang="en-GB" b="1" baseline="0" dirty="0">
                    <a:latin typeface="Comic Sans MS" pitchFamily="66" charset="0"/>
                  </a:rPr>
                  <a:t> </a:t>
                </a:r>
                <a:r>
                  <a:rPr lang="fr-FR" b="1" baseline="0" noProof="0" dirty="0">
                    <a:latin typeface="Comic Sans MS" pitchFamily="66" charset="0"/>
                  </a:rPr>
                  <a:t>?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Quelle demi-droite est la bissectrice de l’angle</a:t>
                </a:r>
                <a:r>
                  <a:rPr lang="en-GB" b="1" baseline="0" dirty="0">
                    <a:latin typeface="Comic Sans MS" pitchFamily="66" charset="0"/>
                  </a:rPr>
                  <a:t> </a:t>
                </a:r>
                <a:r>
                  <a:rPr lang="en-US" sz="1200" b="1" i="0">
                    <a:solidFill>
                      <a:schemeClr val="tx1">
                        <a:lumMod val="65000"/>
                        <a:lumOff val="35000"/>
                      </a:schemeClr>
                    </a:solidFill>
                    <a:latin typeface="Cambria Math" panose="02040503050406030204" pitchFamily="18" charset="0"/>
                    <a:cs typeface="Arial" panose="020B0604020202020204" pitchFamily="34" charset="0"/>
                  </a:rPr>
                  <a:t>(𝒖𝑶𝒘) ̂</a:t>
                </a:r>
                <a:r>
                  <a:rPr lang="en-GB" b="1" baseline="0" dirty="0">
                    <a:latin typeface="Comic Sans MS" pitchFamily="66" charset="0"/>
                  </a:rPr>
                  <a:t> </a:t>
                </a:r>
                <a:r>
                  <a:rPr lang="fr-FR" b="1" baseline="0" noProof="0" dirty="0">
                    <a:latin typeface="Comic Sans MS" pitchFamily="66" charset="0"/>
                  </a:rPr>
                  <a:t>?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655607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noProof="0" dirty="0">
                <a:latin typeface="Comic Sans MS" pitchFamily="66" charset="0"/>
              </a:rPr>
              <a:t>L’enseignant</a:t>
            </a:r>
            <a:r>
              <a:rPr lang="fr-FR" baseline="0" noProof="0" dirty="0">
                <a:latin typeface="Comic Sans MS" pitchFamily="66" charset="0"/>
              </a:rPr>
              <a:t>(e) dit : </a:t>
            </a:r>
            <a:r>
              <a:rPr lang="fr-FR" b="1" baseline="0" noProof="0" dirty="0">
                <a:latin typeface="Comic Sans MS" pitchFamily="66" charset="0"/>
              </a:rPr>
              <a:t>« La bissectrice partage l’angle en 2 parties égales. Ainsi, la demi-droite [</a:t>
            </a:r>
            <a:r>
              <a:rPr lang="fr-FR" b="1" baseline="0" noProof="0" dirty="0" err="1">
                <a:latin typeface="Comic Sans MS" pitchFamily="66" charset="0"/>
              </a:rPr>
              <a:t>Ov</a:t>
            </a:r>
            <a:r>
              <a:rPr lang="fr-FR" b="1" baseline="0" noProof="0" dirty="0">
                <a:latin typeface="Comic Sans MS" pitchFamily="66" charset="0"/>
              </a:rPr>
              <a:t>) est la bissectrice puisque les demi-droites [Ou) et [</a:t>
            </a:r>
            <a:r>
              <a:rPr lang="fr-FR" b="1" baseline="0" noProof="0" dirty="0" err="1">
                <a:latin typeface="Comic Sans MS" pitchFamily="66" charset="0"/>
              </a:rPr>
              <a:t>Ov</a:t>
            </a:r>
            <a:r>
              <a:rPr lang="fr-FR" b="1" baseline="0" noProof="0" dirty="0">
                <a:latin typeface="Comic Sans MS" pitchFamily="66" charset="0"/>
              </a:rPr>
              <a:t>) sont les côtés de l’angle. Alors, la seconde réponse est la réponse correcte. »</a:t>
            </a:r>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041121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Compléter la phrase par la bonne mesure.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Si la demi-droite [Ax) est la bissectrice de l’angle </a:t>
                </a:r>
                <a14:m>
                  <m:oMath xmlns:m="http://schemas.openxmlformats.org/officeDocument/2006/math">
                    <m:acc>
                      <m:accPr>
                        <m:chr m:val="̂"/>
                        <m:ctrlPr>
                          <a:rPr lang="en-US" sz="1200" b="1"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𝒖𝑨𝒚</m:t>
                        </m:r>
                      </m:e>
                    </m:acc>
                  </m:oMath>
                </a14:m>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et</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a:solidFill>
                              <a:schemeClr val="tx1">
                                <a:lumMod val="65000"/>
                                <a:lumOff val="35000"/>
                              </a:schemeClr>
                            </a:solidFill>
                            <a:latin typeface="Cambria Math" panose="02040503050406030204" pitchFamily="18" charset="0"/>
                            <a:cs typeface="Arial" panose="020B0604020202020204" pitchFamily="34" charset="0"/>
                          </a:rPr>
                          <m:t>𝒖</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𝑨</m:t>
                        </m:r>
                        <m:r>
                          <a:rPr lang="en-US" sz="1200" b="1" i="1" smtClean="0">
                            <a:solidFill>
                              <a:schemeClr val="tx1">
                                <a:lumMod val="65000"/>
                                <a:lumOff val="35000"/>
                              </a:schemeClr>
                            </a:solidFill>
                            <a:latin typeface="Cambria Math"/>
                            <a:cs typeface="Arial" panose="020B0604020202020204" pitchFamily="34" charset="0"/>
                          </a:rPr>
                          <m:t>𝒚</m:t>
                        </m:r>
                      </m:e>
                    </m:acc>
                    <m:r>
                      <a:rPr lang="en-US" sz="1200" b="1" i="1" smtClean="0">
                        <a:solidFill>
                          <a:schemeClr val="tx1">
                            <a:lumMod val="65000"/>
                            <a:lumOff val="35000"/>
                          </a:schemeClr>
                        </a:solidFill>
                        <a:latin typeface="Cambria Math" panose="02040503050406030204" pitchFamily="18" charset="0"/>
                        <a:cs typeface="Arial" panose="020B0604020202020204" pitchFamily="34" charset="0"/>
                      </a:rPr>
                      <m:t>=</m:t>
                    </m:r>
                    <m:r>
                      <a:rPr lang="en-US" sz="1200" b="1" i="1" smtClean="0">
                        <a:solidFill>
                          <a:schemeClr val="tx1">
                            <a:lumMod val="65000"/>
                            <a:lumOff val="35000"/>
                          </a:schemeClr>
                        </a:solidFill>
                        <a:latin typeface="Cambria Math"/>
                        <a:cs typeface="Arial" panose="020B0604020202020204" pitchFamily="34" charset="0"/>
                      </a:rPr>
                      <m:t>𝟕</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𝟎</m:t>
                    </m:r>
                    <m:r>
                      <a:rPr lang="en-US" sz="1200" b="1"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alors quelle</a:t>
                </a:r>
                <a:r>
                  <a:rPr lang="fr-FR" sz="1200" b="1" i="0" u="none" strike="noStrike" cap="none" baseline="0"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serait la mesure de l’angle </a:t>
                </a:r>
                <a14:m>
                  <m:oMath xmlns:m="http://schemas.openxmlformats.org/officeDocument/2006/math">
                    <m:acc>
                      <m:accPr>
                        <m:chr m:val="̂"/>
                        <m:ctrlPr>
                          <a:rPr lang="en-US" sz="1200" b="1"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a:solidFill>
                              <a:schemeClr val="tx1">
                                <a:lumMod val="65000"/>
                                <a:lumOff val="35000"/>
                              </a:schemeClr>
                            </a:solidFill>
                            <a:latin typeface="Cambria Math" panose="02040503050406030204" pitchFamily="18" charset="0"/>
                            <a:cs typeface="Arial" panose="020B0604020202020204" pitchFamily="34" charset="0"/>
                          </a:rPr>
                          <m:t>𝒖</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𝑨</m:t>
                        </m:r>
                        <m:r>
                          <a:rPr lang="en-US" sz="1200" b="1" i="1" smtClean="0">
                            <a:solidFill>
                              <a:schemeClr val="tx1">
                                <a:lumMod val="65000"/>
                                <a:lumOff val="35000"/>
                              </a:schemeClr>
                            </a:solidFill>
                            <a:latin typeface="Cambria Math"/>
                            <a:cs typeface="Arial" panose="020B0604020202020204" pitchFamily="34" charset="0"/>
                          </a:rPr>
                          <m:t>𝒙</m:t>
                        </m:r>
                      </m:e>
                    </m:acc>
                  </m:oMath>
                </a14:m>
                <a:r>
                  <a:rPr lang="fr-FR" sz="1200" b="1" i="1" u="none" strike="noStrike" cap="none" noProof="0" dirty="0">
                    <a:solidFill>
                      <a:schemeClr val="bg1"/>
                    </a:solidFill>
                    <a:latin typeface="Comic Sans MS"/>
                    <a:cs typeface="Calibri"/>
                    <a:sym typeface="Comic Sans MS"/>
                  </a:rPr>
                  <a:t>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Compléter la phrase par la bonne mesure.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Si la demi-droite [Ax) est la bissectrice de l’angle </a:t>
                </a:r>
                <a:r>
                  <a:rPr lang="en-US" sz="1200" b="1" i="0">
                    <a:solidFill>
                      <a:schemeClr val="tx1">
                        <a:lumMod val="65000"/>
                        <a:lumOff val="35000"/>
                      </a:schemeClr>
                    </a:solidFill>
                    <a:latin typeface="Cambria Math" panose="02040503050406030204" pitchFamily="18" charset="0"/>
                    <a:cs typeface="Arial" panose="020B0604020202020204" pitchFamily="34" charset="0"/>
                  </a:rPr>
                  <a:t>(𝒖𝑨𝒚) ̂</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et</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r>
                  <a:rPr lang="en-US" sz="1200" b="1" i="0">
                    <a:solidFill>
                      <a:schemeClr val="tx1">
                        <a:lumMod val="65000"/>
                        <a:lumOff val="35000"/>
                      </a:schemeClr>
                    </a:solidFill>
                    <a:latin typeface="Cambria Math" panose="02040503050406030204" pitchFamily="18" charset="0"/>
                    <a:cs typeface="Arial" panose="020B0604020202020204" pitchFamily="34" charset="0"/>
                  </a:rPr>
                  <a:t>(𝒖𝑨</a:t>
                </a:r>
                <a:r>
                  <a:rPr lang="en-US" sz="1200" b="1" i="0">
                    <a:solidFill>
                      <a:schemeClr val="tx1">
                        <a:lumMod val="65000"/>
                        <a:lumOff val="35000"/>
                      </a:schemeClr>
                    </a:solidFill>
                    <a:latin typeface="Cambria Math"/>
                    <a:cs typeface="Arial" panose="020B0604020202020204" pitchFamily="34" charset="0"/>
                  </a:rPr>
                  <a:t>𝒚</a:t>
                </a:r>
                <a:r>
                  <a:rPr lang="en-US" sz="1200" b="1" i="0">
                    <a:solidFill>
                      <a:schemeClr val="tx1">
                        <a:lumMod val="65000"/>
                        <a:lumOff val="35000"/>
                      </a:schemeClr>
                    </a:solidFill>
                    <a:latin typeface="Cambria Math" panose="02040503050406030204" pitchFamily="18" charset="0"/>
                    <a:cs typeface="Arial" panose="020B0604020202020204" pitchFamily="34" charset="0"/>
                  </a:rPr>
                  <a:t>) ̂=</a:t>
                </a:r>
                <a:r>
                  <a:rPr lang="en-US" sz="1200" b="1" i="0">
                    <a:solidFill>
                      <a:schemeClr val="tx1">
                        <a:lumMod val="65000"/>
                        <a:lumOff val="35000"/>
                      </a:schemeClr>
                    </a:solidFill>
                    <a:latin typeface="Cambria Math"/>
                    <a:cs typeface="Arial" panose="020B0604020202020204" pitchFamily="34" charset="0"/>
                  </a:rPr>
                  <a:t>𝟕</a:t>
                </a:r>
                <a:r>
                  <a:rPr lang="en-US" sz="1200" b="1" i="0">
                    <a:solidFill>
                      <a:schemeClr val="tx1">
                        <a:lumMod val="65000"/>
                        <a:lumOff val="35000"/>
                      </a:schemeClr>
                    </a:solidFill>
                    <a:latin typeface="Cambria Math" panose="02040503050406030204" pitchFamily="18" charset="0"/>
                    <a:cs typeface="Arial" panose="020B0604020202020204" pitchFamily="34" charset="0"/>
                  </a:rPr>
                  <a:t>𝟎</a:t>
                </a:r>
                <a:r>
                  <a:rPr lang="en-US" sz="1200" b="1" i="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a:t>°</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alors quelle</a:t>
                </a:r>
                <a:r>
                  <a:rPr lang="fr-FR" sz="1200" b="1" i="0" u="none" strike="noStrike" cap="none" baseline="0"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serait la mesure de l’angle </a:t>
                </a:r>
                <a:r>
                  <a:rPr lang="en-US" sz="1200" b="1" i="0">
                    <a:solidFill>
                      <a:schemeClr val="tx1">
                        <a:lumMod val="65000"/>
                        <a:lumOff val="35000"/>
                      </a:schemeClr>
                    </a:solidFill>
                    <a:latin typeface="Cambria Math" panose="02040503050406030204" pitchFamily="18" charset="0"/>
                    <a:cs typeface="Arial" panose="020B0604020202020204" pitchFamily="34" charset="0"/>
                  </a:rPr>
                  <a:t>(𝒖𝑨</a:t>
                </a:r>
                <a:r>
                  <a:rPr lang="en-US" sz="1200" b="1" i="0">
                    <a:solidFill>
                      <a:schemeClr val="tx1">
                        <a:lumMod val="65000"/>
                        <a:lumOff val="35000"/>
                      </a:schemeClr>
                    </a:solidFill>
                    <a:latin typeface="Cambria Math"/>
                    <a:cs typeface="Arial" panose="020B0604020202020204" pitchFamily="34" charset="0"/>
                  </a:rPr>
                  <a:t>𝒙</a:t>
                </a:r>
                <a:r>
                  <a:rPr lang="en-US" sz="1200" b="1" i="0">
                    <a:solidFill>
                      <a:schemeClr val="tx1">
                        <a:lumMod val="65000"/>
                        <a:lumOff val="35000"/>
                      </a:schemeClr>
                    </a:solidFill>
                    <a:latin typeface="Cambria Math" panose="02040503050406030204" pitchFamily="18" charset="0"/>
                    <a:cs typeface="Arial" panose="020B0604020202020204" pitchFamily="34" charset="0"/>
                  </a:rPr>
                  <a:t>) ̂</a:t>
                </a:r>
                <a:r>
                  <a:rPr lang="fr-FR" sz="1200" b="1" i="1" u="none" strike="noStrike" cap="none" noProof="0" dirty="0">
                    <a:solidFill>
                      <a:schemeClr val="bg1"/>
                    </a:solidFill>
                    <a:latin typeface="Comic Sans MS"/>
                    <a:cs typeface="Calibri"/>
                    <a:sym typeface="Comic Sans MS"/>
                  </a:rPr>
                  <a:t>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649889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bissectrice partage l’angle en 2 parties égales. La moitié de 70 est 35. Donc, la mesure de l’angle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𝑨𝒙</m:t>
                        </m:r>
                      </m:e>
                    </m:acc>
                  </m:oMath>
                </a14:m>
                <a:r>
                  <a:rPr lang="en-GB" b="1" baseline="0" dirty="0">
                    <a:latin typeface="Comic Sans MS" pitchFamily="66" charset="0"/>
                  </a:rPr>
                  <a:t> </a:t>
                </a:r>
                <a:r>
                  <a:rPr lang="fr-FR" b="1" baseline="0" noProof="0" dirty="0">
                    <a:latin typeface="Comic Sans MS" pitchFamily="66" charset="0"/>
                  </a:rPr>
                  <a:t>est égale à </a:t>
                </a:r>
                <a:r>
                  <a:rPr lang="en-GB" b="1" baseline="0" dirty="0">
                    <a:latin typeface="Comic Sans MS" pitchFamily="66" charset="0"/>
                  </a:rPr>
                  <a:t>35</a:t>
                </a:r>
                <a14:m>
                  <m:oMath xmlns:m="http://schemas.openxmlformats.org/officeDocument/2006/math">
                    <m:r>
                      <a:rPr lang="en-US" sz="1200" b="1"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GB" b="1" baseline="0" dirty="0">
                    <a:latin typeface="Comic Sans MS" pitchFamily="66" charset="0"/>
                  </a:rPr>
                  <a:t>. </a:t>
                </a:r>
                <a:r>
                  <a:rPr lang="fr-FR" b="1" baseline="0" noProof="0" dirty="0">
                    <a:latin typeface="Comic Sans MS" pitchFamily="66" charset="0"/>
                  </a:rPr>
                  <a:t>La troisième réponse est la bonne réponse. »</a:t>
                </a:r>
                <a:endParaRPr lang="en-US" b="1" baseline="0"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bissectrice partage l’angle en 2 parties égales. La moitié de 70 est 35. Donc, la mesure de l’angle </a:t>
                </a:r>
                <a:r>
                  <a:rPr lang="en-US" sz="1200" b="1" i="0">
                    <a:latin typeface="Cambria Math" panose="02040503050406030204" pitchFamily="18" charset="0"/>
                    <a:cs typeface="Arial" panose="020B0604020202020204" pitchFamily="34" charset="0"/>
                  </a:rPr>
                  <a:t>(𝒖𝑨𝒙) ̂</a:t>
                </a:r>
                <a:r>
                  <a:rPr lang="en-GB" b="1" baseline="0" dirty="0">
                    <a:latin typeface="Comic Sans MS" pitchFamily="66" charset="0"/>
                  </a:rPr>
                  <a:t> </a:t>
                </a:r>
                <a:r>
                  <a:rPr lang="fr-FR" b="1" baseline="0" noProof="0" dirty="0">
                    <a:latin typeface="Comic Sans MS" pitchFamily="66" charset="0"/>
                  </a:rPr>
                  <a:t>est égale à </a:t>
                </a:r>
                <a:r>
                  <a:rPr lang="en-GB" b="1" baseline="0" dirty="0">
                    <a:latin typeface="Comic Sans MS" pitchFamily="66" charset="0"/>
                  </a:rPr>
                  <a:t>35</a:t>
                </a:r>
                <a:r>
                  <a:rPr lang="en-US" sz="1200" b="1" i="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a:t>°</a:t>
                </a:r>
                <a:r>
                  <a:rPr lang="en-GB" b="1" baseline="0" dirty="0">
                    <a:latin typeface="Comic Sans MS" pitchFamily="66" charset="0"/>
                  </a:rPr>
                  <a:t>. </a:t>
                </a:r>
                <a:r>
                  <a:rPr lang="fr-FR" b="1" baseline="0" noProof="0" dirty="0">
                    <a:latin typeface="Comic Sans MS" pitchFamily="66" charset="0"/>
                  </a:rPr>
                  <a:t>La troisième réponse est la bonne réponse. »</a:t>
                </a:r>
                <a:endParaRPr lang="en-US" b="1" baseline="0"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872292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fr-FR" sz="1200" b="1" u="none" noProof="0" dirty="0">
                <a:solidFill>
                  <a:schemeClr val="tx1">
                    <a:lumMod val="65000"/>
                    <a:lumOff val="35000"/>
                  </a:schemeClr>
                </a:solidFill>
                <a:latin typeface="Comic Sans MS" panose="030F0702030302020204" pitchFamily="66" charset="0"/>
              </a:rPr>
              <a:t>Note pour l’enseignant(e)</a:t>
            </a:r>
          </a:p>
          <a:p>
            <a:pPr marL="0" lvl="0" indent="0" algn="l" rtl="0">
              <a:lnSpc>
                <a:spcPct val="100000"/>
              </a:lnSpc>
              <a:spcBef>
                <a:spcPts val="0"/>
              </a:spcBef>
              <a:spcAft>
                <a:spcPts val="0"/>
              </a:spcAft>
              <a:buClr>
                <a:schemeClr val="accent1"/>
              </a:buClr>
              <a:buSzPct val="100000"/>
              <a:buFont typeface="+mj-lt"/>
              <a:buNone/>
            </a:pPr>
            <a:r>
              <a:rPr lang="fr-FR" sz="1200" b="0" i="0" u="none" strike="noStrike" cap="none" dirty="0">
                <a:solidFill>
                  <a:schemeClr val="dk1"/>
                </a:solidFill>
                <a:effectLst/>
                <a:latin typeface="Calibri"/>
                <a:ea typeface="Calibri"/>
                <a:cs typeface="Calibri"/>
                <a:sym typeface="Calibri"/>
              </a:rPr>
              <a:t>Le tableau montre la répartition du chapitre. </a:t>
            </a:r>
          </a:p>
          <a:p>
            <a:endParaRPr lang="fr-FR" sz="1200" b="0"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chapitre commence par l'évaluation diagnostique qui vise à donner un aperçu des connaissances antérieures des étudiants. L'évaluation diagnostique, qui a lieu en début d'apprentissage, permet à l'enseignant(e) d’identifier les connaissances existantes des élèves et les compétences qu'ils maîtrisent, et d'identifier leurs difficultés.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Chaque chapitre comprend des activités (qui peuvent être explicites ou implicites) qui favorisent le développement d'une compétence (ou de plusieurs compétences) de l'apprentissage socio-émotionnel (SEL). L'apprentissage socio-émotionnel favorise le développement de cinq compétences fondamentales chez les élèves : le développement du cerveau, la maitrise des émotions, les aptitudes sociales, la résolution de conflit, et la persévérance. Le rôle de l'enseignant(e) est d'intégrer les objectifs liés à l’apprentissage socio-émotionnel dans son enseignement (activités et discussions) en classe. </a:t>
            </a:r>
          </a:p>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déroulement de la séance est le suivant :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introduction qui comprend une question préparatoire à laquelle on répond en fin de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activité d'apprentissage qui comprend une situation de la vie réelle qui peut amener les élèves à découvrir de nouveaux concepts tout en essayant de la résoudre.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 résultat de l'activité d'apprentissage lié à l'objectif.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Des applications qui peuvent être des exercices ou des problèmes.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évaluation formative est réalisée à la fin de chaque séance pour vérifier l’atteinte des objectifs d’apprentissage par les élèves.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récapitulation est proposée à la fin en fonction des objectifs d’apprentissage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évaluation sommative est donnée à la fin du chapitre pour vérifier la compréhension par les élèves des objectifs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Remarque : Pour les élèves, l’évaluation formative se trouve sous le titre « vérifiez votre compréhension » et l'évaluation sommative se trouve sous le titre « testez vos connaissances ».</a:t>
            </a:r>
            <a:r>
              <a:rPr lang="en-US" sz="1100" dirty="0">
                <a:effectLst/>
                <a:latin typeface="Calibri" panose="020F0502020204030204" pitchFamily="34" charset="0"/>
                <a:ea typeface="Calibri" panose="020F0502020204030204" pitchFamily="34" charset="0"/>
                <a:cs typeface="Arial" panose="020B0604020202020204" pitchFamily="34" charset="0"/>
              </a:rPr>
              <a:t> </a:t>
            </a:r>
          </a:p>
          <a:p>
            <a:pPr marL="0" lvl="0" indent="0" algn="l" rtl="0">
              <a:lnSpc>
                <a:spcPct val="100000"/>
              </a:lnSpc>
              <a:spcBef>
                <a:spcPts val="0"/>
              </a:spcBef>
              <a:spcAft>
                <a:spcPts val="0"/>
              </a:spcAft>
              <a:buClr>
                <a:schemeClr val="accent1"/>
              </a:buClr>
              <a:buSzPct val="100000"/>
              <a:buFont typeface="+mj-lt"/>
              <a:buNone/>
            </a:pP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8903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Si [Ax) est la bissectrice de </a:t>
                </a:r>
                <a14:m>
                  <m:oMath xmlns:m="http://schemas.openxmlformats.org/officeDocument/2006/math">
                    <m:acc>
                      <m:accPr>
                        <m:chr m:val="̂"/>
                        <m:ctrlP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𝒖𝑨𝒚</m:t>
                        </m:r>
                      </m:e>
                    </m:acc>
                  </m:oMath>
                </a14:m>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et </a:t>
                </a:r>
                <a14:m>
                  <m:oMath xmlns:m="http://schemas.openxmlformats.org/officeDocument/2006/math">
                    <m:acc>
                      <m:accPr>
                        <m:chr m:val="̂"/>
                        <m:ctrlPr>
                          <a:rPr lang="fr-FR" sz="1200" b="1" i="1" noProof="0">
                            <a:solidFill>
                              <a:schemeClr val="tx1">
                                <a:lumMod val="65000"/>
                                <a:lumOff val="35000"/>
                              </a:schemeClr>
                            </a:solidFill>
                            <a:latin typeface="Cambria Math" panose="02040503050406030204" pitchFamily="18" charset="0"/>
                            <a:cs typeface="Arial" panose="020B0604020202020204" pitchFamily="34" charset="0"/>
                          </a:rPr>
                        </m:ctrlPr>
                      </m:accPr>
                      <m:e>
                        <m:r>
                          <a:rPr lang="fr-FR" sz="1200" b="1" i="1" noProof="0">
                            <a:solidFill>
                              <a:schemeClr val="tx1">
                                <a:lumMod val="65000"/>
                                <a:lumOff val="35000"/>
                              </a:schemeClr>
                            </a:solidFill>
                            <a:latin typeface="Cambria Math" panose="02040503050406030204" pitchFamily="18" charset="0"/>
                            <a:cs typeface="Arial" panose="020B0604020202020204" pitchFamily="34" charset="0"/>
                          </a:rPr>
                          <m:t>𝒖</m:t>
                        </m:r>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𝑨𝒙</m:t>
                        </m:r>
                      </m:e>
                    </m:acc>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m:t>
                    </m:r>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𝟒𝟎</m:t>
                    </m:r>
                    <m:r>
                      <a:rPr lang="fr-FR" sz="1200" b="1" i="1" noProof="0"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alors quelle serait la mesure de </a:t>
                </a:r>
                <a14:m>
                  <m:oMath xmlns:m="http://schemas.openxmlformats.org/officeDocument/2006/math">
                    <m:acc>
                      <m:accPr>
                        <m:chr m:val="̂"/>
                        <m:ctrlPr>
                          <a:rPr lang="fr-FR" sz="1200" b="1" i="1" noProof="0">
                            <a:solidFill>
                              <a:schemeClr val="tx1">
                                <a:lumMod val="65000"/>
                                <a:lumOff val="35000"/>
                              </a:schemeClr>
                            </a:solidFill>
                            <a:latin typeface="Cambria Math" panose="02040503050406030204" pitchFamily="18" charset="0"/>
                            <a:cs typeface="Arial" panose="020B0604020202020204" pitchFamily="34" charset="0"/>
                          </a:rPr>
                        </m:ctrlPr>
                      </m:accPr>
                      <m:e>
                        <m:r>
                          <a:rPr lang="fr-FR" sz="1200" b="1" i="1" noProof="0">
                            <a:solidFill>
                              <a:schemeClr val="tx1">
                                <a:lumMod val="65000"/>
                                <a:lumOff val="35000"/>
                              </a:schemeClr>
                            </a:solidFill>
                            <a:latin typeface="Cambria Math" panose="02040503050406030204" pitchFamily="18" charset="0"/>
                            <a:cs typeface="Arial" panose="020B0604020202020204" pitchFamily="34" charset="0"/>
                          </a:rPr>
                          <m:t>𝒖</m:t>
                        </m:r>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𝑨𝒚</m:t>
                        </m:r>
                      </m:e>
                    </m:acc>
                  </m:oMath>
                </a14:m>
                <a:r>
                  <a:rPr lang="fr-FR" sz="1200" b="1" i="1" u="none" strike="noStrike" cap="none" noProof="0" dirty="0">
                    <a:solidFill>
                      <a:schemeClr val="bg1"/>
                    </a:solidFill>
                    <a:latin typeface="Comic Sans MS"/>
                    <a:cs typeface="Calibri"/>
                    <a:sym typeface="Comic Sans MS"/>
                  </a:rPr>
                  <a:t> ? »</a:t>
                </a:r>
              </a:p>
              <a:p>
                <a:pPr marL="9000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pPr marL="90000" indent="0"/>
                <a:endParaRPr lang="en-GB" dirty="0">
                  <a:latin typeface="Arial" panose="020B0604020202020204" pitchFamily="34" charset="0"/>
                  <a:cs typeface="Arial" panose="020B0604020202020204" pitchFamily="34"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baseline="0" dirty="0">
                  <a:latin typeface="Comic Sans MS"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aseline="0" dirty="0">
                    <a:latin typeface="Comic Sans MS" pitchFamily="66" charset="0"/>
                  </a:rPr>
                  <a:t>	</a:t>
                </a:r>
                <a:endParaRPr lang="en-GB" b="1" u="none" dirty="0">
                  <a:latin typeface="Comic Sans MS" pitchFamily="66" charset="0"/>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Si [Ax) est la bissectrice de </a:t>
                </a:r>
                <a:r>
                  <a:rPr lang="fr-FR" sz="1200" b="1" i="0" noProof="0">
                    <a:solidFill>
                      <a:schemeClr val="tx1">
                        <a:lumMod val="65000"/>
                        <a:lumOff val="35000"/>
                      </a:schemeClr>
                    </a:solidFill>
                    <a:latin typeface="Cambria Math" panose="02040503050406030204" pitchFamily="18" charset="0"/>
                    <a:cs typeface="Arial" panose="020B0604020202020204" pitchFamily="34" charset="0"/>
                  </a:rPr>
                  <a:t>(𝒖𝑨𝒚) ̂</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et </a:t>
                </a:r>
                <a:r>
                  <a:rPr lang="fr-FR" sz="1200" b="1" i="0" noProof="0">
                    <a:solidFill>
                      <a:schemeClr val="tx1">
                        <a:lumMod val="65000"/>
                        <a:lumOff val="35000"/>
                      </a:schemeClr>
                    </a:solidFill>
                    <a:latin typeface="Cambria Math" panose="02040503050406030204" pitchFamily="18" charset="0"/>
                    <a:cs typeface="Arial" panose="020B0604020202020204" pitchFamily="34" charset="0"/>
                  </a:rPr>
                  <a:t>(𝒖𝑨𝒙) ̂=𝟒𝟎</a:t>
                </a:r>
                <a:r>
                  <a:rPr lang="fr-FR" sz="1200" b="1" i="0" noProof="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a:t>°</a:t>
                </a:r>
                <a:r>
                  <a:rPr lang="fr-FR" sz="12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alors quelle serait la mesure de </a:t>
                </a:r>
                <a:r>
                  <a:rPr lang="fr-FR" sz="1200" b="1" i="0" noProof="0">
                    <a:solidFill>
                      <a:schemeClr val="tx1">
                        <a:lumMod val="65000"/>
                        <a:lumOff val="35000"/>
                      </a:schemeClr>
                    </a:solidFill>
                    <a:latin typeface="Cambria Math" panose="02040503050406030204" pitchFamily="18" charset="0"/>
                    <a:cs typeface="Arial" panose="020B0604020202020204" pitchFamily="34" charset="0"/>
                  </a:rPr>
                  <a:t>(𝒖𝑨𝒚) ̂</a:t>
                </a:r>
                <a:r>
                  <a:rPr lang="fr-FR" sz="1200" b="1" i="1" u="none" strike="noStrike" cap="none" noProof="0" dirty="0">
                    <a:solidFill>
                      <a:schemeClr val="bg1"/>
                    </a:solidFill>
                    <a:latin typeface="Comic Sans MS"/>
                    <a:cs typeface="Calibri"/>
                    <a:sym typeface="Comic Sans MS"/>
                  </a:rPr>
                  <a:t> ? »</a:t>
                </a:r>
              </a:p>
              <a:p>
                <a:pPr marL="9000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pPr marL="90000" indent="0"/>
                <a:endParaRPr lang="en-GB" dirty="0">
                  <a:latin typeface="Arial" panose="020B0604020202020204" pitchFamily="34" charset="0"/>
                  <a:cs typeface="Arial" panose="020B0604020202020204" pitchFamily="34"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baseline="0" dirty="0">
                  <a:latin typeface="Comic Sans MS"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aseline="0" dirty="0">
                    <a:latin typeface="Comic Sans MS" pitchFamily="66" charset="0"/>
                  </a:rPr>
                  <a:t>	</a:t>
                </a:r>
                <a:endParaRPr lang="en-GB" b="1" u="none" dirty="0">
                  <a:latin typeface="Comic Sans MS" pitchFamily="66"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25029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La </a:t>
                </a:r>
                <a:r>
                  <a:rPr lang="fr-FR" sz="1200" b="1" i="0" u="none" strike="noStrike" cap="none" noProof="0" dirty="0">
                    <a:solidFill>
                      <a:schemeClr val="bg1"/>
                    </a:solidFill>
                    <a:latin typeface="Comic Sans MS"/>
                    <a:cs typeface="Calibri"/>
                    <a:sym typeface="Comic Sans MS"/>
                  </a:rPr>
                  <a:t>bissectrice coupe l’angle en 2 parties</a:t>
                </a:r>
                <a:r>
                  <a:rPr lang="fr-FR" sz="1200" b="1" i="0" u="none" strike="noStrike" cap="none" baseline="0" noProof="0" dirty="0">
                    <a:solidFill>
                      <a:schemeClr val="bg1"/>
                    </a:solidFill>
                    <a:latin typeface="Comic Sans MS"/>
                    <a:cs typeface="Calibri"/>
                    <a:sym typeface="Comic Sans MS"/>
                  </a:rPr>
                  <a:t> égales. On connaît la mesure de l’angle </a:t>
                </a:r>
                <a14:m>
                  <m:oMath xmlns:m="http://schemas.openxmlformats.org/officeDocument/2006/math">
                    <m:acc>
                      <m:accPr>
                        <m:chr m:val="̂"/>
                        <m:ctrlPr>
                          <a:rPr lang="fr-FR" sz="1200" b="1" i="1" noProof="0" smtClean="0">
                            <a:latin typeface="Cambria Math" panose="02040503050406030204" pitchFamily="18" charset="0"/>
                            <a:cs typeface="Arial" panose="020B0604020202020204" pitchFamily="34" charset="0"/>
                          </a:rPr>
                        </m:ctrlPr>
                      </m:accPr>
                      <m:e>
                        <m:r>
                          <a:rPr lang="fr-FR" sz="1200" b="1" i="1" noProof="0">
                            <a:latin typeface="Cambria Math" panose="02040503050406030204" pitchFamily="18" charset="0"/>
                            <a:cs typeface="Arial" panose="020B0604020202020204" pitchFamily="34" charset="0"/>
                          </a:rPr>
                          <m:t>𝒖</m:t>
                        </m:r>
                        <m:r>
                          <a:rPr lang="fr-FR" sz="1200" b="1" i="1" noProof="0" smtClean="0">
                            <a:latin typeface="Cambria Math" panose="02040503050406030204" pitchFamily="18" charset="0"/>
                            <a:cs typeface="Arial" panose="020B0604020202020204" pitchFamily="34" charset="0"/>
                          </a:rPr>
                          <m:t>𝑨𝒙</m:t>
                        </m:r>
                      </m:e>
                    </m:acc>
                  </m:oMath>
                </a14:m>
                <a:r>
                  <a:rPr lang="fr-FR" sz="1200" b="1" i="1" u="none" strike="noStrike" cap="none" noProof="0" dirty="0">
                    <a:solidFill>
                      <a:schemeClr val="bg1"/>
                    </a:solidFill>
                    <a:latin typeface="Comic Sans MS"/>
                    <a:cs typeface="Calibri"/>
                    <a:sym typeface="Comic Sans MS"/>
                  </a:rPr>
                  <a:t> qui est la</a:t>
                </a:r>
                <a:r>
                  <a:rPr lang="fr-FR" sz="1200" b="1" i="1" u="none" strike="noStrike" cap="none" baseline="0" noProof="0" dirty="0">
                    <a:solidFill>
                      <a:schemeClr val="bg1"/>
                    </a:solidFill>
                    <a:latin typeface="Comic Sans MS"/>
                    <a:cs typeface="Calibri"/>
                    <a:sym typeface="Comic Sans MS"/>
                  </a:rPr>
                  <a:t> moitié de la mesure de l’angle</a:t>
                </a:r>
                <a:r>
                  <a:rPr lang="fr-FR" sz="1200" b="1" i="1" u="none" strike="noStrike" cap="none" noProof="0"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fr-FR" sz="1200" b="1" i="1" noProof="0">
                            <a:latin typeface="Cambria Math" panose="02040503050406030204" pitchFamily="18" charset="0"/>
                            <a:cs typeface="Arial" panose="020B0604020202020204" pitchFamily="34" charset="0"/>
                          </a:rPr>
                        </m:ctrlPr>
                      </m:accPr>
                      <m:e>
                        <m:r>
                          <a:rPr lang="fr-FR" sz="1200" b="1" i="1" noProof="0">
                            <a:latin typeface="Cambria Math" panose="02040503050406030204" pitchFamily="18" charset="0"/>
                            <a:cs typeface="Arial" panose="020B0604020202020204" pitchFamily="34" charset="0"/>
                          </a:rPr>
                          <m:t>𝒖</m:t>
                        </m:r>
                        <m:r>
                          <a:rPr lang="fr-FR" sz="1200" b="1" i="1" noProof="0" smtClean="0">
                            <a:latin typeface="Cambria Math" panose="02040503050406030204" pitchFamily="18" charset="0"/>
                            <a:cs typeface="Arial" panose="020B0604020202020204" pitchFamily="34" charset="0"/>
                          </a:rPr>
                          <m:t>𝑨𝒚</m:t>
                        </m:r>
                      </m:e>
                    </m:acc>
                  </m:oMath>
                </a14:m>
                <a:r>
                  <a:rPr lang="fr-FR" sz="1200" b="1" i="1" u="none" strike="noStrike" cap="none" noProof="0" dirty="0">
                    <a:solidFill>
                      <a:schemeClr val="bg1"/>
                    </a:solidFill>
                    <a:latin typeface="Comic Sans MS"/>
                    <a:cs typeface="Calibri"/>
                    <a:sym typeface="Comic Sans MS"/>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chemeClr val="bg1"/>
                    </a:solidFill>
                    <a:latin typeface="Comic Sans MS"/>
                    <a:cs typeface="Calibri"/>
                    <a:sym typeface="Comic Sans MS"/>
                  </a:rPr>
                  <a:t>Alors, la mesure de l’angle angle </a:t>
                </a:r>
                <a14:m>
                  <m:oMath xmlns:m="http://schemas.openxmlformats.org/officeDocument/2006/math">
                    <m:acc>
                      <m:accPr>
                        <m:chr m:val="̂"/>
                        <m:ctrlPr>
                          <a:rPr lang="fr-FR" sz="1200" b="1" i="1" noProof="0" smtClean="0">
                            <a:latin typeface="Cambria Math" panose="02040503050406030204" pitchFamily="18" charset="0"/>
                            <a:cs typeface="Arial" panose="020B0604020202020204" pitchFamily="34" charset="0"/>
                          </a:rPr>
                        </m:ctrlPr>
                      </m:accPr>
                      <m:e>
                        <m:r>
                          <a:rPr lang="fr-FR" sz="1200" b="1" i="1" noProof="0">
                            <a:latin typeface="Cambria Math" panose="02040503050406030204" pitchFamily="18" charset="0"/>
                            <a:cs typeface="Arial" panose="020B0604020202020204" pitchFamily="34" charset="0"/>
                          </a:rPr>
                          <m:t>𝒖</m:t>
                        </m:r>
                        <m:r>
                          <a:rPr lang="fr-FR" sz="1200" b="1" i="1" noProof="0" smtClean="0">
                            <a:latin typeface="Cambria Math" panose="02040503050406030204" pitchFamily="18" charset="0"/>
                            <a:cs typeface="Arial" panose="020B0604020202020204" pitchFamily="34" charset="0"/>
                          </a:rPr>
                          <m:t>𝑨𝒚</m:t>
                        </m:r>
                      </m:e>
                    </m:acc>
                  </m:oMath>
                </a14:m>
                <a:r>
                  <a:rPr lang="fr-FR" sz="1200" b="1" i="1" u="none" strike="noStrike" cap="none" noProof="0" dirty="0">
                    <a:solidFill>
                      <a:schemeClr val="bg1"/>
                    </a:solidFill>
                    <a:latin typeface="Comic Sans MS"/>
                    <a:cs typeface="Calibri"/>
                    <a:sym typeface="Comic Sans MS"/>
                  </a:rPr>
                  <a:t> vaut</a:t>
                </a:r>
                <a:r>
                  <a:rPr lang="fr-FR" sz="1200" b="1" i="1" u="none" strike="noStrike" cap="none" baseline="0" noProof="0" dirty="0">
                    <a:solidFill>
                      <a:schemeClr val="bg1"/>
                    </a:solidFill>
                    <a:latin typeface="Comic Sans MS"/>
                    <a:cs typeface="Calibri"/>
                    <a:sym typeface="Comic Sans MS"/>
                  </a:rPr>
                  <a:t> le double de la mesure de l’angle</a:t>
                </a:r>
                <a:r>
                  <a:rPr lang="fr-FR" sz="1200" b="1" i="1" u="none" strike="noStrike" cap="none" noProof="0" dirty="0">
                    <a:solidFill>
                      <a:schemeClr val="bg1"/>
                    </a:solidFill>
                    <a:latin typeface="Comic Sans MS"/>
                    <a:cs typeface="Calibri"/>
                    <a:sym typeface="Comic Sans MS"/>
                  </a:rPr>
                  <a:t> </a:t>
                </a:r>
                <a:r>
                  <a:rPr lang="fr-FR" sz="1200" b="1" i="1" u="none" strike="noStrike" cap="none" noProof="0"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fr-FR" sz="1200" b="1" i="1" noProof="0">
                            <a:latin typeface="Cambria Math" panose="02040503050406030204" pitchFamily="18" charset="0"/>
                            <a:cs typeface="Arial" panose="020B0604020202020204" pitchFamily="34" charset="0"/>
                          </a:rPr>
                        </m:ctrlPr>
                      </m:accPr>
                      <m:e>
                        <m:r>
                          <a:rPr lang="fr-FR" sz="1200" b="1" i="1" noProof="0">
                            <a:latin typeface="Cambria Math" panose="02040503050406030204" pitchFamily="18" charset="0"/>
                            <a:cs typeface="Arial" panose="020B0604020202020204" pitchFamily="34" charset="0"/>
                          </a:rPr>
                          <m:t>𝒖</m:t>
                        </m:r>
                        <m:r>
                          <a:rPr lang="fr-FR" sz="1200" b="1" i="1" noProof="0" smtClean="0">
                            <a:latin typeface="Cambria Math" panose="02040503050406030204" pitchFamily="18" charset="0"/>
                            <a:cs typeface="Arial" panose="020B0604020202020204" pitchFamily="34" charset="0"/>
                          </a:rPr>
                          <m:t>𝑨𝒙</m:t>
                        </m:r>
                      </m:e>
                    </m:acc>
                  </m:oMath>
                </a14:m>
                <a:r>
                  <a:rPr lang="fr-FR" sz="1200" b="1" i="1" u="none" strike="noStrike" cap="none" noProof="0" dirty="0">
                    <a:solidFill>
                      <a:schemeClr val="bg1"/>
                    </a:solidFill>
                    <a:latin typeface="Comic Sans MS"/>
                    <a:cs typeface="Calibri"/>
                    <a:sym typeface="Comic Sans MS"/>
                  </a:rPr>
                  <a:t>. 2 fois 40 est 80.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chemeClr val="bg1"/>
                    </a:solidFill>
                    <a:latin typeface="Comic Sans MS"/>
                    <a:cs typeface="Calibri"/>
                    <a:sym typeface="Comic Sans MS"/>
                  </a:rPr>
                  <a:t>Donc, la mesure de l’angle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𝑨𝒚</m:t>
                        </m:r>
                      </m:e>
                    </m:acc>
                  </m:oMath>
                </a14:m>
                <a:r>
                  <a:rPr lang="en-US" sz="1200" b="1" i="1" u="none" strike="noStrike" cap="none"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est 80 degrés</a:t>
                </a:r>
                <a:r>
                  <a:rPr lang="fr-FR" sz="1200" b="1" i="1" u="none" strike="noStrike" cap="none" baseline="0" noProof="0" dirty="0">
                    <a:solidFill>
                      <a:schemeClr val="bg1"/>
                    </a:solidFill>
                    <a:latin typeface="Comic Sans MS"/>
                    <a:cs typeface="Calibri"/>
                    <a:sym typeface="Comic Sans MS"/>
                  </a:rPr>
                  <a:t> et la seconde réponse</a:t>
                </a:r>
                <a:r>
                  <a:rPr lang="en-US" sz="1200" b="1" i="1" u="none" strike="noStrike" cap="none" dirty="0">
                    <a:solidFill>
                      <a:schemeClr val="bg1"/>
                    </a:solidFill>
                    <a:latin typeface="Comic Sans MS"/>
                    <a:cs typeface="Calibri"/>
                    <a:sym typeface="Comic Sans MS"/>
                  </a:rPr>
                  <a:t> </a:t>
                </a:r>
                <a:r>
                  <a:rPr lang="fr-FR" b="1" baseline="0" noProof="0" dirty="0">
                    <a:latin typeface="Comic Sans MS" pitchFamily="66" charset="0"/>
                  </a:rPr>
                  <a:t>est la réponse correcte. »</a:t>
                </a:r>
                <a:endParaRPr lang="en-US" b="1" baseline="0" dirty="0">
                  <a:latin typeface="Comic Sans MS"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p:txBody>
          </p:sp>
        </mc:Choice>
        <mc:Fallback xmlns="">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La </a:t>
                </a:r>
                <a:r>
                  <a:rPr lang="fr-FR" sz="1200" b="1" i="0" u="none" strike="noStrike" cap="none" noProof="0" dirty="0">
                    <a:solidFill>
                      <a:schemeClr val="bg1"/>
                    </a:solidFill>
                    <a:latin typeface="Comic Sans MS"/>
                    <a:cs typeface="Calibri"/>
                    <a:sym typeface="Comic Sans MS"/>
                  </a:rPr>
                  <a:t>bissectrice coupe l’angle en 2 parties</a:t>
                </a:r>
                <a:r>
                  <a:rPr lang="fr-FR" sz="1200" b="1" i="0" u="none" strike="noStrike" cap="none" baseline="0" noProof="0" dirty="0">
                    <a:solidFill>
                      <a:schemeClr val="bg1"/>
                    </a:solidFill>
                    <a:latin typeface="Comic Sans MS"/>
                    <a:cs typeface="Calibri"/>
                    <a:sym typeface="Comic Sans MS"/>
                  </a:rPr>
                  <a:t> égales. On connaît la mesure de l’angle </a:t>
                </a:r>
                <a:r>
                  <a:rPr lang="fr-FR" sz="1200" b="1" i="0" noProof="0">
                    <a:latin typeface="Cambria Math" panose="02040503050406030204" pitchFamily="18" charset="0"/>
                    <a:cs typeface="Arial" panose="020B0604020202020204" pitchFamily="34" charset="0"/>
                  </a:rPr>
                  <a:t>(𝒖𝑨𝒙) ̂</a:t>
                </a:r>
                <a:r>
                  <a:rPr lang="fr-FR" sz="1200" b="1" i="1" u="none" strike="noStrike" cap="none" noProof="0" dirty="0">
                    <a:solidFill>
                      <a:schemeClr val="bg1"/>
                    </a:solidFill>
                    <a:latin typeface="Comic Sans MS"/>
                    <a:cs typeface="Calibri"/>
                    <a:sym typeface="Comic Sans MS"/>
                  </a:rPr>
                  <a:t> qui est la</a:t>
                </a:r>
                <a:r>
                  <a:rPr lang="fr-FR" sz="1200" b="1" i="1" u="none" strike="noStrike" cap="none" baseline="0" noProof="0" dirty="0">
                    <a:solidFill>
                      <a:schemeClr val="bg1"/>
                    </a:solidFill>
                    <a:latin typeface="Comic Sans MS"/>
                    <a:cs typeface="Calibri"/>
                    <a:sym typeface="Comic Sans MS"/>
                  </a:rPr>
                  <a:t> moitié de la mesure de l’angle</a:t>
                </a:r>
                <a:r>
                  <a:rPr lang="fr-FR" sz="1200" b="1" i="1" u="none" strike="noStrike" cap="none" noProof="0" dirty="0">
                    <a:solidFill>
                      <a:schemeClr val="dk1"/>
                    </a:solidFill>
                    <a:latin typeface="Calibri"/>
                    <a:ea typeface="Calibri" panose="020F0502020204030204" pitchFamily="34" charset="0"/>
                    <a:cs typeface="Arial" panose="020B0604020202020204" pitchFamily="34" charset="0"/>
                    <a:sym typeface="Calibri"/>
                  </a:rPr>
                  <a:t> </a:t>
                </a:r>
                <a:r>
                  <a:rPr lang="fr-FR" sz="1200" b="1" i="0" noProof="0">
                    <a:latin typeface="Cambria Math" panose="02040503050406030204" pitchFamily="18" charset="0"/>
                    <a:cs typeface="Arial" panose="020B0604020202020204" pitchFamily="34" charset="0"/>
                  </a:rPr>
                  <a:t>(𝒖𝑨𝒚) ̂</a:t>
                </a:r>
                <a:r>
                  <a:rPr lang="fr-FR" sz="1200" b="1" i="1" u="none" strike="noStrike" cap="none" noProof="0" dirty="0">
                    <a:solidFill>
                      <a:schemeClr val="bg1"/>
                    </a:solidFill>
                    <a:latin typeface="Comic Sans MS"/>
                    <a:cs typeface="Calibri"/>
                    <a:sym typeface="Comic Sans MS"/>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chemeClr val="bg1"/>
                    </a:solidFill>
                    <a:latin typeface="Comic Sans MS"/>
                    <a:cs typeface="Calibri"/>
                    <a:sym typeface="Comic Sans MS"/>
                  </a:rPr>
                  <a:t>Alors, la mesure de l’angle angle </a:t>
                </a:r>
                <a:r>
                  <a:rPr lang="fr-FR" sz="1200" b="1" i="0" noProof="0">
                    <a:latin typeface="Cambria Math" panose="02040503050406030204" pitchFamily="18" charset="0"/>
                    <a:cs typeface="Arial" panose="020B0604020202020204" pitchFamily="34" charset="0"/>
                  </a:rPr>
                  <a:t>(𝒖𝑨𝒚) ̂</a:t>
                </a:r>
                <a:r>
                  <a:rPr lang="fr-FR" sz="1200" b="1" i="1" u="none" strike="noStrike" cap="none" noProof="0" dirty="0">
                    <a:solidFill>
                      <a:schemeClr val="bg1"/>
                    </a:solidFill>
                    <a:latin typeface="Comic Sans MS"/>
                    <a:cs typeface="Calibri"/>
                    <a:sym typeface="Comic Sans MS"/>
                  </a:rPr>
                  <a:t> vaut</a:t>
                </a:r>
                <a:r>
                  <a:rPr lang="fr-FR" sz="1200" b="1" i="1" u="none" strike="noStrike" cap="none" baseline="0" noProof="0" dirty="0">
                    <a:solidFill>
                      <a:schemeClr val="bg1"/>
                    </a:solidFill>
                    <a:latin typeface="Comic Sans MS"/>
                    <a:cs typeface="Calibri"/>
                    <a:sym typeface="Comic Sans MS"/>
                  </a:rPr>
                  <a:t> le double de la mesure de l’angle</a:t>
                </a:r>
                <a:r>
                  <a:rPr lang="fr-FR" sz="1200" b="1" i="1" u="none" strike="noStrike" cap="none" noProof="0" dirty="0">
                    <a:solidFill>
                      <a:schemeClr val="bg1"/>
                    </a:solidFill>
                    <a:latin typeface="Comic Sans MS"/>
                    <a:cs typeface="Calibri"/>
                    <a:sym typeface="Comic Sans MS"/>
                  </a:rPr>
                  <a:t> </a:t>
                </a:r>
                <a:r>
                  <a:rPr lang="fr-FR" sz="1200" b="1" i="1" u="none" strike="noStrike" cap="none" noProof="0" dirty="0">
                    <a:solidFill>
                      <a:schemeClr val="dk1"/>
                    </a:solidFill>
                    <a:latin typeface="Calibri"/>
                    <a:ea typeface="Calibri" panose="020F0502020204030204" pitchFamily="34" charset="0"/>
                    <a:cs typeface="Arial" panose="020B0604020202020204" pitchFamily="34" charset="0"/>
                    <a:sym typeface="Calibri"/>
                  </a:rPr>
                  <a:t> </a:t>
                </a:r>
                <a:r>
                  <a:rPr lang="fr-FR" sz="1200" b="1" i="0" noProof="0">
                    <a:latin typeface="Cambria Math" panose="02040503050406030204" pitchFamily="18" charset="0"/>
                    <a:cs typeface="Arial" panose="020B0604020202020204" pitchFamily="34" charset="0"/>
                  </a:rPr>
                  <a:t>(𝒖𝑨𝒙) ̂</a:t>
                </a:r>
                <a:r>
                  <a:rPr lang="fr-FR" sz="1200" b="1" i="1" u="none" strike="noStrike" cap="none" noProof="0" dirty="0">
                    <a:solidFill>
                      <a:schemeClr val="bg1"/>
                    </a:solidFill>
                    <a:latin typeface="Comic Sans MS"/>
                    <a:cs typeface="Calibri"/>
                    <a:sym typeface="Comic Sans MS"/>
                  </a:rPr>
                  <a:t>. 2 fois 40 est 80.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chemeClr val="bg1"/>
                    </a:solidFill>
                    <a:latin typeface="Comic Sans MS"/>
                    <a:cs typeface="Calibri"/>
                    <a:sym typeface="Comic Sans MS"/>
                  </a:rPr>
                  <a:t>Donc, la mesure de l’angle </a:t>
                </a:r>
                <a:r>
                  <a:rPr lang="en-US" sz="1200" b="1" i="0">
                    <a:latin typeface="Cambria Math" panose="02040503050406030204" pitchFamily="18" charset="0"/>
                    <a:cs typeface="Arial" panose="020B0604020202020204" pitchFamily="34" charset="0"/>
                  </a:rPr>
                  <a:t>(𝒖𝑨𝒚) ̂</a:t>
                </a:r>
                <a:r>
                  <a:rPr lang="en-US" sz="1200" b="1" i="1" u="none" strike="noStrike" cap="none"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est 80 degrés</a:t>
                </a:r>
                <a:r>
                  <a:rPr lang="fr-FR" sz="1200" b="1" i="1" u="none" strike="noStrike" cap="none" baseline="0" noProof="0" dirty="0">
                    <a:solidFill>
                      <a:schemeClr val="bg1"/>
                    </a:solidFill>
                    <a:latin typeface="Comic Sans MS"/>
                    <a:cs typeface="Calibri"/>
                    <a:sym typeface="Comic Sans MS"/>
                  </a:rPr>
                  <a:t> et la seconde réponse</a:t>
                </a:r>
                <a:r>
                  <a:rPr lang="en-US" sz="1200" b="1" i="1" u="none" strike="noStrike" cap="none" dirty="0">
                    <a:solidFill>
                      <a:schemeClr val="bg1"/>
                    </a:solidFill>
                    <a:latin typeface="Comic Sans MS"/>
                    <a:cs typeface="Calibri"/>
                    <a:sym typeface="Comic Sans MS"/>
                  </a:rPr>
                  <a:t> </a:t>
                </a:r>
                <a:r>
                  <a:rPr lang="fr-FR" b="1" baseline="0" noProof="0" dirty="0">
                    <a:latin typeface="Comic Sans MS" pitchFamily="66" charset="0"/>
                  </a:rPr>
                  <a:t>est la réponse correcte. »</a:t>
                </a:r>
                <a:endParaRPr lang="en-US" b="1" baseline="0" dirty="0">
                  <a:latin typeface="Comic Sans MS"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747915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endParaRPr lang="en-US"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pour compléter la phrase. »</a:t>
            </a:r>
            <a:endParaRPr lang="fr-FR" b="1" baseline="0" noProof="0" dirty="0">
              <a:solidFill>
                <a:srgbClr val="595959"/>
              </a:solidFill>
              <a:latin typeface="Comic Sans MS" pitchFamily="66"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186713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i="1" u="none" strike="noStrike" cap="none" baseline="0" noProof="0" dirty="0">
                <a:solidFill>
                  <a:schemeClr val="bg1"/>
                </a:solidFill>
                <a:latin typeface="Comic Sans MS"/>
                <a:cs typeface="Calibri"/>
                <a:sym typeface="Comic Sans MS"/>
              </a:rPr>
              <a:t>« </a:t>
            </a:r>
            <a:r>
              <a:rPr lang="fr-FR" b="1" i="0" baseline="0" noProof="0" dirty="0">
                <a:latin typeface="Comic Sans MS" pitchFamily="66" charset="0"/>
              </a:rPr>
              <a:t>Selon la figure, on remarque que les segments [RS] et [ST] ont la même mesure</a:t>
            </a:r>
            <a:r>
              <a:rPr lang="en-GB" b="1" i="0" baseline="0" dirty="0">
                <a:latin typeface="Comic Sans MS" pitchFamily="66" charset="0"/>
              </a:rPr>
              <a:t>.</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baseline="0" noProof="0" dirty="0">
                <a:latin typeface="Comic Sans MS" pitchFamily="66" charset="0"/>
                <a:cs typeface="Arial" panose="020B0604020202020204" pitchFamily="34" charset="0"/>
              </a:rPr>
              <a:t>Ces segments sont également sur la m</a:t>
            </a:r>
            <a:r>
              <a:rPr lang="fr-FR" b="1" i="0" baseline="0" noProof="0" dirty="0">
                <a:latin typeface="Comic Sans MS" pitchFamily="66" charset="0"/>
              </a:rPr>
              <a:t>ême droite et ont S comme point commun. Alors, S est le milieu de [RT]. »</a:t>
            </a:r>
            <a:endParaRPr lang="fr-FR" sz="1200" b="1" i="0" noProof="0" dirty="0">
              <a:latin typeface="Cambria Math" panose="02040503050406030204" pitchFamily="18" charset="0"/>
              <a:cs typeface="Arial" panose="020B0604020202020204" pitchFamily="34" charset="0"/>
            </a:endParaRPr>
          </a:p>
          <a:p>
            <a:pPr marL="0" marR="0">
              <a:lnSpc>
                <a:spcPct val="107000"/>
              </a:lnSpc>
              <a:spcBef>
                <a:spcPts val="0"/>
              </a:spcBef>
              <a:spcAft>
                <a:spcPts val="800"/>
              </a:spcAft>
            </a:pPr>
            <a:endParaRPr lang="en-US" sz="1200" b="1" i="0"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07598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pour compléter la phrase.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97428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Selon la figure, on remarque que l’angle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𝑨𝑺𝑻</m:t>
                        </m:r>
                      </m:e>
                    </m:acc>
                  </m:oMath>
                </a14:m>
                <a:r>
                  <a:rPr lang="en-US" sz="1200" b="1" i="1" u="none" strike="noStrike" cap="none"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mesure </a:t>
                </a:r>
                <a:r>
                  <a:rPr lang="en-US" sz="1200" b="1" i="1" u="none" strike="noStrike" cap="none" dirty="0">
                    <a:solidFill>
                      <a:schemeClr val="bg1"/>
                    </a:solidFill>
                    <a:latin typeface="Comic Sans MS"/>
                    <a:cs typeface="Calibri"/>
                    <a:sym typeface="Comic Sans MS"/>
                  </a:rPr>
                  <a:t>90</a:t>
                </a:r>
                <a14:m>
                  <m:oMath xmlns:m="http://schemas.openxmlformats.org/officeDocument/2006/math">
                    <m:r>
                      <a:rPr lang="en-US" sz="1200" b="1"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r>
                      <a:rPr lang="en-US" sz="1200" b="1" i="1" smtClean="0">
                        <a:solidFill>
                          <a:schemeClr val="tx1">
                            <a:lumMod val="65000"/>
                            <a:lumOff val="35000"/>
                          </a:schemeClr>
                        </a:solidFill>
                        <a:latin typeface="Cambria Math"/>
                        <a:ea typeface="Cambria Math" panose="02040503050406030204" pitchFamily="18" charset="0"/>
                        <a:cs typeface="Arial" panose="020B0604020202020204" pitchFamily="34" charset="0"/>
                      </a:rPr>
                      <m:t>, </m:t>
                    </m:r>
                  </m:oMath>
                </a14:m>
                <a:r>
                  <a:rPr lang="fr-FR" b="1" baseline="0" noProof="0" dirty="0">
                    <a:latin typeface="Comic Sans MS" pitchFamily="66" charset="0"/>
                  </a:rPr>
                  <a:t>tandis que l’angle</a:t>
                </a:r>
                <a:r>
                  <a:rPr lang="en-GB" b="1" baseline="0" dirty="0">
                    <a:latin typeface="Comic Sans MS" pitchFamily="66" charset="0"/>
                  </a:rPr>
                  <a:t>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𝒎𝑺𝑻</m:t>
                        </m:r>
                      </m:e>
                    </m:acc>
                  </m:oMath>
                </a14:m>
                <a:r>
                  <a:rPr lang="en-GB" b="1" baseline="0" dirty="0">
                    <a:latin typeface="Comic Sans MS" pitchFamily="66" charset="0"/>
                  </a:rPr>
                  <a:t> </a:t>
                </a:r>
                <a:r>
                  <a:rPr lang="fr-FR" b="1" baseline="0" noProof="0" dirty="0">
                    <a:latin typeface="Comic Sans MS" pitchFamily="66" charset="0"/>
                  </a:rPr>
                  <a:t>mesure </a:t>
                </a:r>
                <a:r>
                  <a:rPr lang="en-GB" b="1" baseline="0" dirty="0">
                    <a:latin typeface="Comic Sans MS" pitchFamily="66" charset="0"/>
                  </a:rPr>
                  <a:t>45</a:t>
                </a:r>
                <a14:m>
                  <m:oMath xmlns:m="http://schemas.openxmlformats.org/officeDocument/2006/math">
                    <m:r>
                      <a:rPr lang="en-US" sz="1200" b="1"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GB" b="1" baseline="0" dirty="0">
                    <a:latin typeface="Comic Sans MS" pitchFamily="66" charset="0"/>
                  </a:rPr>
                  <a:t>.</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45 est la moitié de 90, donc la demi-droite </a:t>
                </a:r>
                <a:r>
                  <a:rPr lang="en-GB" b="1" baseline="0" dirty="0">
                    <a:latin typeface="Comic Sans MS" pitchFamily="66" charset="0"/>
                  </a:rPr>
                  <a:t>[Sm) </a:t>
                </a:r>
                <a:r>
                  <a:rPr lang="fr-FR" b="1" baseline="0" noProof="0" dirty="0">
                    <a:latin typeface="Comic Sans MS" pitchFamily="66" charset="0"/>
                  </a:rPr>
                  <a:t>est la bissectrice de l’angle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𝑨𝑺𝑻</m:t>
                        </m:r>
                      </m:e>
                    </m:acc>
                  </m:oMath>
                </a14:m>
                <a:r>
                  <a:rPr lang="en-US" sz="1200" b="1" i="1" u="none" strike="noStrike" cap="none" dirty="0">
                    <a:solidFill>
                      <a:schemeClr val="bg1"/>
                    </a:solidFill>
                    <a:latin typeface="Comic Sans MS"/>
                    <a:cs typeface="Calibri"/>
                    <a:sym typeface="Comic Sans MS"/>
                  </a:rPr>
                  <a:t>.</a:t>
                </a:r>
                <a:r>
                  <a:rPr lang="fr-FR" sz="1200" b="1" i="1" u="none" strike="noStrike" cap="none" noProof="0" dirty="0">
                    <a:solidFill>
                      <a:schemeClr val="bg1"/>
                    </a:solidFill>
                    <a:latin typeface="Comic Sans MS"/>
                    <a:cs typeface="Calibri"/>
                    <a:sym typeface="Comic Sans MS"/>
                  </a:rPr>
                  <a:t> »</a:t>
                </a: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“According to the codes marked on the figure, we see that the angle </a:t>
                </a:r>
                <a:r>
                  <a:rPr lang="en-US" sz="1200" b="1" i="0">
                    <a:solidFill>
                      <a:srgbClr val="74C274"/>
                    </a:solidFill>
                    <a:latin typeface="Cambria Math" panose="02040503050406030204" pitchFamily="18" charset="0"/>
                    <a:cs typeface="Arial" panose="020B0604020202020204" pitchFamily="34" charset="0"/>
                  </a:rPr>
                  <a:t>(𝑨𝑺𝑻) ̂</a:t>
                </a:r>
                <a:r>
                  <a:rPr lang="en-US" sz="1200" b="1" i="1" u="none" strike="noStrike" cap="none" dirty="0">
                    <a:solidFill>
                      <a:schemeClr val="bg1"/>
                    </a:solidFill>
                    <a:latin typeface="Comic Sans MS"/>
                    <a:cs typeface="Calibri"/>
                    <a:sym typeface="Comic Sans MS"/>
                  </a:rPr>
                  <a:t> measures 90 degrees, while the angle </a:t>
                </a:r>
                <a:r>
                  <a:rPr lang="en-US" sz="1200" b="1" i="0">
                    <a:solidFill>
                      <a:srgbClr val="74C274"/>
                    </a:solidFill>
                    <a:latin typeface="Cambria Math" panose="02040503050406030204" pitchFamily="18" charset="0"/>
                    <a:cs typeface="Arial" panose="020B0604020202020204" pitchFamily="34" charset="0"/>
                  </a:rPr>
                  <a:t>(𝒎𝑺𝑻) ̂</a:t>
                </a:r>
                <a:r>
                  <a:rPr lang="en-US" sz="1200" b="1" i="1" u="none" strike="noStrike" cap="none" dirty="0">
                    <a:solidFill>
                      <a:schemeClr val="bg1"/>
                    </a:solidFill>
                    <a:latin typeface="Comic Sans MS"/>
                    <a:cs typeface="Calibri"/>
                    <a:sym typeface="Comic Sans MS"/>
                  </a:rPr>
                  <a:t>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45 is half of 90, and that is why the semi-straight line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is the bisector of the angle </a:t>
                </a:r>
                <a:r>
                  <a:rPr lang="en-US" sz="1200" b="1" i="0">
                    <a:solidFill>
                      <a:srgbClr val="74C274"/>
                    </a:solidFill>
                    <a:latin typeface="Cambria Math" panose="02040503050406030204" pitchFamily="18" charset="0"/>
                    <a:cs typeface="Arial" panose="020B0604020202020204" pitchFamily="34" charset="0"/>
                  </a:rPr>
                  <a:t>(𝑨𝑺𝑻) ̂</a:t>
                </a:r>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06452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pour compléter la phrase.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GB" b="1"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752190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médiatrice d’un segment coupe le segment en 2 parties égales. Donc, la réponse doit être un segment et pas un angle.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La droite (</a:t>
            </a:r>
            <a:r>
              <a:rPr lang="fr-FR" b="1" baseline="0" noProof="0" dirty="0" err="1">
                <a:latin typeface="Comic Sans MS" pitchFamily="66" charset="0"/>
              </a:rPr>
              <a:t>uv</a:t>
            </a:r>
            <a:r>
              <a:rPr lang="fr-FR" b="1" baseline="0" noProof="0" dirty="0">
                <a:latin typeface="Comic Sans MS" pitchFamily="66" charset="0"/>
              </a:rPr>
              <a:t>) est perpendiculaire au segment [RT] et coupe ce segment en son milieu 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Donc, on peut déduire que la droite (</a:t>
            </a:r>
            <a:r>
              <a:rPr lang="fr-FR" b="1" baseline="0" noProof="0" dirty="0" err="1">
                <a:latin typeface="Comic Sans MS" pitchFamily="66" charset="0"/>
              </a:rPr>
              <a:t>uv</a:t>
            </a:r>
            <a:r>
              <a:rPr lang="fr-FR" b="1" baseline="0" noProof="0" dirty="0">
                <a:latin typeface="Comic Sans MS" pitchFamily="66" charset="0"/>
              </a:rPr>
              <a:t>) est la médiatrice du segment [RT]. »</a:t>
            </a:r>
            <a:endParaRPr lang="fr-FR" b="1" noProof="0"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997376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pour trouver la mesure de l’angle</a:t>
                </a:r>
                <a:r>
                  <a:rPr lang="en-GB" b="1" baseline="0" dirty="0">
                    <a:latin typeface="Comic Sans MS" pitchFamily="66" charset="0"/>
                  </a:rPr>
                  <a:t>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𝒎𝑺𝒖</m:t>
                        </m:r>
                      </m:e>
                    </m:acc>
                  </m:oMath>
                </a14:m>
                <a:r>
                  <a:rPr lang="fr-FR" sz="1200" b="1" i="1" u="none" strike="noStrike" cap="none" noProof="0" dirty="0">
                    <a:solidFill>
                      <a:schemeClr val="bg1"/>
                    </a:solidFill>
                    <a:latin typeface="Comic Sans MS"/>
                    <a:cs typeface="Calibri"/>
                    <a:sym typeface="Comic Sans MS"/>
                  </a:rPr>
                  <a:t>.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GB" b="1"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dk1"/>
                    </a:solidFill>
                    <a:latin typeface="Calibri"/>
                    <a:cs typeface="Arial" panose="020B0604020202020204" pitchFamily="34" charset="0"/>
                    <a:sym typeface="Calibri"/>
                  </a:rPr>
                  <a:t>What is the measurement of the angle </a:t>
                </a:r>
                <a:r>
                  <a:rPr lang="en-US" sz="1200" b="1" i="0">
                    <a:latin typeface="Cambria Math" panose="02040503050406030204" pitchFamily="18" charset="0"/>
                    <a:cs typeface="Arial" panose="020B0604020202020204" pitchFamily="34" charset="0"/>
                  </a:rPr>
                  <a:t>(𝒎𝑺𝒖) ̂</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894844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demi-droite </a:t>
                </a:r>
                <a:r>
                  <a:rPr lang="en-GB" b="1" baseline="0" dirty="0">
                    <a:latin typeface="Comic Sans MS" pitchFamily="66" charset="0"/>
                  </a:rPr>
                  <a:t>[SM) </a:t>
                </a:r>
                <a:r>
                  <a:rPr lang="fr-FR" b="1" baseline="0" noProof="0" dirty="0">
                    <a:latin typeface="Comic Sans MS" pitchFamily="66" charset="0"/>
                  </a:rPr>
                  <a:t>partage l’angle</a:t>
                </a:r>
                <a:r>
                  <a:rPr lang="en-GB" b="1" baseline="0" dirty="0">
                    <a:latin typeface="Comic Sans MS" pitchFamily="66" charset="0"/>
                  </a:rPr>
                  <a:t> </a:t>
                </a:r>
                <a14:m>
                  <m:oMath xmlns:m="http://schemas.openxmlformats.org/officeDocument/2006/math">
                    <m:acc>
                      <m:accPr>
                        <m:chr m:val="̂"/>
                        <m:ctrlPr>
                          <a:rPr lang="en-US" sz="1200" b="1" i="1" u="none" strike="noStrike" cap="none" smtClean="0">
                            <a:solidFill>
                              <a:schemeClr val="bg1"/>
                            </a:solidFill>
                            <a:latin typeface="Cambria Math" panose="02040503050406030204" pitchFamily="18" charset="0"/>
                            <a:ea typeface="Calibri"/>
                            <a:cs typeface="Calibri"/>
                            <a:sym typeface="Calibri"/>
                          </a:rPr>
                        </m:ctrlPr>
                      </m:accPr>
                      <m:e>
                        <m:r>
                          <a:rPr lang="en-US" sz="1200" b="1" i="1" u="none" strike="noStrike" cap="none" smtClean="0">
                            <a:solidFill>
                              <a:schemeClr val="bg1"/>
                            </a:solidFill>
                            <a:latin typeface="Cambria Math" panose="02040503050406030204" pitchFamily="18" charset="0"/>
                            <a:ea typeface="Calibri"/>
                            <a:cs typeface="Calibri"/>
                            <a:sym typeface="Calibri"/>
                          </a:rPr>
                          <m:t>𝒖𝑺𝑻</m:t>
                        </m:r>
                      </m:e>
                    </m:acc>
                  </m:oMath>
                </a14:m>
                <a:r>
                  <a:rPr lang="en-GB" b="1" baseline="0" dirty="0">
                    <a:latin typeface="Comic Sans MS" pitchFamily="66" charset="0"/>
                  </a:rPr>
                  <a:t> </a:t>
                </a:r>
                <a:r>
                  <a:rPr lang="fr-FR" b="1" baseline="0" noProof="0" dirty="0">
                    <a:latin typeface="Comic Sans MS" pitchFamily="66" charset="0"/>
                  </a:rPr>
                  <a:t>en 2 angles égaux.</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baseline="0" noProof="0" dirty="0">
                    <a:solidFill>
                      <a:schemeClr val="bg1"/>
                    </a:solidFill>
                    <a:latin typeface="Comic Sans MS"/>
                    <a:cs typeface="Calibri"/>
                    <a:sym typeface="Comic Sans MS"/>
                  </a:rPr>
                  <a:t>Puisque l’angle</a:t>
                </a:r>
                <a14:m>
                  <m:oMath xmlns:m="http://schemas.openxmlformats.org/officeDocument/2006/math">
                    <m:r>
                      <a:rPr lang="en-US" sz="1200" b="1" i="1" u="none" strike="noStrike" cap="none" smtClean="0">
                        <a:solidFill>
                          <a:schemeClr val="bg1"/>
                        </a:solidFill>
                        <a:latin typeface="Cambria Math"/>
                        <a:ea typeface="Calibri"/>
                        <a:cs typeface="Calibri"/>
                        <a:sym typeface="Calibri"/>
                      </a:rPr>
                      <m:t> </m:t>
                    </m:r>
                    <m:acc>
                      <m:accPr>
                        <m:chr m:val="̂"/>
                        <m:ctrlPr>
                          <a:rPr lang="en-US" sz="1200" b="1" i="1" u="none" strike="noStrike" cap="none" smtClean="0">
                            <a:solidFill>
                              <a:schemeClr val="bg1"/>
                            </a:solidFill>
                            <a:latin typeface="Cambria Math" panose="02040503050406030204" pitchFamily="18" charset="0"/>
                            <a:ea typeface="Calibri"/>
                            <a:cs typeface="Calibri"/>
                            <a:sym typeface="Calibri"/>
                          </a:rPr>
                        </m:ctrlPr>
                      </m:accPr>
                      <m:e>
                        <m:r>
                          <a:rPr lang="en-US" sz="1200" b="1" i="1" u="none" strike="noStrike" cap="none" smtClean="0">
                            <a:solidFill>
                              <a:schemeClr val="bg1"/>
                            </a:solidFill>
                            <a:latin typeface="Cambria Math" panose="02040503050406030204" pitchFamily="18" charset="0"/>
                            <a:ea typeface="Calibri"/>
                            <a:cs typeface="Calibri"/>
                            <a:sym typeface="Calibri"/>
                          </a:rPr>
                          <m:t>𝒖𝑺𝑻</m:t>
                        </m:r>
                      </m:e>
                    </m:acc>
                  </m:oMath>
                </a14:m>
                <a:r>
                  <a:rPr lang="en-US" sz="1200" b="1" i="1" u="none" strike="noStrike" cap="none" dirty="0">
                    <a:solidFill>
                      <a:schemeClr val="bg1"/>
                    </a:solidFill>
                    <a:latin typeface="Comic Sans MS"/>
                    <a:cs typeface="Calibri"/>
                    <a:sym typeface="Comic Sans MS"/>
                  </a:rPr>
                  <a:t> </a:t>
                </a:r>
                <a:r>
                  <a:rPr lang="fr-FR" sz="1200" b="1" i="1" u="none" strike="noStrike" cap="none" noProof="0" dirty="0">
                    <a:solidFill>
                      <a:schemeClr val="bg1"/>
                    </a:solidFill>
                    <a:latin typeface="Comic Sans MS"/>
                    <a:cs typeface="Calibri"/>
                    <a:sym typeface="Comic Sans MS"/>
                  </a:rPr>
                  <a:t>mesure 90</a:t>
                </a:r>
                <a14:m>
                  <m:oMath xmlns:m="http://schemas.openxmlformats.org/officeDocument/2006/math">
                    <m:r>
                      <a:rPr lang="fr-FR" sz="1200" b="1" i="1" noProof="0"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1200" b="1" i="1" u="none" strike="noStrike" cap="none" noProof="0" dirty="0">
                    <a:solidFill>
                      <a:schemeClr val="bg1"/>
                    </a:solidFill>
                    <a:latin typeface="Comic Sans MS"/>
                    <a:cs typeface="Calibri"/>
                    <a:sym typeface="Comic Sans MS"/>
                  </a:rPr>
                  <a:t>, alors la moitié de 90 est 45.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cap="none" noProof="0" dirty="0">
                    <a:solidFill>
                      <a:schemeClr val="bg1"/>
                    </a:solidFill>
                    <a:latin typeface="Comic Sans MS"/>
                    <a:cs typeface="Calibri"/>
                    <a:sym typeface="Comic Sans MS"/>
                  </a:rPr>
                  <a:t>Donc, l’angle </a:t>
                </a:r>
                <a14:m>
                  <m:oMath xmlns:m="http://schemas.openxmlformats.org/officeDocument/2006/math">
                    <m:acc>
                      <m:accPr>
                        <m:chr m:val="̂"/>
                        <m:ctrlP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1200" b="1" i="1" noProof="0" smtClean="0">
                            <a:solidFill>
                              <a:schemeClr val="tx1">
                                <a:lumMod val="65000"/>
                                <a:lumOff val="35000"/>
                              </a:schemeClr>
                            </a:solidFill>
                            <a:latin typeface="Cambria Math" panose="02040503050406030204" pitchFamily="18" charset="0"/>
                            <a:cs typeface="Arial" panose="020B0604020202020204" pitchFamily="34" charset="0"/>
                          </a:rPr>
                          <m:t>𝒎𝑺𝒖</m:t>
                        </m:r>
                      </m:e>
                    </m:acc>
                  </m:oMath>
                </a14:m>
                <a:r>
                  <a:rPr lang="fr-FR" sz="1200" b="1" i="1" u="none" strike="noStrike" cap="none" noProof="0" dirty="0">
                    <a:solidFill>
                      <a:schemeClr val="bg1"/>
                    </a:solidFill>
                    <a:latin typeface="Comic Sans MS"/>
                    <a:cs typeface="Calibri"/>
                    <a:sym typeface="Comic Sans MS"/>
                  </a:rPr>
                  <a:t> mesure 45</a:t>
                </a:r>
                <a14:m>
                  <m:oMath xmlns:m="http://schemas.openxmlformats.org/officeDocument/2006/math">
                    <m:r>
                      <a:rPr lang="fr-FR" sz="1200" b="1" i="1" noProof="0"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1200" b="1" i="1" u="none" strike="noStrike" cap="none" noProof="0" dirty="0">
                    <a:solidFill>
                      <a:schemeClr val="bg1"/>
                    </a:solidFill>
                    <a:latin typeface="Comic Sans MS"/>
                    <a:cs typeface="Calibri"/>
                    <a:sym typeface="Comic Sans MS"/>
                  </a:rPr>
                  <a:t>. »</a:t>
                </a:r>
              </a:p>
              <a:p>
                <a:pPr marL="90000" indent="0"/>
                <a:endParaRPr lang="en-GB" b="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semi-straight lien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bisects the </a:t>
                </a:r>
                <a:r>
                  <a:rPr lang="en-US" sz="1200" b="1" i="1" u="none" strike="noStrike" cap="none" dirty="0">
                    <a:solidFill>
                      <a:schemeClr val="bg1"/>
                    </a:solidFill>
                    <a:latin typeface="Comic Sans MS"/>
                    <a:ea typeface="Calibri"/>
                    <a:cs typeface="Calibri"/>
                    <a:sym typeface="Comic Sans MS"/>
                  </a:rPr>
                  <a:t>angle </a:t>
                </a:r>
                <a:r>
                  <a:rPr lang="en-US" sz="1200" b="1" i="0" u="none" strike="noStrike" cap="none">
                    <a:solidFill>
                      <a:schemeClr val="bg1"/>
                    </a:solidFill>
                    <a:latin typeface="Comic Sans MS"/>
                    <a:cs typeface="Calibri"/>
                    <a:sym typeface="Calibri"/>
                  </a:rPr>
                  <a:t>(</a:t>
                </a:r>
                <a:r>
                  <a:rPr lang="en-US" sz="1200" b="1" i="0" u="none" strike="noStrike" cap="none">
                    <a:solidFill>
                      <a:schemeClr val="bg1"/>
                    </a:solidFill>
                    <a:latin typeface="Comic Sans MS"/>
                    <a:ea typeface="Calibri"/>
                    <a:cs typeface="Calibri"/>
                    <a:sym typeface="Calibri"/>
                  </a:rPr>
                  <a:t>𝑢𝑆𝑇) ̂</a:t>
                </a:r>
                <a:r>
                  <a:rPr lang="en-US" sz="1200" b="1" i="1" u="none" strike="noStrike" cap="none" dirty="0">
                    <a:solidFill>
                      <a:schemeClr val="bg1"/>
                    </a:solidFill>
                    <a:latin typeface="Comic Sans MS"/>
                    <a:ea typeface="Calibri"/>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Since </a:t>
                </a:r>
                <a:r>
                  <a:rPr lang="en-US" sz="1200" b="1" i="1" u="none" strike="noStrike" cap="none" dirty="0">
                    <a:solidFill>
                      <a:schemeClr val="bg1"/>
                    </a:solidFill>
                    <a:latin typeface="Comic Sans MS"/>
                    <a:ea typeface="Calibri"/>
                    <a:cs typeface="Calibri"/>
                    <a:sym typeface="Comic Sans MS"/>
                  </a:rPr>
                  <a:t>angle </a:t>
                </a:r>
                <a:r>
                  <a:rPr lang="en-US" sz="1200" b="1" i="0" u="none" strike="noStrike" cap="none">
                    <a:solidFill>
                      <a:schemeClr val="bg1"/>
                    </a:solidFill>
                    <a:latin typeface="Comic Sans MS"/>
                    <a:cs typeface="Calibri"/>
                    <a:sym typeface="Calibri"/>
                  </a:rPr>
                  <a:t>(</a:t>
                </a:r>
                <a:r>
                  <a:rPr lang="en-US" sz="1200" b="1" i="0" u="none" strike="noStrike" cap="none">
                    <a:solidFill>
                      <a:schemeClr val="bg1"/>
                    </a:solidFill>
                    <a:latin typeface="Comic Sans MS"/>
                    <a:ea typeface="Calibri"/>
                    <a:cs typeface="Calibri"/>
                    <a:sym typeface="Calibri"/>
                  </a:rPr>
                  <a:t>𝑢𝑆𝑇) ̂</a:t>
                </a:r>
                <a:r>
                  <a:rPr lang="en-US" sz="1200" b="1" i="1" u="none" strike="noStrike" cap="none" dirty="0">
                    <a:solidFill>
                      <a:schemeClr val="bg1"/>
                    </a:solidFill>
                    <a:latin typeface="Comic Sans MS"/>
                    <a:cs typeface="Calibri"/>
                    <a:sym typeface="Comic Sans MS"/>
                  </a:rPr>
                  <a:t> is 90 degrees, then half the angle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the angle </a:t>
                </a:r>
                <a:r>
                  <a:rPr lang="en-US" sz="1200" i="0">
                    <a:solidFill>
                      <a:schemeClr val="tx1">
                        <a:lumMod val="65000"/>
                        <a:lumOff val="35000"/>
                      </a:schemeClr>
                    </a:solidFill>
                    <a:latin typeface="Cambria Math" panose="02040503050406030204" pitchFamily="18" charset="0"/>
                    <a:cs typeface="Arial" panose="020B0604020202020204" pitchFamily="34" charset="0"/>
                  </a:rPr>
                  <a:t>(</a:t>
                </a:r>
                <a:r>
                  <a:rPr lang="en-US" sz="1200" b="0" i="0">
                    <a:solidFill>
                      <a:schemeClr val="tx1">
                        <a:lumMod val="65000"/>
                        <a:lumOff val="35000"/>
                      </a:schemeClr>
                    </a:solidFill>
                    <a:latin typeface="Cambria Math" panose="02040503050406030204" pitchFamily="18" charset="0"/>
                    <a:cs typeface="Arial" panose="020B0604020202020204" pitchFamily="34" charset="0"/>
                  </a:rPr>
                  <a:t>𝑚𝑆𝑢) ̂</a:t>
                </a:r>
                <a:r>
                  <a:rPr lang="en-US" sz="1200" b="1" i="1" u="none" strike="noStrike" cap="none" dirty="0">
                    <a:solidFill>
                      <a:schemeClr val="bg1"/>
                    </a:solidFill>
                    <a:latin typeface="Comic Sans MS"/>
                    <a:cs typeface="Calibri"/>
                    <a:sym typeface="Comic Sans MS"/>
                  </a:rPr>
                  <a:t> measures 45 degrees.” </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082731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Définir et construire les bissectrices, les hauteurs, les médiatrices et les médianes dans un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les triangles particuliers.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bissectrices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hauteurs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médianes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Déterminer le centre d’un cercle passant par 3 points non alignés.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Identifier les triangles rectangle, isocèle et équilatéral, par les côtés et les angles.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le vocabulaire : sommet principal et base (dans un triangle isocèle), hypoténuse et côtés de l’angle droit (dans un triangle rectangle).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Savoir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Rapporter un angle avec le compas.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90000" indent="0"/>
            <a:r>
              <a:rPr lang="fr-FR" sz="1200" b="0" i="0" u="sng" strike="noStrike" cap="none" dirty="0">
                <a:solidFill>
                  <a:schemeClr val="dk1"/>
                </a:solidFill>
                <a:effectLst/>
                <a:latin typeface="Calibri"/>
                <a:ea typeface="Calibri"/>
                <a:cs typeface="Calibri"/>
                <a:sym typeface="Calibri"/>
              </a:rPr>
              <a:t>Note :</a:t>
            </a:r>
            <a:r>
              <a:rPr lang="fr-FR" sz="1200" b="1" i="0" u="none" strike="noStrike" cap="none" dirty="0">
                <a:solidFill>
                  <a:schemeClr val="dk1"/>
                </a:solidFill>
                <a:effectLst/>
                <a:latin typeface="Calibri"/>
                <a:ea typeface="Calibri"/>
                <a:cs typeface="Calibri"/>
                <a:sym typeface="Calibri"/>
              </a:rPr>
              <a:t> </a:t>
            </a:r>
            <a:r>
              <a:rPr lang="fr-FR" sz="1200" b="0" i="0" u="none" strike="noStrike" cap="none" dirty="0">
                <a:solidFill>
                  <a:schemeClr val="dk1"/>
                </a:solidFill>
                <a:effectLst/>
                <a:latin typeface="Calibri"/>
                <a:ea typeface="Calibri"/>
                <a:cs typeface="Calibri"/>
                <a:sym typeface="Calibri"/>
              </a:rPr>
              <a:t>Dans ce chapitre, les élèves découvriront, par le pliage du papier et à travers la construction, que les bissectrices, les hauteurs, les médiatrices et les médianes dans un triangle sont</a:t>
            </a:r>
          </a:p>
          <a:p>
            <a:pPr marL="90000" indent="0"/>
            <a:r>
              <a:rPr lang="fr-FR" sz="1200" b="0" i="0" u="none" strike="noStrike" cap="none" dirty="0">
                <a:solidFill>
                  <a:schemeClr val="dk1"/>
                </a:solidFill>
                <a:effectLst/>
                <a:latin typeface="Calibri"/>
                <a:ea typeface="Calibri"/>
                <a:cs typeface="Calibri"/>
                <a:sym typeface="Calibri"/>
              </a:rPr>
              <a:t>concourantes.</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Ils détermineront si leur point de concurrence est à l’intérieur ou à l’extérieur du triangle.</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Les élèves traceront aussi des triangles en utilisant les instruments de géométrie en ayant soit la longueur des 3 côtés (CCC) ou la longueur de 2 côtés et la mesure de l’angle compris</a:t>
            </a:r>
            <a:r>
              <a:rPr lang="fr-FR" sz="1200" b="0" i="0" u="none" strike="noStrike" cap="none" baseline="0" dirty="0">
                <a:solidFill>
                  <a:schemeClr val="dk1"/>
                </a:solidFill>
                <a:effectLst/>
                <a:latin typeface="Calibri"/>
                <a:ea typeface="Calibri"/>
                <a:cs typeface="Calibri"/>
                <a:sym typeface="Calibri"/>
              </a:rPr>
              <a:t>  </a:t>
            </a:r>
          </a:p>
          <a:p>
            <a:pPr marL="90000" indent="0"/>
            <a:r>
              <a:rPr lang="fr-FR" sz="1200" b="0" i="0" u="none" strike="noStrike" cap="none" dirty="0">
                <a:solidFill>
                  <a:schemeClr val="dk1"/>
                </a:solidFill>
                <a:effectLst/>
                <a:latin typeface="Calibri"/>
                <a:ea typeface="Calibri"/>
                <a:cs typeface="Calibri"/>
                <a:sym typeface="Calibri"/>
              </a:rPr>
              <a:t>entre ses 2 côtés (CAC) ou la mesure de 2 angles et le côté compris entre ces 2 angles (ACA).</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L’identification des triangles particuliers se fait en connaissant la longueur des côtés et la mesure des angles.  </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En plus, les élèves calculeront la mesure d’un angle dans un triangle après avoir déduit que la somme des angles dans un triangle est égale à 180</a:t>
            </a:r>
            <a:r>
              <a:rPr lang="fr-FR" sz="1200" b="0" i="0" u="none" strike="noStrike" cap="none" baseline="30000" dirty="0">
                <a:solidFill>
                  <a:schemeClr val="dk1"/>
                </a:solidFill>
                <a:effectLst/>
                <a:latin typeface="Calibri"/>
                <a:ea typeface="Calibri"/>
                <a:cs typeface="Calibri"/>
                <a:sym typeface="Calibri"/>
              </a:rPr>
              <a:t>o</a:t>
            </a:r>
            <a:r>
              <a:rPr lang="fr-FR"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b="1" baseline="0" noProof="0" dirty="0">
                <a:latin typeface="Comic Sans MS" pitchFamily="66" charset="0"/>
              </a:rPr>
              <a:t>Nommez la droite perpendiculaire à la droite (RT). »</a:t>
            </a:r>
            <a:endParaRPr lang="en-US" sz="1200" b="1" i="1" u="none" strike="noStrike" cap="none" dirty="0">
              <a:solidFill>
                <a:schemeClr val="bg1"/>
              </a:solidFill>
              <a:latin typeface="Comic Sans MS"/>
              <a:cs typeface="Calibri"/>
              <a:sym typeface="Comic Sans MS"/>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GB" b="1" dirty="0">
              <a:latin typeface="Comic Sans MS" pitchFamily="66" charset="0"/>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4177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droite perpendiculaire à (RT) est (</a:t>
            </a:r>
            <a:r>
              <a:rPr lang="fr-FR" b="1" baseline="0" noProof="0" dirty="0" err="1">
                <a:latin typeface="Comic Sans MS" pitchFamily="66" charset="0"/>
              </a:rPr>
              <a:t>uv</a:t>
            </a:r>
            <a:r>
              <a:rPr lang="fr-FR" b="1" baseline="0" noProof="0" dirty="0">
                <a:latin typeface="Comic Sans MS" pitchFamily="66" charset="0"/>
              </a:rPr>
              <a:t>) et qui peut être nommée également d‘une autre façon </a:t>
            </a:r>
            <a:r>
              <a:rPr lang="fr-FR" sz="1200" b="1" i="1" u="none" strike="noStrike" cap="none" noProof="0" dirty="0">
                <a:solidFill>
                  <a:schemeClr val="bg1"/>
                </a:solidFill>
                <a:latin typeface="Comic Sans MS"/>
                <a:cs typeface="Calibri"/>
                <a:sym typeface="Comic Sans MS"/>
              </a:rPr>
              <a:t>(AS). »</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722355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et les informations données pour compléter. »</a:t>
            </a:r>
            <a:endParaRPr lang="en-US" sz="1200" b="1" i="1" u="none" strike="noStrike" cap="none" dirty="0">
              <a:solidFill>
                <a:schemeClr val="bg1"/>
              </a:solidFill>
              <a:latin typeface="Comic Sans MS"/>
              <a:cs typeface="Calibri"/>
              <a:sym typeface="Comic Sans MS"/>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521723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longueur du segment [ST] est égale à la moitié de la longueur du segment [RT]. Alors, ST = 5 cm. »</a:t>
            </a:r>
            <a:endParaRPr lang="fr-FR" sz="1200" b="1" i="1" u="none" strike="noStrike" cap="none" noProof="0" dirty="0">
              <a:solidFill>
                <a:schemeClr val="bg1"/>
              </a:solidFill>
              <a:latin typeface="Comic Sans MS"/>
              <a:cs typeface="Calibri"/>
              <a:sym typeface="Comic Sans MS"/>
            </a:endParaRPr>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7949392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Utilisez la figure et les informations données pour compléter.</a:t>
            </a:r>
            <a:r>
              <a:rPr lang="fr-FR" sz="1200" b="1" i="1" u="none" strike="noStrike" cap="none" baseline="0" noProof="0" dirty="0">
                <a:solidFill>
                  <a:schemeClr val="bg1"/>
                </a:solidFill>
                <a:latin typeface="Comic Sans MS"/>
                <a:cs typeface="Calibri"/>
                <a:sym typeface="Comic Sans MS"/>
              </a:rPr>
              <a:t> »</a:t>
            </a:r>
            <a:endParaRPr lang="en-US" sz="1200" b="1" i="1" u="none" strike="noStrike" cap="none" dirty="0">
              <a:solidFill>
                <a:schemeClr val="bg1"/>
              </a:solidFill>
              <a:latin typeface="Comic Sans MS"/>
              <a:cs typeface="Calibri"/>
              <a:sym typeface="Comic Sans MS"/>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GB" b="1" dirty="0">
              <a:latin typeface="Comic Sans MS" pitchFamily="66"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782590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noProof="0" dirty="0">
                <a:solidFill>
                  <a:srgbClr val="595959"/>
                </a:solidFill>
                <a:latin typeface="Comic Sans MS"/>
              </a:rPr>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 AR = 6 cm puisque tout point qui appartient à la médiatrice d’un segment est à égale distance des 2 extrémités de ce segment. »</a:t>
            </a:r>
            <a:endParaRPr lang="fr-FR" sz="1200" b="1" i="1" u="none" strike="noStrike" cap="none" noProof="0" dirty="0">
              <a:solidFill>
                <a:schemeClr val="bg1"/>
              </a:solidFill>
              <a:latin typeface="Comic Sans MS"/>
              <a:cs typeface="Calibri"/>
              <a:sym typeface="Comic Sans MS"/>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7012721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b="1" u="none" noProof="0" dirty="0"/>
              <a:t>Note pour l’enseignant(e)</a:t>
            </a:r>
          </a:p>
          <a:p>
            <a:pPr marL="90000" indent="0"/>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On est sur le point de commencer un nouveau chapitre.</a:t>
            </a:r>
          </a:p>
          <a:p>
            <a:pPr marL="90000" indent="0"/>
            <a:r>
              <a:rPr lang="fr-FR" b="1" u="none" noProof="0" dirty="0"/>
              <a:t>Durant cette séance, on va expliquer les triangles et les triangles particuliers.</a:t>
            </a:r>
          </a:p>
          <a:p>
            <a:pPr marL="90000" indent="0"/>
            <a:r>
              <a:rPr lang="fr-FR" b="1" u="none" noProof="0" dirty="0"/>
              <a:t>On</a:t>
            </a:r>
            <a:r>
              <a:rPr lang="fr-FR" b="1" u="none" baseline="0" noProof="0" dirty="0"/>
              <a:t> va apprendre comment construire un triangle et des droites particulières dans un triangle.</a:t>
            </a:r>
          </a:p>
          <a:p>
            <a:pPr marL="90000" indent="0"/>
            <a:endParaRPr lang="en-US" b="1" u="none" baseline="0" dirty="0"/>
          </a:p>
          <a:p>
            <a:pPr marL="90000" indent="0"/>
            <a:r>
              <a:rPr lang="fr-FR" b="1" u="none" baseline="0" noProof="0" dirty="0"/>
              <a:t>Avant de commencer, on va faire un petit rappel de quelques notions acquises.</a:t>
            </a:r>
          </a:p>
          <a:p>
            <a:pPr marL="90000" indent="0"/>
            <a:r>
              <a:rPr lang="fr-FR" b="1" u="none" baseline="0" noProof="0" dirty="0"/>
              <a:t>Dans notre leçon précédente, on a appris que lorsque vous vous sentez anxieux, découragés, frustrés et même excités, tout ce dont vous avez besoin de faire est de parler de vous-même, mais à la troisième personne.</a:t>
            </a:r>
          </a:p>
          <a:p>
            <a:pPr marL="90000" indent="0"/>
            <a:r>
              <a:rPr lang="fr-FR" b="1" dirty="0">
                <a:solidFill>
                  <a:schemeClr val="tx1"/>
                </a:solidFill>
              </a:rPr>
              <a:t>Ainsi, lorsque vous faites face à des émotions négatives fortes, comme l'anxiété, le stress, le doute de soi, au lieu de dire « je ne peux pas faire ça », demandez-vous « Que</a:t>
            </a:r>
            <a:r>
              <a:rPr lang="fr-FR" b="1" baseline="0" dirty="0">
                <a:solidFill>
                  <a:schemeClr val="tx1"/>
                </a:solidFill>
              </a:rPr>
              <a:t> </a:t>
            </a:r>
            <a:r>
              <a:rPr lang="fr-FR" b="1" dirty="0">
                <a:solidFill>
                  <a:schemeClr val="tx1"/>
                </a:solidFill>
              </a:rPr>
              <a:t>ressent (dites votre nom) en ce moment ? » </a:t>
            </a:r>
          </a:p>
          <a:p>
            <a:pPr marL="90000" indent="0"/>
            <a:r>
              <a:rPr lang="fr-FR" b="1" dirty="0">
                <a:solidFill>
                  <a:schemeClr val="tx1"/>
                </a:solidFill>
              </a:rPr>
              <a:t>Lorsque vous faites cela, vous devenez moins émotif, ce qui vous donne plus de contrôle sur vos émotions. </a:t>
            </a:r>
          </a:p>
          <a:p>
            <a:pPr marL="90000" indent="0"/>
            <a:r>
              <a:rPr lang="fr-FR" b="1" dirty="0">
                <a:solidFill>
                  <a:schemeClr val="tx1"/>
                </a:solidFill>
              </a:rPr>
              <a:t>Vous pourrez être plus objectifs et par conséquent, vous pourrez vous calmer. </a:t>
            </a:r>
          </a:p>
          <a:p>
            <a:pPr marL="90000" indent="0"/>
            <a:r>
              <a:rPr lang="fr-FR" b="1" dirty="0">
                <a:solidFill>
                  <a:schemeClr val="tx1"/>
                </a:solidFill>
              </a:rPr>
              <a:t>Regardez maintenant les zones suivantes. </a:t>
            </a:r>
          </a:p>
          <a:p>
            <a:pPr marL="90000" indent="0"/>
            <a:r>
              <a:rPr lang="fr-FR" b="1" dirty="0">
                <a:solidFill>
                  <a:schemeClr val="tx1"/>
                </a:solidFill>
              </a:rPr>
              <a:t>Appuyez sur la zone bleue. </a:t>
            </a:r>
          </a:p>
          <a:p>
            <a:pPr marL="90000" indent="0"/>
            <a:r>
              <a:rPr lang="fr-FR" b="1" dirty="0">
                <a:solidFill>
                  <a:schemeClr val="tx1"/>
                </a:solidFill>
              </a:rPr>
              <a:t>C'est la zone</a:t>
            </a:r>
            <a:r>
              <a:rPr lang="fr-FR" b="1" baseline="0" dirty="0">
                <a:solidFill>
                  <a:schemeClr val="tx1"/>
                </a:solidFill>
              </a:rPr>
              <a:t> de</a:t>
            </a:r>
            <a:r>
              <a:rPr lang="fr-FR" b="1" dirty="0">
                <a:solidFill>
                  <a:schemeClr val="tx1"/>
                </a:solidFill>
              </a:rPr>
              <a:t> repos. Êtes-vous tristes, fatigués, malades ou ennuyés ? </a:t>
            </a:r>
          </a:p>
          <a:p>
            <a:pPr marL="90000" indent="0"/>
            <a:r>
              <a:rPr lang="fr-FR" b="1" dirty="0">
                <a:solidFill>
                  <a:schemeClr val="tx1"/>
                </a:solidFill>
              </a:rPr>
              <a:t>Appuyez maintenant sur la zone verte. </a:t>
            </a:r>
          </a:p>
          <a:p>
            <a:pPr marL="90000" indent="0"/>
            <a:r>
              <a:rPr lang="fr-FR" b="1" dirty="0">
                <a:solidFill>
                  <a:schemeClr val="tx1"/>
                </a:solidFill>
              </a:rPr>
              <a:t>C'est la zone de rendez-vous. Êtes-vous calmes, prêts à apprendre, ou heureux ? </a:t>
            </a:r>
          </a:p>
          <a:p>
            <a:pPr marL="90000" indent="0"/>
            <a:r>
              <a:rPr lang="fr-FR" b="1" dirty="0">
                <a:solidFill>
                  <a:schemeClr val="tx1"/>
                </a:solidFill>
              </a:rPr>
              <a:t>Appuyez sur la zone jaune. </a:t>
            </a:r>
          </a:p>
          <a:p>
            <a:pPr marL="90000" indent="0"/>
            <a:r>
              <a:rPr lang="fr-FR" b="1" dirty="0">
                <a:solidFill>
                  <a:schemeClr val="tx1"/>
                </a:solidFill>
              </a:rPr>
              <a:t>C'est la zone lente. Êtes-vous frustrés ou bouleversés ? </a:t>
            </a:r>
          </a:p>
          <a:p>
            <a:pPr marL="90000" indent="0"/>
            <a:r>
              <a:rPr lang="fr-FR" b="1" dirty="0">
                <a:solidFill>
                  <a:schemeClr val="tx1"/>
                </a:solidFill>
              </a:rPr>
              <a:t>Appuyez sur la zone rouge. </a:t>
            </a:r>
          </a:p>
          <a:p>
            <a:pPr marL="90000" indent="0"/>
            <a:r>
              <a:rPr lang="fr-FR" b="1" dirty="0">
                <a:solidFill>
                  <a:schemeClr val="tx1"/>
                </a:solidFill>
              </a:rPr>
              <a:t>C'est la zone d'arrêt. Êtes-vous en colère ou agacés ? </a:t>
            </a:r>
          </a:p>
          <a:p>
            <a:pPr marL="90000" indent="0"/>
            <a:r>
              <a:rPr lang="fr-FR" b="1" dirty="0">
                <a:solidFill>
                  <a:schemeClr val="tx1"/>
                </a:solidFill>
              </a:rPr>
              <a:t>Maintenant, avez-vous identifié vos émotions et pouvez-vous préciser dans quelle zone vous vous trouvez ? </a:t>
            </a:r>
          </a:p>
          <a:p>
            <a:pPr marL="90000" indent="0"/>
            <a:r>
              <a:rPr lang="fr-FR" b="1" dirty="0">
                <a:solidFill>
                  <a:schemeClr val="tx1"/>
                </a:solidFill>
              </a:rPr>
              <a:t>Je voudrais être dans la zone verte. Et vous ? Si vous voulez être dans la zone verte, buvez de l'eau, comptez jusqu'à 10 ou respirez profondément et parlez à la troisième personne. </a:t>
            </a:r>
          </a:p>
          <a:p>
            <a:pPr marL="90000" indent="0"/>
            <a:r>
              <a:rPr lang="fr-FR" b="1" dirty="0">
                <a:solidFill>
                  <a:schemeClr val="tx1"/>
                </a:solidFill>
              </a:rPr>
              <a:t>Oui, (dites votre nom) vous pouvez le faire. </a:t>
            </a:r>
          </a:p>
          <a:p>
            <a:pPr marL="90000" indent="0"/>
            <a:endParaRPr lang="fr-FR" b="1" dirty="0">
              <a:solidFill>
                <a:schemeClr val="tx1"/>
              </a:solidFill>
            </a:endParaRPr>
          </a:p>
          <a:p>
            <a:pPr marL="90000" indent="0"/>
            <a:r>
              <a:rPr lang="fr-FR" b="1" dirty="0">
                <a:solidFill>
                  <a:schemeClr val="tx1"/>
                </a:solidFill>
              </a:rPr>
              <a:t>Êtes-vous prêts à commencer la leçon ? </a:t>
            </a:r>
          </a:p>
          <a:p>
            <a:pPr marL="90000" indent="0"/>
            <a:r>
              <a:rPr lang="fr-FR" b="1" dirty="0">
                <a:solidFill>
                  <a:schemeClr val="tx1"/>
                </a:solidFill>
              </a:rPr>
              <a:t>Commençons. »</a:t>
            </a:r>
          </a:p>
          <a:p>
            <a:pPr marL="90000" indent="0"/>
            <a:endParaRPr lang="en-US" b="1" u="none" dirty="0">
              <a:solidFill>
                <a:schemeClr val="tx1"/>
              </a:solidFill>
            </a:endParaRPr>
          </a:p>
          <a:p>
            <a:pPr marL="90000" indent="0"/>
            <a:r>
              <a:rPr lang="fr-FR" dirty="0">
                <a:solidFill>
                  <a:srgbClr val="74C274"/>
                </a:solidFill>
              </a:rPr>
              <a:t>Une activité pour aider l'élève à régler ses émotions en construisant des stratégies d'adaptation avant de commencer la séance. </a:t>
            </a:r>
          </a:p>
          <a:p>
            <a:pPr marL="90000" indent="0"/>
            <a:r>
              <a:rPr lang="fr-FR" dirty="0">
                <a:solidFill>
                  <a:srgbClr val="74C274"/>
                </a:solidFill>
              </a:rPr>
              <a:t>Objectif d'apprentissage : Utiliser le discours intérieur pour gérer les émotions. </a:t>
            </a:r>
          </a:p>
          <a:p>
            <a:pPr marL="90000" indent="0"/>
            <a:r>
              <a:rPr lang="fr-FR" dirty="0">
                <a:solidFill>
                  <a:srgbClr val="74C274"/>
                </a:solidFill>
              </a:rPr>
              <a:t>Les élèves doivent apprendre à utiliser le discours intérieur positif au lieu du discours intérieur négatif.</a:t>
            </a:r>
            <a:endParaRPr lang="en-US" dirty="0">
              <a:solidFill>
                <a:srgbClr val="74C274"/>
              </a:solidFill>
            </a:endParaRPr>
          </a:p>
          <a:p>
            <a:pPr marL="90000" indent="0"/>
            <a:endParaRPr lang="en-US" dirty="0">
              <a:solidFill>
                <a:srgbClr val="74C274"/>
              </a:solidFill>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pPr marL="90000" marR="0" indent="0">
              <a:lnSpc>
                <a:spcPct val="107000"/>
              </a:lnSpc>
              <a:spcBef>
                <a:spcPts val="0"/>
              </a:spcBef>
              <a:spcAft>
                <a:spcPts val="800"/>
              </a:spcAft>
            </a:pP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90000" marR="0" indent="0">
              <a:lnSpc>
                <a:spcPct val="106000"/>
              </a:lnSpc>
              <a:spcBef>
                <a:spcPts val="0"/>
              </a:spcBef>
              <a:spcAft>
                <a:spcPts val="800"/>
              </a:spcAft>
            </a:pPr>
            <a:r>
              <a:rPr lang="en-US" sz="1800" spc="70"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b="1" u="none" noProof="0" dirty="0"/>
              <a:t>Note pour l’enseignant(e)</a:t>
            </a:r>
          </a:p>
          <a:p>
            <a:pPr marL="90000" indent="0"/>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b="1" baseline="0" dirty="0">
                <a:latin typeface="Comic Sans MS" pitchFamily="66" charset="0"/>
              </a:rPr>
              <a:t>A la fin de cette séance, l’élève doit devenir capable de tracer les 3 bissectrices dans un triangle et de savoir qu’elles sont concourantes. »</a:t>
            </a:r>
            <a:endParaRPr lang="en-US" sz="1200" b="1" i="0" u="none" strike="noStrike" cap="none" dirty="0">
              <a:solidFill>
                <a:schemeClr val="dk1"/>
              </a:solidFill>
              <a:latin typeface="Comic Sans MS" pitchFamily="66" charset="0"/>
              <a:ea typeface="Calibri"/>
              <a:cs typeface="Calibri"/>
              <a:sym typeface="Calibri"/>
            </a:endParaRPr>
          </a:p>
          <a:p>
            <a:pPr marL="90000" indent="0"/>
            <a:endParaRPr lang="fr-FR" b="1" u="none" noProof="0" dirty="0"/>
          </a:p>
          <a:p>
            <a:endParaRPr lang="en-US" b="1" u="sng"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b="1" u="none" noProof="0" dirty="0"/>
              <a:t>Note pour l’enseignant(e)</a:t>
            </a:r>
          </a:p>
          <a:p>
            <a:pPr marL="90000" marR="0" lvl="0" indent="0" algn="just" defTabSz="914400" rtl="0" eaLnBrk="1" fontAlgn="auto" latinLnBrk="0" hangingPunct="1">
              <a:lnSpc>
                <a:spcPct val="150000"/>
              </a:lnSpc>
              <a:spcBef>
                <a:spcPts val="0"/>
              </a:spcBef>
              <a:spcAft>
                <a:spcPts val="0"/>
              </a:spcAft>
              <a:buClr>
                <a:srgbClr val="000000"/>
              </a:buClr>
              <a:buSzPts val="1400"/>
              <a:buFont typeface="Arial"/>
              <a:buNone/>
              <a:tabLst/>
              <a:defRPr/>
            </a:pPr>
            <a:r>
              <a:rPr lang="fr-FR" sz="12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Commencez</a:t>
            </a:r>
            <a:r>
              <a:rPr lang="fr-FR" sz="12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la séance par des </a:t>
            </a:r>
            <a:r>
              <a:rPr lang="fr-FR" sz="12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questions d’échauffement. Créez un diagramme qui affiche les réponses des élèves. Quelques exemples sont affichés sur l’écran.</a:t>
            </a:r>
            <a:endParaRPr lang="fr-FR" sz="1200" noProof="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just" defTabSz="914400" rtl="0" eaLnBrk="1" fontAlgn="auto" latinLnBrk="0" hangingPunct="1">
              <a:lnSpc>
                <a:spcPct val="150000"/>
              </a:lnSpc>
              <a:spcBef>
                <a:spcPts val="0"/>
              </a:spcBef>
              <a:spcAft>
                <a:spcPts val="0"/>
              </a:spcAft>
              <a:buClr>
                <a:srgbClr val="000000"/>
              </a:buClr>
              <a:buSzPts val="1400"/>
              <a:buFont typeface="Arial"/>
              <a:buNone/>
              <a:tabLst/>
              <a:defRPr/>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90000" indent="0"/>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Que savez-vous à propos des triangles ?</a:t>
            </a:r>
          </a:p>
          <a:p>
            <a:pPr marL="90000" indent="0"/>
            <a:r>
              <a:rPr lang="fr-FR" b="1" baseline="0" noProof="0" dirty="0">
                <a:latin typeface="Comic Sans MS" pitchFamily="66" charset="0"/>
              </a:rPr>
              <a:t>Combien de sommets, de côtés et d’angles possède un triangle ? »</a:t>
            </a:r>
            <a:endParaRPr lang="en-US" b="1" u="sng" dirty="0"/>
          </a:p>
          <a:p>
            <a:pPr marL="90000" marR="0" indent="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indent="0" algn="just">
              <a:lnSpc>
                <a:spcPct val="150000"/>
              </a:lnSpc>
            </a:pPr>
            <a:endParaRPr lang="en-US" b="1" u="sng" dirty="0">
              <a:solidFill>
                <a:srgbClr val="595959"/>
              </a:solidFill>
              <a:latin typeface="Comic Sans MS"/>
              <a:cs typeface="Arial" panose="020B0604020202020204" pitchFamily="34" charset="0"/>
            </a:endParaRPr>
          </a:p>
          <a:p>
            <a:pPr marL="90000" indent="0" algn="just">
              <a:lnSpc>
                <a:spcPct val="150000"/>
              </a:lnSpc>
            </a:pPr>
            <a:endParaRPr lang="en-US" b="1" u="sng" dirty="0">
              <a:solidFill>
                <a:srgbClr val="595959"/>
              </a:solidFill>
              <a:latin typeface="Comic Sans MS"/>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9070775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b="1" u="none" noProof="0" dirty="0"/>
              <a:t>Note pour l’enseignant(e)</a:t>
            </a:r>
          </a:p>
          <a:p>
            <a:pPr marL="90000" indent="0"/>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3 camions vendent des hamburgers aux emplacements A, B et C, à l’extérieur de la ville.</a:t>
            </a:r>
          </a:p>
          <a:p>
            <a:pPr marL="90000" indent="0"/>
            <a:r>
              <a:rPr lang="fr-FR" b="1" u="none" baseline="0" noProof="0" dirty="0">
                <a:latin typeface="Comic Sans MS" pitchFamily="66" charset="0"/>
              </a:rPr>
              <a:t>Chacun d’eux est à la même distance de la boucherie où ils achètent de la viande.</a:t>
            </a:r>
          </a:p>
          <a:p>
            <a:pPr marL="90000" indent="0"/>
            <a:r>
              <a:rPr lang="fr-FR" b="1" u="none" baseline="0" noProof="0" dirty="0">
                <a:latin typeface="Comic Sans MS" pitchFamily="66" charset="0"/>
              </a:rPr>
              <a:t>Pouvez-vous trouver l’emplacement de la boucherie ? »</a:t>
            </a:r>
          </a:p>
          <a:p>
            <a:pPr marL="90000" indent="0"/>
            <a:endParaRPr lang="fr-FR" b="1" u="none" noProof="0" dirty="0"/>
          </a:p>
          <a:p>
            <a:pPr marL="90000" indent="0"/>
            <a:endParaRPr lang="fr-FR" noProof="0" dirty="0"/>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Définir et construire les bissectrices, les hauteurs, les médiatrices et les médianes dans un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les triangles particuliers.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bissectrices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hauteurs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médianes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Déterminer le centre d’un cercle passant par 3 points non alignés.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Identifier les triangles rectangle, isocèle et équilatéral, par les côtés et les angles.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le vocabulaire : sommet principal et base (dans un triangle isocèle), hypoténuse et côtés de l’angle droit (dans un triangle rectangle).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Savoir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Rapporter un angle avec le compas.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90000" indent="0"/>
            <a:r>
              <a:rPr lang="fr-FR" sz="1200" b="0" i="0" u="sng" strike="noStrike" cap="none" dirty="0">
                <a:solidFill>
                  <a:schemeClr val="dk1"/>
                </a:solidFill>
                <a:effectLst/>
                <a:latin typeface="Calibri"/>
                <a:ea typeface="Calibri"/>
                <a:cs typeface="Calibri"/>
                <a:sym typeface="Calibri"/>
              </a:rPr>
              <a:t>Note :</a:t>
            </a:r>
            <a:r>
              <a:rPr lang="fr-FR" sz="1200" b="1" i="0" u="none" strike="noStrike" cap="none" dirty="0">
                <a:solidFill>
                  <a:schemeClr val="dk1"/>
                </a:solidFill>
                <a:effectLst/>
                <a:latin typeface="Calibri"/>
                <a:ea typeface="Calibri"/>
                <a:cs typeface="Calibri"/>
                <a:sym typeface="Calibri"/>
              </a:rPr>
              <a:t> </a:t>
            </a:r>
            <a:r>
              <a:rPr lang="fr-FR" sz="1200" b="0" i="0" u="none" strike="noStrike" cap="none" dirty="0">
                <a:solidFill>
                  <a:schemeClr val="dk1"/>
                </a:solidFill>
                <a:effectLst/>
                <a:latin typeface="Calibri"/>
                <a:ea typeface="Calibri"/>
                <a:cs typeface="Calibri"/>
                <a:sym typeface="Calibri"/>
              </a:rPr>
              <a:t>Dans ce chapitre, les élèves découvriront, par le pliage du papier et à travers la construction, que les bissectrices, les hauteurs, les médiatrices et les médianes dans un triangle sont</a:t>
            </a:r>
          </a:p>
          <a:p>
            <a:pPr marL="90000" indent="0"/>
            <a:r>
              <a:rPr lang="fr-FR" sz="1200" b="0" i="0" u="none" strike="noStrike" cap="none" dirty="0">
                <a:solidFill>
                  <a:schemeClr val="dk1"/>
                </a:solidFill>
                <a:effectLst/>
                <a:latin typeface="Calibri"/>
                <a:ea typeface="Calibri"/>
                <a:cs typeface="Calibri"/>
                <a:sym typeface="Calibri"/>
              </a:rPr>
              <a:t>concourantes.</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Ils détermineront si leur point de concurrence est à l’intérieur ou à l’extérieur du triangle.</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Les élèves traceront aussi des triangles en utilisant les instruments de géométrie en ayant soit la longueur des 3 côtés (CCC) ou la longueur de 2 côtés et la mesure de l’angle compris</a:t>
            </a:r>
            <a:r>
              <a:rPr lang="fr-FR" sz="1200" b="0" i="0" u="none" strike="noStrike" cap="none" baseline="0" dirty="0">
                <a:solidFill>
                  <a:schemeClr val="dk1"/>
                </a:solidFill>
                <a:effectLst/>
                <a:latin typeface="Calibri"/>
                <a:ea typeface="Calibri"/>
                <a:cs typeface="Calibri"/>
                <a:sym typeface="Calibri"/>
              </a:rPr>
              <a:t>  </a:t>
            </a:r>
          </a:p>
          <a:p>
            <a:pPr marL="90000" indent="0"/>
            <a:r>
              <a:rPr lang="fr-FR" sz="1200" b="0" i="0" u="none" strike="noStrike" cap="none" dirty="0">
                <a:solidFill>
                  <a:schemeClr val="dk1"/>
                </a:solidFill>
                <a:effectLst/>
                <a:latin typeface="Calibri"/>
                <a:ea typeface="Calibri"/>
                <a:cs typeface="Calibri"/>
                <a:sym typeface="Calibri"/>
              </a:rPr>
              <a:t>entre ses 2 côtés (CAC) ou la mesure de 2 angles et le côté compris entre ces 2 angles (ACA).</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L’identification des triangles particuliers se fait en connaissant la longueur des côtés et la mesure des angles.  </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En plus, les élèves calculeront la mesure d’un angle dans un triangle après avoir déduit que la somme des angles dans un triangle est égale à 180</a:t>
            </a:r>
            <a:r>
              <a:rPr lang="fr-FR" sz="1200" b="0" i="0" u="none" strike="noStrike" cap="none" baseline="30000" dirty="0">
                <a:solidFill>
                  <a:schemeClr val="dk1"/>
                </a:solidFill>
                <a:effectLst/>
                <a:latin typeface="Calibri"/>
                <a:ea typeface="Calibri"/>
                <a:cs typeface="Calibri"/>
                <a:sym typeface="Calibri"/>
              </a:rPr>
              <a:t>o</a:t>
            </a:r>
            <a:r>
              <a:rPr lang="fr-FR"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638474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b="1" u="none" noProof="0" dirty="0"/>
              <a:t>Note pour l’enseignant(e)</a:t>
            </a:r>
          </a:p>
          <a:p>
            <a:pPr marL="90000" marR="0" indent="0">
              <a:lnSpc>
                <a:spcPct val="107000"/>
              </a:lnSpc>
              <a:spcBef>
                <a:spcPts val="0"/>
              </a:spcBef>
              <a:spcAft>
                <a:spcPts val="800"/>
              </a:spcAft>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Avant de commencer notre séance, essayons ensemble une petite activité. Prenez un bout de papier et tracez un triangle. »</a:t>
            </a:r>
          </a:p>
          <a:p>
            <a:pPr marL="90000" marR="0" indent="0">
              <a:lnSpc>
                <a:spcPct val="107000"/>
              </a:lnSpc>
              <a:spcBef>
                <a:spcPts val="0"/>
              </a:spcBef>
              <a:spcAft>
                <a:spcPts val="800"/>
              </a:spcAft>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b="1" dirty="0"/>
              <a:t>Utilisez vos ciseaux et coupez le triangle. »</a:t>
            </a:r>
            <a:endParaRPr lang="en-GB" b="1" baseline="0" dirty="0">
              <a:latin typeface="Comic Sans MS" pitchFamily="66" charset="0"/>
            </a:endParaRPr>
          </a:p>
          <a:p>
            <a:pPr marL="90000" marR="0" indent="0">
              <a:lnSpc>
                <a:spcPct val="107000"/>
              </a:lnSpc>
              <a:spcBef>
                <a:spcPts val="0"/>
              </a:spcBef>
              <a:spcAft>
                <a:spcPts val="800"/>
              </a:spcAft>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Pliez le triangle de sorte que les côtés opposés se rencontrent (se coïncident) et les sommets aussi. Répétez cette activité avec tous les sommets. »</a:t>
            </a:r>
          </a:p>
          <a:p>
            <a:pPr marL="90000" marR="0" indent="0">
              <a:lnSpc>
                <a:spcPct val="107000"/>
              </a:lnSpc>
              <a:spcBef>
                <a:spcPts val="0"/>
              </a:spcBef>
              <a:spcAft>
                <a:spcPts val="800"/>
              </a:spcAft>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Dépliez le triangle. Qu’avez-vous remarqué ? »</a:t>
            </a:r>
          </a:p>
          <a:p>
            <a:pPr marL="90000" marR="0" indent="0">
              <a:lnSpc>
                <a:spcPct val="107000"/>
              </a:lnSpc>
              <a:spcBef>
                <a:spcPts val="0"/>
              </a:spcBef>
              <a:spcAft>
                <a:spcPts val="800"/>
              </a:spcAft>
            </a:pPr>
            <a:endParaRPr lang="en-GB" b="0" dirty="0">
              <a:latin typeface="Comic Sans MS" pitchFamily="66" charset="0"/>
            </a:endParaRPr>
          </a:p>
          <a:p>
            <a:pPr marL="90000" marR="0" indent="0">
              <a:lnSpc>
                <a:spcPct val="107000"/>
              </a:lnSpc>
              <a:spcBef>
                <a:spcPts val="0"/>
              </a:spcBef>
              <a:spcAft>
                <a:spcPts val="800"/>
              </a:spcAft>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sz="1200" b="1" i="1" u="none" strike="noStrike" cap="none" noProof="0" dirty="0">
                <a:solidFill>
                  <a:schemeClr val="bg1"/>
                </a:solidFill>
                <a:latin typeface="Comic Sans MS"/>
                <a:cs typeface="Calibri"/>
                <a:sym typeface="Comic Sans MS"/>
              </a:rPr>
              <a:t>En pliant le triangle, chaque fois une ligne est créée par le pli,</a:t>
            </a:r>
            <a:r>
              <a:rPr lang="fr-FR" sz="1200" b="1" i="1" u="none" strike="noStrike" cap="none" baseline="0" noProof="0" dirty="0">
                <a:solidFill>
                  <a:schemeClr val="bg1"/>
                </a:solidFill>
                <a:latin typeface="Comic Sans MS"/>
                <a:cs typeface="Calibri"/>
                <a:sym typeface="Comic Sans MS"/>
              </a:rPr>
              <a:t> on obtient la bissectrice de l’angle.</a:t>
            </a:r>
            <a:r>
              <a:rPr lang="fr-FR" sz="1200" b="1" i="1" u="none" strike="noStrike" cap="none" noProof="0" dirty="0">
                <a:solidFill>
                  <a:schemeClr val="bg1"/>
                </a:solidFill>
                <a:latin typeface="Comic Sans MS"/>
                <a:cs typeface="Calibri"/>
                <a:sym typeface="Comic Sans MS"/>
              </a:rPr>
              <a:t> </a:t>
            </a:r>
          </a:p>
          <a:p>
            <a:pPr marL="90000" marR="0" indent="0">
              <a:lnSpc>
                <a:spcPct val="107000"/>
              </a:lnSpc>
              <a:spcBef>
                <a:spcPts val="0"/>
              </a:spcBef>
              <a:spcAft>
                <a:spcPts val="800"/>
              </a:spcAft>
            </a:pPr>
            <a:r>
              <a:rPr lang="fr-FR" sz="1200" b="1" i="1" u="none" strike="noStrike" cap="none" noProof="0" dirty="0">
                <a:solidFill>
                  <a:schemeClr val="bg1"/>
                </a:solidFill>
                <a:latin typeface="Comic Sans MS"/>
                <a:cs typeface="Calibri"/>
                <a:sym typeface="Comic Sans MS"/>
              </a:rPr>
              <a:t>En pliant par</a:t>
            </a:r>
            <a:r>
              <a:rPr lang="fr-FR" sz="1200" b="1" i="1" u="none" strike="noStrike" cap="none" baseline="0" noProof="0" dirty="0">
                <a:solidFill>
                  <a:schemeClr val="bg1"/>
                </a:solidFill>
                <a:latin typeface="Comic Sans MS"/>
                <a:cs typeface="Calibri"/>
                <a:sym typeface="Comic Sans MS"/>
              </a:rPr>
              <a:t> les 3 sommets, on obtient les 3 bissectrices des angles du triangle.</a:t>
            </a:r>
          </a:p>
          <a:p>
            <a:pPr marL="90000" marR="0" indent="0">
              <a:lnSpc>
                <a:spcPct val="107000"/>
              </a:lnSpc>
              <a:spcBef>
                <a:spcPts val="0"/>
              </a:spcBef>
              <a:spcAft>
                <a:spcPts val="800"/>
              </a:spcAft>
            </a:pPr>
            <a:r>
              <a:rPr lang="fr-FR" sz="1200" b="1" i="1" u="none" strike="noStrike" cap="none" baseline="0" noProof="0" dirty="0">
                <a:solidFill>
                  <a:schemeClr val="bg1"/>
                </a:solidFill>
                <a:latin typeface="Comic Sans MS"/>
                <a:cs typeface="Calibri"/>
                <a:sym typeface="Comic Sans MS"/>
              </a:rPr>
              <a:t>Et ces 3 lignes se rencontrent en un point à l’intérieur du triangle. »</a:t>
            </a:r>
            <a:endParaRPr lang="fr-FR" sz="1200" b="1" i="1" u="none" strike="noStrike" cap="none" noProof="0" dirty="0">
              <a:solidFill>
                <a:schemeClr val="bg1"/>
              </a:solidFill>
              <a:latin typeface="Comic Sans MS"/>
              <a:cs typeface="Calibri"/>
              <a:sym typeface="Comic Sans MS"/>
            </a:endParaRPr>
          </a:p>
          <a:p>
            <a:pPr marL="90000" indent="0" algn="just">
              <a:lnSpc>
                <a:spcPct val="150000"/>
              </a:lnSpc>
            </a:pPr>
            <a:r>
              <a:rPr lang="en-US" sz="1200" b="1" i="1" u="none" strike="noStrike" cap="none" dirty="0">
                <a:solidFill>
                  <a:schemeClr val="bg1"/>
                </a:solidFill>
                <a:latin typeface="Comic Sans MS"/>
                <a:cs typeface="Calibri"/>
                <a:sym typeface="Comic Sans MS"/>
              </a:rPr>
              <a:t> </a:t>
            </a:r>
          </a:p>
          <a:p>
            <a:pPr marL="90000" indent="0" algn="just">
              <a:lnSpc>
                <a:spcPct val="150000"/>
              </a:lnSpc>
            </a:pPr>
            <a:r>
              <a:rPr lang="fr-FR" sz="1800" noProof="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commencer par faire cette activité devant les élèves.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Laissez les élèves tracer les lignes sur les plis,</a:t>
            </a:r>
            <a:r>
              <a:rPr lang="fr-FR" sz="1800" baseline="0" noProof="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à l’aide d’un crayon et d’une règle.</a:t>
            </a:r>
            <a:endParaRPr lang="en-US" sz="1200" b="1" i="1" u="none" strike="noStrike" cap="none" dirty="0">
              <a:solidFill>
                <a:schemeClr val="bg1"/>
              </a:solidFill>
              <a:latin typeface="Comic Sans MS"/>
              <a:cs typeface="Calibri"/>
              <a:sym typeface="Comic Sans MS"/>
            </a:endParaRPr>
          </a:p>
          <a:p>
            <a:pPr marL="90000" indent="0" algn="just">
              <a:lnSpc>
                <a:spcPct val="150000"/>
              </a:lnSpc>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458092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41</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4130111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Utilisez le rapporteur et tracez la bissectrice de l’angle </a:t>
                </a:r>
                <a14:m>
                  <m:oMath xmlns:m="http://schemas.openxmlformats.org/officeDocument/2006/math">
                    <m:acc>
                      <m:accPr>
                        <m:chr m:val="̂"/>
                        <m:ctrlPr>
                          <a:rPr lang="en-US" sz="10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chemeClr val="bg1"/>
                            </a:solidFill>
                            <a:latin typeface="Cambria Math"/>
                            <a:ea typeface="Calibri" panose="020F0502020204030204" pitchFamily="34" charset="0"/>
                            <a:cs typeface="Calibri" panose="020F0502020204030204" pitchFamily="34" charset="0"/>
                          </a:rPr>
                          <m:t>𝑪𝑨𝑩</m:t>
                        </m:r>
                      </m:e>
                    </m:acc>
                    <m:r>
                      <a:rPr lang="en-US" sz="1000" b="1" i="1">
                        <a:solidFill>
                          <a:schemeClr val="bg1"/>
                        </a:solidFill>
                        <a:latin typeface="Cambria Math"/>
                        <a:ea typeface="Calibri" panose="020F0502020204030204" pitchFamily="34" charset="0"/>
                        <a:cs typeface="Calibri" panose="020F0502020204030204" pitchFamily="34" charset="0"/>
                      </a:rPr>
                      <m:t> </m:t>
                    </m:r>
                  </m:oMath>
                </a14:m>
                <a:r>
                  <a:rPr lang="fr-FR" sz="1000" b="1" i="1" u="none" strike="noStrike" kern="1200" cap="none" noProof="0" dirty="0">
                    <a:solidFill>
                      <a:schemeClr val="tx1"/>
                    </a:solidFill>
                    <a:effectLst/>
                    <a:latin typeface="Calibri"/>
                    <a:ea typeface="Calibri"/>
                    <a:cs typeface="Calibri"/>
                    <a:sym typeface="Calibri"/>
                  </a:rPr>
                  <a:t>dans le triangle</a:t>
                </a:r>
                <a:r>
                  <a:rPr lang="fr-FR" sz="1000" b="1" i="1" u="none" strike="noStrike" kern="1200" cap="none" baseline="0" noProof="0" dirty="0">
                    <a:solidFill>
                      <a:schemeClr val="tx1"/>
                    </a:solidFill>
                    <a:effectLst/>
                    <a:latin typeface="Calibri"/>
                    <a:ea typeface="Calibri"/>
                    <a:cs typeface="Calibri"/>
                    <a:sym typeface="Calibri"/>
                  </a:rPr>
                  <a:t> ABC</a:t>
                </a:r>
                <a:r>
                  <a:rPr lang="en-US" sz="1000" b="1" i="1" u="none" strike="noStrike" kern="1200" cap="none" baseline="0" dirty="0">
                    <a:solidFill>
                      <a:schemeClr val="tx1"/>
                    </a:solidFill>
                    <a:effectLst/>
                    <a:latin typeface="Calibri"/>
                    <a:ea typeface="Calibri"/>
                    <a:cs typeface="Calibri"/>
                    <a:sym typeface="Calibri"/>
                  </a:rPr>
                  <a:t>.</a:t>
                </a:r>
                <a:r>
                  <a:rPr lang="fr-FR" sz="1000" b="1" i="1" u="none" strike="noStrike" kern="1200" cap="none" baseline="0" noProof="0" dirty="0">
                    <a:solidFill>
                      <a:schemeClr val="tx1"/>
                    </a:solidFill>
                    <a:effectLst/>
                    <a:latin typeface="Calibri"/>
                    <a:ea typeface="Calibri"/>
                    <a:cs typeface="Calibri"/>
                    <a:sym typeface="Calibri"/>
                  </a:rPr>
                  <a:t> »</a:t>
                </a:r>
                <a:endParaRPr lang="en-US" sz="1000" b="1" i="1" u="none" strike="noStrike" kern="1200" cap="none" baseline="0" dirty="0">
                  <a:solidFill>
                    <a:schemeClr val="tx1"/>
                  </a:solidFill>
                  <a:effectLst/>
                  <a:latin typeface="Calibri"/>
                  <a:ea typeface="Calibri"/>
                  <a:cs typeface="Calibri"/>
                  <a:sym typeface="Calibri"/>
                </a:endParaRPr>
              </a:p>
              <a:p>
                <a:pPr marL="90000" indent="0"/>
                <a:r>
                  <a:rPr lang="en-US" sz="1000" b="1" i="1" u="none" strike="noStrike" kern="1200" cap="none" baseline="0" dirty="0">
                    <a:solidFill>
                      <a:schemeClr val="tx1"/>
                    </a:solidFill>
                    <a:effectLst/>
                    <a:latin typeface="Calibri"/>
                    <a:ea typeface="Calibri"/>
                    <a:cs typeface="Calibri"/>
                    <a:sym typeface="Calibri"/>
                  </a:rPr>
                  <a:t>	</a:t>
                </a:r>
              </a:p>
              <a:p>
                <a:pPr marL="90000" indent="0"/>
                <a:r>
                  <a:rPr lang="fr-FR" sz="1000" b="0" i="0" u="none" strike="noStrike" kern="1200" cap="none" baseline="0" noProof="0" dirty="0">
                    <a:solidFill>
                      <a:srgbClr val="92D050"/>
                    </a:solidFill>
                    <a:effectLst/>
                    <a:latin typeface="Calibri"/>
                    <a:ea typeface="Calibri"/>
                    <a:cs typeface="Calibri"/>
                    <a:sym typeface="Calibri"/>
                  </a:rPr>
                  <a:t>Rappelez les élèves des étapes pour tracer la bissectrice d’un angle à l’aide du rapporteur ou du compas.</a:t>
                </a:r>
                <a:endParaRPr lang="fr-FR" sz="1000" b="0" i="0" u="none" strike="noStrike" kern="1200" cap="none" noProof="0" dirty="0">
                  <a:solidFill>
                    <a:srgbClr val="92D050"/>
                  </a:solidFill>
                  <a:effectLst/>
                  <a:latin typeface="Calibri"/>
                  <a:ea typeface="Calibri"/>
                  <a:cs typeface="Calibri"/>
                  <a:sym typeface="Calibri"/>
                </a:endParaRPr>
              </a:p>
              <a:p>
                <a:pPr marL="457200" marR="0">
                  <a:lnSpc>
                    <a:spcPct val="106000"/>
                  </a:lnSpc>
                  <a:spcBef>
                    <a:spcPts val="0"/>
                  </a:spcBef>
                  <a:spcAft>
                    <a:spcPts val="800"/>
                  </a:spcAft>
                </a:pPr>
                <a:endParaRPr lang="en-US" dirty="0">
                  <a:solidFill>
                    <a:srgbClr val="92D050"/>
                  </a:solidFill>
                </a:endParaRPr>
              </a:p>
            </p:txBody>
          </p:sp>
        </mc:Choice>
        <mc:Fallback xmlns="">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Utilisez le rapporteur et tracez la bissectrice de l’angle </a:t>
                </a:r>
                <a:r>
                  <a:rPr lang="en-US" sz="1000" b="1" i="0">
                    <a:solidFill>
                      <a:schemeClr val="bg1"/>
                    </a:solidFill>
                    <a:latin typeface="Cambria Math" panose="02040503050406030204" pitchFamily="18" charset="0"/>
                    <a:cs typeface="Calibri" panose="020F0502020204030204" pitchFamily="34" charset="0"/>
                  </a:rPr>
                  <a:t>(</a:t>
                </a:r>
                <a:r>
                  <a:rPr lang="en-US" sz="1000" b="1" i="0">
                    <a:solidFill>
                      <a:schemeClr val="bg1"/>
                    </a:solidFill>
                    <a:latin typeface="Cambria Math"/>
                    <a:ea typeface="Calibri" panose="020F0502020204030204" pitchFamily="34" charset="0"/>
                    <a:cs typeface="Calibri" panose="020F0502020204030204" pitchFamily="34" charset="0"/>
                  </a:rPr>
                  <a:t>𝑪𝑨𝑩</a:t>
                </a:r>
                <a:r>
                  <a:rPr lang="en-US" sz="10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US" sz="1000" b="1" i="0">
                    <a:solidFill>
                      <a:schemeClr val="bg1"/>
                    </a:solidFill>
                    <a:latin typeface="Cambria Math"/>
                    <a:ea typeface="Calibri" panose="020F0502020204030204" pitchFamily="34" charset="0"/>
                    <a:cs typeface="Calibri" panose="020F0502020204030204" pitchFamily="34" charset="0"/>
                  </a:rPr>
                  <a:t>  </a:t>
                </a:r>
                <a:r>
                  <a:rPr lang="fr-FR" sz="1000" b="1" i="1" u="none" strike="noStrike" kern="1200" cap="none" noProof="0" dirty="0">
                    <a:solidFill>
                      <a:schemeClr val="tx1"/>
                    </a:solidFill>
                    <a:effectLst/>
                    <a:latin typeface="Calibri"/>
                    <a:ea typeface="Calibri"/>
                    <a:cs typeface="Calibri"/>
                    <a:sym typeface="Calibri"/>
                  </a:rPr>
                  <a:t>dans le triangle</a:t>
                </a:r>
                <a:r>
                  <a:rPr lang="fr-FR" sz="1000" b="1" i="1" u="none" strike="noStrike" kern="1200" cap="none" baseline="0" noProof="0" dirty="0">
                    <a:solidFill>
                      <a:schemeClr val="tx1"/>
                    </a:solidFill>
                    <a:effectLst/>
                    <a:latin typeface="Calibri"/>
                    <a:ea typeface="Calibri"/>
                    <a:cs typeface="Calibri"/>
                    <a:sym typeface="Calibri"/>
                  </a:rPr>
                  <a:t> ABC</a:t>
                </a:r>
                <a:r>
                  <a:rPr lang="en-US" sz="1000" b="1" i="1" u="none" strike="noStrike" kern="1200" cap="none" baseline="0" dirty="0">
                    <a:solidFill>
                      <a:schemeClr val="tx1"/>
                    </a:solidFill>
                    <a:effectLst/>
                    <a:latin typeface="Calibri"/>
                    <a:ea typeface="Calibri"/>
                    <a:cs typeface="Calibri"/>
                    <a:sym typeface="Calibri"/>
                  </a:rPr>
                  <a:t>.</a:t>
                </a:r>
                <a:r>
                  <a:rPr lang="fr-FR" sz="1000" b="1" i="1" u="none" strike="noStrike" kern="1200" cap="none" baseline="0" noProof="0" dirty="0">
                    <a:solidFill>
                      <a:schemeClr val="tx1"/>
                    </a:solidFill>
                    <a:effectLst/>
                    <a:latin typeface="Calibri"/>
                    <a:ea typeface="Calibri"/>
                    <a:cs typeface="Calibri"/>
                    <a:sym typeface="Calibri"/>
                  </a:rPr>
                  <a:t> »</a:t>
                </a:r>
                <a:endParaRPr lang="en-US" sz="1000" b="1" i="1" u="none" strike="noStrike" kern="1200" cap="none" baseline="0" dirty="0">
                  <a:solidFill>
                    <a:schemeClr val="tx1"/>
                  </a:solidFill>
                  <a:effectLst/>
                  <a:latin typeface="Calibri"/>
                  <a:ea typeface="Calibri"/>
                  <a:cs typeface="Calibri"/>
                  <a:sym typeface="Calibri"/>
                </a:endParaRPr>
              </a:p>
              <a:p>
                <a:pPr marL="90000" indent="0"/>
                <a:r>
                  <a:rPr lang="en-US" sz="1000" b="1" i="1" u="none" strike="noStrike" kern="1200" cap="none" baseline="0" dirty="0">
                    <a:solidFill>
                      <a:schemeClr val="tx1"/>
                    </a:solidFill>
                    <a:effectLst/>
                    <a:latin typeface="Calibri"/>
                    <a:ea typeface="Calibri"/>
                    <a:cs typeface="Calibri"/>
                    <a:sym typeface="Calibri"/>
                  </a:rPr>
                  <a:t>	</a:t>
                </a:r>
              </a:p>
              <a:p>
                <a:pPr marL="90000" indent="0"/>
                <a:r>
                  <a:rPr lang="fr-FR" sz="1000" b="0" i="0" u="none" strike="noStrike" kern="1200" cap="none" baseline="0" noProof="0" dirty="0">
                    <a:solidFill>
                      <a:srgbClr val="92D050"/>
                    </a:solidFill>
                    <a:effectLst/>
                    <a:latin typeface="Calibri"/>
                    <a:ea typeface="Calibri"/>
                    <a:cs typeface="Calibri"/>
                    <a:sym typeface="Calibri"/>
                  </a:rPr>
                  <a:t>Rappelez les élèves des étapes pour tracer la bissectrice d’un angle à l’aide du rapporteur ou du compas.</a:t>
                </a:r>
                <a:endParaRPr lang="fr-FR" sz="1000" b="0" i="0" u="none" strike="noStrike" kern="1200" cap="none" noProof="0" dirty="0">
                  <a:solidFill>
                    <a:srgbClr val="92D050"/>
                  </a:solidFill>
                  <a:effectLst/>
                  <a:latin typeface="Calibri"/>
                  <a:ea typeface="Calibri"/>
                  <a:cs typeface="Calibri"/>
                  <a:sym typeface="Calibri"/>
                </a:endParaRPr>
              </a:p>
              <a:p>
                <a:pPr marL="457200" marR="0">
                  <a:lnSpc>
                    <a:spcPct val="106000"/>
                  </a:lnSpc>
                  <a:spcBef>
                    <a:spcPts val="0"/>
                  </a:spcBef>
                  <a:spcAft>
                    <a:spcPts val="800"/>
                  </a:spcAft>
                </a:pPr>
                <a:endParaRPr lang="en-US" dirty="0">
                  <a:solidFill>
                    <a:srgbClr val="92D050"/>
                  </a:solidFill>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Maintenant, tracez la bissectrice de l’angle </a:t>
                </a:r>
                <a14:m>
                  <m:oMath xmlns:m="http://schemas.openxmlformats.org/officeDocument/2006/math">
                    <m:acc>
                      <m:accPr>
                        <m:chr m:val="̂"/>
                        <m:ctrlPr>
                          <a:rPr lang="en-US" sz="10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chemeClr val="bg1"/>
                            </a:solidFill>
                            <a:latin typeface="Cambria Math"/>
                            <a:ea typeface="Calibri" panose="020F0502020204030204" pitchFamily="34" charset="0"/>
                            <a:cs typeface="Calibri" panose="020F0502020204030204" pitchFamily="34" charset="0"/>
                          </a:rPr>
                          <m:t>𝑪𝑩</m:t>
                        </m:r>
                        <m:r>
                          <a:rPr lang="en-US" sz="10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𝑨</m:t>
                        </m:r>
                      </m:e>
                    </m:acc>
                  </m:oMath>
                </a14:m>
                <a:r>
                  <a:rPr lang="fr-FR" sz="1000" b="1" baseline="0" noProof="0" dirty="0">
                    <a:latin typeface="Comic Sans MS" pitchFamily="66" charset="0"/>
                  </a:rPr>
                  <a:t>. »</a:t>
                </a:r>
                <a:r>
                  <a:rPr lang="en-GB" sz="1000" b="1" baseline="0" dirty="0">
                    <a:latin typeface="Comic Sans MS" pitchFamily="66" charset="0"/>
                  </a:rPr>
                  <a:t> </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Maintenant, tracez la bissectrice de l’angle </a:t>
                </a:r>
                <a:r>
                  <a:rPr lang="en-US" sz="1000" b="1" i="0">
                    <a:solidFill>
                      <a:schemeClr val="bg1"/>
                    </a:solidFill>
                    <a:latin typeface="Cambria Math" panose="02040503050406030204" pitchFamily="18" charset="0"/>
                    <a:cs typeface="Calibri" panose="020F0502020204030204" pitchFamily="34" charset="0"/>
                  </a:rPr>
                  <a:t>(</a:t>
                </a:r>
                <a:r>
                  <a:rPr lang="en-US" sz="1000" b="1" i="0">
                    <a:solidFill>
                      <a:schemeClr val="bg1"/>
                    </a:solidFill>
                    <a:latin typeface="Cambria Math"/>
                    <a:ea typeface="Calibri" panose="020F0502020204030204" pitchFamily="34" charset="0"/>
                    <a:cs typeface="Calibri" panose="020F0502020204030204" pitchFamily="34" charset="0"/>
                  </a:rPr>
                  <a:t>𝑪𝑩</a:t>
                </a:r>
                <a:r>
                  <a:rPr lang="en-US" sz="1000" b="1" i="0">
                    <a:solidFill>
                      <a:schemeClr val="bg1"/>
                    </a:solidFill>
                    <a:latin typeface="Cambria Math" panose="02040503050406030204" pitchFamily="18" charset="0"/>
                    <a:ea typeface="Calibri" panose="020F0502020204030204" pitchFamily="34" charset="0"/>
                    <a:cs typeface="Calibri" panose="020F0502020204030204" pitchFamily="34" charset="0"/>
                  </a:rPr>
                  <a:t>𝑨) ̂</a:t>
                </a:r>
                <a:r>
                  <a:rPr lang="fr-FR" sz="1000" b="1" baseline="0" noProof="0" dirty="0">
                    <a:latin typeface="Comic Sans MS" pitchFamily="66" charset="0"/>
                  </a:rPr>
                  <a:t>. »</a:t>
                </a:r>
                <a:r>
                  <a:rPr lang="en-GB" sz="1000" b="1" baseline="0" dirty="0">
                    <a:latin typeface="Comic Sans MS" pitchFamily="66" charset="0"/>
                  </a:rPr>
                  <a:t> </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4581882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Maintenant, tracez la bissectrice de l’angle </a:t>
                </a:r>
                <a14:m>
                  <m:oMath xmlns:m="http://schemas.openxmlformats.org/officeDocument/2006/math">
                    <m:acc>
                      <m:accPr>
                        <m:chr m:val="̂"/>
                        <m:ctrlPr>
                          <a:rPr lang="en-US" sz="10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chemeClr val="bg1"/>
                            </a:solidFill>
                            <a:latin typeface="Cambria Math"/>
                            <a:ea typeface="Calibri" panose="020F0502020204030204" pitchFamily="34" charset="0"/>
                            <a:cs typeface="Calibri" panose="020F0502020204030204" pitchFamily="34" charset="0"/>
                          </a:rPr>
                          <m:t>𝑨</m:t>
                        </m:r>
                        <m:r>
                          <a:rPr lang="en-US" sz="1000" b="1" i="1" smtClean="0">
                            <a:solidFill>
                              <a:schemeClr val="bg1"/>
                            </a:solidFill>
                            <a:latin typeface="Cambria Math"/>
                            <a:ea typeface="Calibri" panose="020F0502020204030204" pitchFamily="34" charset="0"/>
                            <a:cs typeface="Calibri" panose="020F0502020204030204" pitchFamily="34" charset="0"/>
                          </a:rPr>
                          <m:t>𝑪</m:t>
                        </m:r>
                        <m:r>
                          <a:rPr lang="en-US" sz="1000" b="1" i="1">
                            <a:solidFill>
                              <a:schemeClr val="bg1"/>
                            </a:solidFill>
                            <a:latin typeface="Cambria Math"/>
                            <a:ea typeface="Calibri" panose="020F0502020204030204" pitchFamily="34" charset="0"/>
                            <a:cs typeface="Calibri" panose="020F0502020204030204" pitchFamily="34" charset="0"/>
                          </a:rPr>
                          <m:t>𝑩</m:t>
                        </m:r>
                      </m:e>
                    </m:acc>
                  </m:oMath>
                </a14:m>
                <a:r>
                  <a:rPr lang="en-US" sz="1000" b="0" i="0" u="none" strike="noStrike" kern="1200" cap="none" dirty="0">
                    <a:solidFill>
                      <a:schemeClr val="tx1"/>
                    </a:solidFill>
                    <a:effectLst/>
                    <a:latin typeface="Calibri"/>
                    <a:ea typeface="Calibri"/>
                    <a:cs typeface="Calibri"/>
                    <a:sym typeface="Calibri"/>
                  </a:rPr>
                  <a:t>.</a:t>
                </a:r>
                <a:r>
                  <a:rPr lang="fr-FR" sz="1000" b="0" i="0" u="none" strike="noStrike" kern="1200" cap="none" noProof="0" dirty="0">
                    <a:solidFill>
                      <a:schemeClr val="tx1"/>
                    </a:solidFill>
                    <a:effectLst/>
                    <a:latin typeface="Calibri"/>
                    <a:ea typeface="Calibri"/>
                    <a:cs typeface="Calibri"/>
                    <a:sym typeface="Calibri"/>
                  </a:rPr>
                  <a:t> </a:t>
                </a:r>
                <a:r>
                  <a:rPr lang="fr-FR" sz="1000" b="1" i="0" u="none" strike="noStrike" kern="1200" cap="none" noProof="0" dirty="0">
                    <a:solidFill>
                      <a:schemeClr val="tx1"/>
                    </a:solidFill>
                    <a:effectLst/>
                    <a:latin typeface="Calibri"/>
                    <a:ea typeface="Calibri"/>
                    <a:cs typeface="Calibri"/>
                    <a:sym typeface="Calibri"/>
                  </a:rPr>
                  <a:t>»</a:t>
                </a:r>
                <a:endParaRPr lang="en-US" sz="1000" b="1" i="0" u="none" strike="noStrike" kern="1200" cap="none" dirty="0">
                  <a:solidFill>
                    <a:schemeClr val="tx1"/>
                  </a:solidFill>
                  <a:effectLst/>
                  <a:latin typeface="Calibri"/>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Maintenant, tracez la bissectrice de l’angle </a:t>
                </a:r>
                <a:r>
                  <a:rPr lang="en-US" sz="1000" b="1" i="0">
                    <a:solidFill>
                      <a:schemeClr val="bg1"/>
                    </a:solidFill>
                    <a:latin typeface="Cambria Math" panose="02040503050406030204" pitchFamily="18" charset="0"/>
                    <a:cs typeface="Calibri" panose="020F0502020204030204" pitchFamily="34" charset="0"/>
                  </a:rPr>
                  <a:t>(</a:t>
                </a:r>
                <a:r>
                  <a:rPr lang="en-US" sz="1000" b="1" i="0">
                    <a:solidFill>
                      <a:schemeClr val="bg1"/>
                    </a:solidFill>
                    <a:latin typeface="Cambria Math"/>
                    <a:ea typeface="Calibri" panose="020F0502020204030204" pitchFamily="34" charset="0"/>
                    <a:cs typeface="Calibri" panose="020F0502020204030204" pitchFamily="34" charset="0"/>
                  </a:rPr>
                  <a:t>𝑨𝑪𝑩</a:t>
                </a:r>
                <a:r>
                  <a:rPr lang="en-US" sz="10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US" sz="1000" b="0" i="0" u="none" strike="noStrike" kern="1200" cap="none" dirty="0">
                    <a:solidFill>
                      <a:schemeClr val="tx1"/>
                    </a:solidFill>
                    <a:effectLst/>
                    <a:latin typeface="Calibri"/>
                    <a:ea typeface="Calibri"/>
                    <a:cs typeface="Calibri"/>
                    <a:sym typeface="Calibri"/>
                  </a:rPr>
                  <a:t>.</a:t>
                </a:r>
                <a:r>
                  <a:rPr lang="fr-FR" sz="1000" b="0" i="0" u="none" strike="noStrike" kern="1200" cap="none" noProof="0" dirty="0">
                    <a:solidFill>
                      <a:schemeClr val="tx1"/>
                    </a:solidFill>
                    <a:effectLst/>
                    <a:latin typeface="Calibri"/>
                    <a:ea typeface="Calibri"/>
                    <a:cs typeface="Calibri"/>
                    <a:sym typeface="Calibri"/>
                  </a:rPr>
                  <a:t> </a:t>
                </a:r>
                <a:r>
                  <a:rPr lang="fr-FR" sz="1000" b="1" i="0" u="none" strike="noStrike" kern="1200" cap="none" noProof="0" dirty="0">
                    <a:solidFill>
                      <a:schemeClr val="tx1"/>
                    </a:solidFill>
                    <a:effectLst/>
                    <a:latin typeface="Calibri"/>
                    <a:ea typeface="Calibri"/>
                    <a:cs typeface="Calibri"/>
                    <a:sym typeface="Calibri"/>
                  </a:rPr>
                  <a:t>»</a:t>
                </a:r>
                <a:endParaRPr lang="en-US" sz="1000" b="1" i="0" u="none" strike="noStrike" kern="1200" cap="none" dirty="0">
                  <a:solidFill>
                    <a:schemeClr val="tx1"/>
                  </a:solidFill>
                  <a:effectLst/>
                  <a:latin typeface="Calibri"/>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15609829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sz="8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800" b="0" noProof="0" dirty="0">
                <a:latin typeface="Comic Sans MS" pitchFamily="66" charset="0"/>
              </a:rPr>
              <a:t>L’enseignant</a:t>
            </a:r>
            <a:r>
              <a:rPr lang="fr-FR" sz="800" b="0" baseline="0" noProof="0" dirty="0">
                <a:latin typeface="Comic Sans MS" pitchFamily="66" charset="0"/>
              </a:rPr>
              <a:t>(e) dit : </a:t>
            </a:r>
            <a:r>
              <a:rPr lang="fr-FR" sz="800" b="1" baseline="0" noProof="0" dirty="0">
                <a:latin typeface="Comic Sans MS" pitchFamily="66" charset="0"/>
              </a:rPr>
              <a:t>« Maintenant, vous avez tracé les 3 bissectrices dans le triangle ABC.</a:t>
            </a:r>
          </a:p>
          <a:p>
            <a:pPr marL="90000" indent="0"/>
            <a:r>
              <a:rPr lang="fr-FR" sz="800" b="1" baseline="0" noProof="0" dirty="0">
                <a:latin typeface="Comic Sans MS" pitchFamily="66" charset="0"/>
              </a:rPr>
              <a:t>Que remarquez-vous ? »</a:t>
            </a:r>
            <a:endParaRPr lang="en-US" sz="800" b="1" i="1" u="none" strike="noStrike" kern="1200" cap="none" dirty="0">
              <a:solidFill>
                <a:schemeClr val="tx1"/>
              </a:solidFill>
              <a:effectLst/>
              <a:latin typeface="Calibri"/>
              <a:ea typeface="Calibri"/>
              <a:cs typeface="Calibri"/>
              <a:sym typeface="Calibri"/>
            </a:endParaRPr>
          </a:p>
          <a:p>
            <a:pPr marL="90000" indent="0"/>
            <a:endParaRPr lang="en-US" sz="800" b="0" i="0" u="none" strike="noStrike" kern="1200" cap="none" dirty="0">
              <a:solidFill>
                <a:schemeClr val="tx1"/>
              </a:solidFill>
              <a:effectLst/>
              <a:latin typeface="Calibri"/>
              <a:ea typeface="Calibri"/>
              <a:cs typeface="Calibri"/>
              <a:sym typeface="Calibri"/>
            </a:endParaRPr>
          </a:p>
          <a:p>
            <a:pPr marL="90000" indent="0"/>
            <a:r>
              <a:rPr lang="fr-FR" sz="800" b="0" noProof="0" dirty="0">
                <a:latin typeface="Comic Sans MS" pitchFamily="66" charset="0"/>
              </a:rPr>
              <a:t>L’enseignant</a:t>
            </a:r>
            <a:r>
              <a:rPr lang="fr-FR" sz="800" b="0" baseline="0" noProof="0" dirty="0">
                <a:latin typeface="Comic Sans MS" pitchFamily="66" charset="0"/>
              </a:rPr>
              <a:t>(e) dit : </a:t>
            </a:r>
            <a:r>
              <a:rPr lang="fr-FR" sz="800" b="1" baseline="0" noProof="0" dirty="0">
                <a:latin typeface="Comic Sans MS" pitchFamily="66" charset="0"/>
              </a:rPr>
              <a:t>« Les 3 bissectrices se coupent en un même point à l’intérieur du triangle. Elles sont concourantes.</a:t>
            </a:r>
          </a:p>
          <a:p>
            <a:pPr marL="90000" indent="0"/>
            <a:r>
              <a:rPr lang="fr-FR" sz="800" b="1" baseline="0" noProof="0" dirty="0">
                <a:latin typeface="Comic Sans MS" pitchFamily="66" charset="0"/>
              </a:rPr>
              <a:t>On peut aussi tracer les bissectrices des angles d’un triangle à l’aide du compas. »</a:t>
            </a:r>
          </a:p>
          <a:p>
            <a:pPr marL="90000" indent="0"/>
            <a:r>
              <a:rPr lang="en-GB" sz="800" b="1" baseline="0" dirty="0">
                <a:latin typeface="Comic Sans MS" pitchFamily="66" charset="0"/>
              </a:rPr>
              <a:t>	</a:t>
            </a:r>
            <a:endParaRPr lang="en-US" sz="800" b="0" i="0" u="none" strike="noStrike" kern="1200" cap="none" dirty="0">
              <a:solidFill>
                <a:schemeClr val="tx1"/>
              </a:solidFill>
              <a:effectLst/>
              <a:latin typeface="Calibri"/>
              <a:ea typeface="Calibri"/>
              <a:cs typeface="Calibri"/>
              <a:sym typeface="Calibri"/>
            </a:endParaRPr>
          </a:p>
          <a:p>
            <a:pPr marL="90000" indent="0"/>
            <a:endParaRPr lang="en-US" sz="800" b="0" i="0" u="none" strike="noStrike" kern="1200" cap="none" dirty="0">
              <a:solidFill>
                <a:schemeClr val="tx1"/>
              </a:solidFill>
              <a:effectLst/>
              <a:latin typeface="Calibri"/>
              <a:ea typeface="Calibri"/>
              <a:cs typeface="Calibri"/>
              <a:sym typeface="Calibri"/>
            </a:endParaRPr>
          </a:p>
          <a:p>
            <a:pPr marL="900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6000"/>
              </a:lnSpc>
              <a:spcBef>
                <a:spcPts val="0"/>
              </a:spcBef>
              <a:spcAft>
                <a:spcPts val="800"/>
              </a:spcAft>
              <a:buClr>
                <a:srgbClr val="000000"/>
              </a:buClr>
              <a:buSzPts val="1400"/>
              <a:buFont typeface="Arial"/>
              <a:buNone/>
              <a:tabLst/>
              <a:defRPr/>
            </a:pPr>
            <a:endParaRPr lang="en-US" sz="1000" b="1" i="1" u="none" strike="noStrike" cap="none" dirty="0">
              <a:solidFill>
                <a:schemeClr val="dk1"/>
              </a:solidFill>
              <a:effectLst/>
              <a:latin typeface="Calibri" panose="020F0502020204030204" pitchFamily="34" charset="0"/>
              <a:cs typeface="Calibri" panose="020F0502020204030204" pitchFamily="34" charset="0"/>
              <a:sym typeface="Calibri"/>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45</a:t>
            </a:fld>
            <a:endParaRPr lang="en-US">
              <a:latin typeface="Comic Sans MS" panose="030F0702030302020204" pitchFamily="66" charset="0"/>
            </a:endParaRPr>
          </a:p>
        </p:txBody>
      </p:sp>
    </p:spTree>
    <p:extLst>
      <p:ext uri="{BB962C8B-B14F-4D97-AF65-F5344CB8AC3E}">
        <p14:creationId xmlns:p14="http://schemas.microsoft.com/office/powerpoint/2010/main" val="23603319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indent="0"/>
            <a:r>
              <a:rPr lang="fr-FR" sz="1000" b="1" i="0" u="none" strike="noStrike" kern="1200" cap="none" noProof="0" dirty="0">
                <a:solidFill>
                  <a:schemeClr val="tx1"/>
                </a:solidFill>
                <a:effectLst/>
                <a:latin typeface="Calibri"/>
                <a:ea typeface="Calibri"/>
                <a:cs typeface="Calibri"/>
                <a:sym typeface="Calibri"/>
              </a:rPr>
              <a:t>Note pour l’enseignant(e)</a:t>
            </a:r>
          </a:p>
          <a:p>
            <a:pPr marL="90000" indent="0"/>
            <a:r>
              <a:rPr lang="fr-FR" sz="1000" b="0" noProof="0" dirty="0">
                <a:latin typeface="Comic Sans MS" pitchFamily="66" charset="0"/>
              </a:rPr>
              <a:t>L’enseignant</a:t>
            </a:r>
            <a:r>
              <a:rPr lang="fr-FR" sz="1000" b="0" baseline="0" noProof="0" dirty="0">
                <a:latin typeface="Comic Sans MS" pitchFamily="66" charset="0"/>
              </a:rPr>
              <a:t>(e) dit : </a:t>
            </a:r>
            <a:r>
              <a:rPr lang="fr-FR" sz="1000" b="1" baseline="0" noProof="0" dirty="0">
                <a:latin typeface="Comic Sans MS" pitchFamily="66" charset="0"/>
              </a:rPr>
              <a:t>« Dans cette activité, vous avez appris à tracer les bissectrices des 3 angles d’un triangle.</a:t>
            </a:r>
          </a:p>
          <a:p>
            <a:pPr marL="90000" indent="0"/>
            <a:r>
              <a:rPr lang="fr-FR" sz="1000" b="1" baseline="0" noProof="0" dirty="0">
                <a:latin typeface="Comic Sans MS" pitchFamily="66" charset="0"/>
              </a:rPr>
              <a:t>Et vous avez remarqué que les 3 bissectrices sont concourantes.</a:t>
            </a:r>
          </a:p>
          <a:p>
            <a:pPr marL="90000" indent="0"/>
            <a:r>
              <a:rPr lang="fr-FR" sz="1000" b="1" baseline="0" noProof="0" dirty="0">
                <a:latin typeface="Comic Sans MS" pitchFamily="66" charset="0"/>
              </a:rPr>
              <a:t>Il est suffisant de tracer 2 bissectrices et de déduire la construction de la troisième. Que remarquez-vous ?</a:t>
            </a:r>
            <a:r>
              <a:rPr lang="fr-FR" sz="1000" b="1" i="1" u="none" strike="noStrike" kern="1200" cap="none" baseline="0" noProof="0" dirty="0">
                <a:solidFill>
                  <a:schemeClr val="tx1"/>
                </a:solidFill>
                <a:effectLst/>
                <a:latin typeface="Calibri"/>
                <a:cs typeface="Calibri"/>
                <a:sym typeface="Calibri"/>
              </a:rPr>
              <a:t> »</a:t>
            </a:r>
            <a:endParaRPr lang="en-US" sz="1000" b="1" i="1" u="none" strike="noStrike" kern="1200" cap="none" dirty="0">
              <a:solidFill>
                <a:schemeClr val="tx1"/>
              </a:solidFill>
              <a:effectLst/>
              <a:latin typeface="Calibri"/>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100" b="1" i="1" u="none" strike="noStrike" cap="none" dirty="0">
                <a:solidFill>
                  <a:schemeClr val="dk1"/>
                </a:solidFill>
                <a:effectLst/>
                <a:latin typeface="Calibri" panose="020F0502020204030204" pitchFamily="34" charset="0"/>
                <a:cs typeface="Calibri" panose="020F0502020204030204" pitchFamily="34" charset="0"/>
                <a:sym typeface="Calibri"/>
              </a:rPr>
              <a:t> </a:t>
            </a: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193758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sz="1200" b="1" i="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Dans le triangle</a:t>
                </a:r>
                <a:r>
                  <a:rPr lang="fr-FR" sz="1200" b="1" i="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ABC, 2 bissectrices sont tracées.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Sans utiliser le rapporteur ou le compas, tracez la bissectrice de l’angle </a:t>
                </a:r>
                <a14:m>
                  <m:oMath xmlns:m="http://schemas.openxmlformats.org/officeDocument/2006/math">
                    <m:acc>
                      <m:accPr>
                        <m:chr m:val="̂"/>
                        <m:ctrlPr>
                          <a:rPr lang="fr-FR" sz="1200" b="1" i="1" noProof="0">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r>
                      <a:rPr lang="fr-FR" sz="12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fr-FR" sz="1200" b="1" i="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du triangle ABC.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indent="0"/>
                <a:endParaRPr lang="en-US" dirty="0">
                  <a:latin typeface="Comic Sans MS" panose="030F0702030302020204" pitchFamily="66" charset="0"/>
                </a:endParaRPr>
              </a:p>
              <a:p>
                <a:pPr marL="0" marR="0">
                  <a:lnSpc>
                    <a:spcPct val="107000"/>
                  </a:lnSpc>
                  <a:spcBef>
                    <a:spcPts val="0"/>
                  </a:spcBef>
                  <a:spcAft>
                    <a:spcPts val="800"/>
                  </a:spcAft>
                </a:pPr>
                <a:endParaRPr lang="en-US" sz="1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a:t>
                </a:r>
                <a:r>
                  <a:rPr lang="fr-FR" sz="1200" b="1" i="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Dans le triangle</a:t>
                </a:r>
                <a:r>
                  <a:rPr lang="fr-FR" sz="1200" b="1" i="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ABC, 2 bissectrices sont tracées.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Sans utiliser le rapporteur ou le compas, tracez la bissectrice de l’angle </a:t>
                </a:r>
                <a:r>
                  <a:rPr lang="fr-FR" sz="1200" b="1" i="0" noProof="0">
                    <a:effectLst/>
                    <a:highlight>
                      <a:srgbClr val="00FFFF"/>
                    </a:highlight>
                    <a:latin typeface="Cambria Math" panose="02040503050406030204" pitchFamily="18" charset="0"/>
                    <a:cs typeface="Calibri" panose="020F0502020204030204" pitchFamily="34" charset="0"/>
                  </a:rPr>
                  <a:t>(</a:t>
                </a:r>
                <a:r>
                  <a:rPr lang="fr-FR" sz="1200" b="1" i="0" noProof="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fr-FR" sz="1200" b="1" i="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du triangle ABC.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indent="0"/>
                <a:endParaRPr lang="en-US" dirty="0">
                  <a:latin typeface="Comic Sans MS" panose="030F0702030302020204" pitchFamily="66" charset="0"/>
                </a:endParaRPr>
              </a:p>
              <a:p>
                <a:pPr marL="0" marR="0">
                  <a:lnSpc>
                    <a:spcPct val="107000"/>
                  </a:lnSpc>
                  <a:spcBef>
                    <a:spcPts val="0"/>
                  </a:spcBef>
                  <a:spcAft>
                    <a:spcPts val="800"/>
                  </a:spcAft>
                </a:pPr>
                <a:endParaRPr lang="en-US" sz="1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b="1" baseline="0" noProof="0" dirty="0">
                    <a:latin typeface="Comic Sans MS" pitchFamily="66" charset="0"/>
                  </a:rPr>
                  <a:t>La </a:t>
                </a:r>
                <a:r>
                  <a:rPr lang="fr-FR" sz="1200" b="1" baseline="0" noProof="0" dirty="0">
                    <a:latin typeface="Comic Sans MS" pitchFamily="66" charset="0"/>
                  </a:rPr>
                  <a:t>bissectrice de l’angle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𝑪</m:t>
                        </m:r>
                        <m:r>
                          <a:rPr lang="en-US" sz="1200" b="1" i="1">
                            <a:solidFill>
                              <a:schemeClr val="bg1"/>
                            </a:solidFill>
                            <a:latin typeface="Cambria Math"/>
                            <a:ea typeface="Calibri" panose="020F0502020204030204" pitchFamily="34" charset="0"/>
                            <a:cs typeface="Calibri" panose="020F0502020204030204" pitchFamily="34" charset="0"/>
                          </a:rPr>
                          <m:t>𝑩</m:t>
                        </m:r>
                      </m:e>
                    </m:acc>
                  </m:oMath>
                </a14:m>
                <a:r>
                  <a:rPr lang="en-GB" sz="1200" b="1" baseline="0" dirty="0">
                    <a:latin typeface="Comic Sans MS" pitchFamily="66" charset="0"/>
                  </a:rPr>
                  <a:t> </a:t>
                </a:r>
                <a:r>
                  <a:rPr lang="fr-FR" sz="1200" b="1" baseline="0" noProof="0" dirty="0">
                    <a:latin typeface="Comic Sans MS" pitchFamily="66" charset="0"/>
                  </a:rPr>
                  <a:t>du triangle ABC doit passer par le même point de concours des bissectrices des angles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𝑩𝑪</m:t>
                        </m:r>
                      </m:e>
                    </m:acc>
                  </m:oMath>
                </a14:m>
                <a:r>
                  <a:rPr lang="en-GB" sz="1200" b="1" baseline="0" dirty="0">
                    <a:latin typeface="Comic Sans MS" pitchFamily="66" charset="0"/>
                  </a:rPr>
                  <a:t> et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𝑩</m:t>
                        </m:r>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𝑪</m:t>
                        </m:r>
                      </m:e>
                    </m:acc>
                  </m:oMath>
                </a14:m>
                <a:r>
                  <a:rPr lang="en-GB" sz="1200"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dans un triangle sont concourantes. »</a:t>
                </a:r>
                <a:endParaRPr lang="fr-FR" b="1" baseline="0" noProof="0" dirty="0">
                  <a:solidFill>
                    <a:srgbClr val="595959"/>
                  </a:solidFill>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indent="0"/>
                <a:endParaRPr lang="en-US" dirty="0">
                  <a:latin typeface="Comic Sans MS" panose="030F0702030302020204" pitchFamily="66" charset="0"/>
                </a:endParaRPr>
              </a:p>
              <a:p>
                <a:pPr marL="0" marR="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b="1" baseline="0" noProof="0" dirty="0">
                    <a:latin typeface="Comic Sans MS" pitchFamily="66" charset="0"/>
                  </a:rPr>
                  <a:t>La </a:t>
                </a:r>
                <a:r>
                  <a:rPr lang="fr-FR" sz="1200" b="1" baseline="0" noProof="0" dirty="0">
                    <a:latin typeface="Comic Sans MS" pitchFamily="66" charset="0"/>
                  </a:rPr>
                  <a:t>bissectrice de l’angle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𝑨𝑪𝑩</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du triangle ABC doit passer par le même point de concours des bissectrices des angles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𝑨𝑩𝑪</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et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𝑩𝑨𝑪</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dans un triangle sont concourantes. »</a:t>
                </a:r>
                <a:endParaRPr lang="fr-FR" b="1" baseline="0" noProof="0" dirty="0">
                  <a:solidFill>
                    <a:srgbClr val="595959"/>
                  </a:solidFill>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0" noProof="0" dirty="0">
                  <a:solidFill>
                    <a:srgbClr val="595959"/>
                  </a:solidFill>
                  <a:latin typeface="Comic Sans MS"/>
                </a:endParaRPr>
              </a:p>
              <a:p>
                <a:pPr marL="90000" indent="0"/>
                <a:endParaRPr lang="en-US" dirty="0">
                  <a:latin typeface="Comic Sans MS" panose="030F0702030302020204" pitchFamily="66" charset="0"/>
                </a:endParaRPr>
              </a:p>
              <a:p>
                <a:pPr marL="0" marR="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1555540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Définir et construire les bissectrices, les hauteurs, les médiatrices et les médianes dans un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les triangles particuliers.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bissectrices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hauteurs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médianes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Déterminer le centre d’un cercle passant par 3 points non alignés.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Identifier les triangles rectangle, isocèle et équilatéral, par les côtés et les angles.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le vocabulaire : sommet principal et base (dans un triangle isocèle), hypoténuse et côtés de l’angle droit (dans un triangle rectangle).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Savoir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Rapporter un angle avec le compas.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90000" indent="0"/>
            <a:r>
              <a:rPr lang="fr-FR" sz="1200" b="0" i="0" u="sng" strike="noStrike" cap="none" dirty="0">
                <a:solidFill>
                  <a:schemeClr val="dk1"/>
                </a:solidFill>
                <a:effectLst/>
                <a:latin typeface="Calibri"/>
                <a:ea typeface="Calibri"/>
                <a:cs typeface="Calibri"/>
                <a:sym typeface="Calibri"/>
              </a:rPr>
              <a:t>Note :</a:t>
            </a:r>
            <a:r>
              <a:rPr lang="fr-FR" sz="1200" b="1" i="0" u="none" strike="noStrike" cap="none" dirty="0">
                <a:solidFill>
                  <a:schemeClr val="dk1"/>
                </a:solidFill>
                <a:effectLst/>
                <a:latin typeface="Calibri"/>
                <a:ea typeface="Calibri"/>
                <a:cs typeface="Calibri"/>
                <a:sym typeface="Calibri"/>
              </a:rPr>
              <a:t> </a:t>
            </a:r>
            <a:r>
              <a:rPr lang="fr-FR" sz="1200" b="0" i="0" u="none" strike="noStrike" cap="none" dirty="0">
                <a:solidFill>
                  <a:schemeClr val="dk1"/>
                </a:solidFill>
                <a:effectLst/>
                <a:latin typeface="Calibri"/>
                <a:ea typeface="Calibri"/>
                <a:cs typeface="Calibri"/>
                <a:sym typeface="Calibri"/>
              </a:rPr>
              <a:t>Dans ce chapitre, les élèves découvriront, par le pliage du papier et à travers la construction, que les bissectrices, les hauteurs, les médiatrices et les médianes dans un triangle sont</a:t>
            </a:r>
          </a:p>
          <a:p>
            <a:pPr marL="90000" indent="0"/>
            <a:r>
              <a:rPr lang="fr-FR" sz="1200" b="0" i="0" u="none" strike="noStrike" cap="none" dirty="0">
                <a:solidFill>
                  <a:schemeClr val="dk1"/>
                </a:solidFill>
                <a:effectLst/>
                <a:latin typeface="Calibri"/>
                <a:ea typeface="Calibri"/>
                <a:cs typeface="Calibri"/>
                <a:sym typeface="Calibri"/>
              </a:rPr>
              <a:t>concourantes.</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Ils détermineront si leur point de concurrence est à l’intérieur ou à l’extérieur du triangle.</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Les élèves traceront aussi des triangles en utilisant les instruments de géométrie en ayant soit la longueur des 3 côtés (CCC) ou la longueur de 2 côtés et la mesure de l’angle compris</a:t>
            </a:r>
            <a:r>
              <a:rPr lang="fr-FR" sz="1200" b="0" i="0" u="none" strike="noStrike" cap="none" baseline="0" dirty="0">
                <a:solidFill>
                  <a:schemeClr val="dk1"/>
                </a:solidFill>
                <a:effectLst/>
                <a:latin typeface="Calibri"/>
                <a:ea typeface="Calibri"/>
                <a:cs typeface="Calibri"/>
                <a:sym typeface="Calibri"/>
              </a:rPr>
              <a:t>  </a:t>
            </a:r>
          </a:p>
          <a:p>
            <a:pPr marL="90000" indent="0"/>
            <a:r>
              <a:rPr lang="fr-FR" sz="1200" b="0" i="0" u="none" strike="noStrike" cap="none" dirty="0">
                <a:solidFill>
                  <a:schemeClr val="dk1"/>
                </a:solidFill>
                <a:effectLst/>
                <a:latin typeface="Calibri"/>
                <a:ea typeface="Calibri"/>
                <a:cs typeface="Calibri"/>
                <a:sym typeface="Calibri"/>
              </a:rPr>
              <a:t>entre ses 2 côtés (CAC) ou la mesure de 2 angles et le côté compris entre ces 2 angles (ACA).</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L’identification des triangles particuliers se fait en connaissant la longueur des côtés et la mesure des angles.  </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En plus, les élèves calculeront la mesure d’un angle dans un triangle après avoir déduit que la somme des angles dans un triangle est égale à 180</a:t>
            </a:r>
            <a:r>
              <a:rPr lang="fr-FR" sz="1200" b="0" i="0" u="none" strike="noStrike" cap="none" baseline="30000" dirty="0">
                <a:solidFill>
                  <a:schemeClr val="dk1"/>
                </a:solidFill>
                <a:effectLst/>
                <a:latin typeface="Calibri"/>
                <a:ea typeface="Calibri"/>
                <a:cs typeface="Calibri"/>
                <a:sym typeface="Calibri"/>
              </a:rPr>
              <a:t>o</a:t>
            </a:r>
            <a:r>
              <a:rPr lang="fr-FR"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3221962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Dans ce triangle, deux bissectrices sont tracées.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Sans utiliser le rapporteur ou le compas, tracez la bissectrice de l’angle</a:t>
                </a:r>
                <a:r>
                  <a:rPr lang="en-GB" b="1" baseline="0" dirty="0">
                    <a:latin typeface="Comic Sans MS" pitchFamily="66" charset="0"/>
                  </a:rPr>
                  <a:t>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𝑪</m:t>
                        </m:r>
                        <m:r>
                          <a:rPr lang="en-US" sz="1200" b="1" i="1">
                            <a:solidFill>
                              <a:schemeClr val="bg1"/>
                            </a:solidFill>
                            <a:latin typeface="Cambria Math"/>
                            <a:ea typeface="Calibri" panose="020F0502020204030204" pitchFamily="34" charset="0"/>
                            <a:cs typeface="Calibri" panose="020F0502020204030204" pitchFamily="34" charset="0"/>
                          </a:rPr>
                          <m:t>𝑩</m:t>
                        </m:r>
                      </m:e>
                    </m:acc>
                  </m:oMath>
                </a14:m>
                <a:r>
                  <a:rPr lang="en-GB" sz="1200" b="1" baseline="0" dirty="0">
                    <a:latin typeface="Comic Sans MS" pitchFamily="66" charset="0"/>
                  </a:rPr>
                  <a:t> </a:t>
                </a:r>
                <a:r>
                  <a:rPr lang="fr-FR" sz="1200" b="1" baseline="0" noProof="0" dirty="0">
                    <a:latin typeface="Comic Sans MS" pitchFamily="66" charset="0"/>
                  </a:rPr>
                  <a:t>du triangle ABC. »</a:t>
                </a:r>
                <a:endParaRPr lang="en-US" sz="1200" b="1" baseline="0" dirty="0">
                  <a:latin typeface="Comic Sans MS" pitchFamily="66"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1" u="none" noProof="0" dirty="0"/>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Dans ce triangle, deux bissectrices sont tracées.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Sans utiliser le rapporteur ou le compas, tracez la bissectrice de l’angle</a:t>
                </a:r>
                <a:r>
                  <a:rPr lang="en-GB" b="1" baseline="0" dirty="0">
                    <a:latin typeface="Comic Sans MS" pitchFamily="66" charset="0"/>
                  </a:rPr>
                  <a: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𝑨𝑪𝑩</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du triangle ABC. »</a:t>
                </a:r>
                <a:endParaRPr lang="en-US" sz="1200" b="1" baseline="0" dirty="0">
                  <a:latin typeface="Comic Sans MS" pitchFamily="66"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1" u="none" noProof="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15227029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a:t>
                </a:r>
                <a:r>
                  <a:rPr lang="fr-FR" sz="1200" b="1" baseline="0" noProof="0" dirty="0">
                    <a:latin typeface="Comic Sans MS" pitchFamily="66" charset="0"/>
                  </a:rPr>
                  <a:t>bissectrice de l’angle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𝑪</m:t>
                        </m:r>
                        <m:r>
                          <a:rPr lang="en-US" sz="1200" b="1" i="1">
                            <a:solidFill>
                              <a:schemeClr val="bg1"/>
                            </a:solidFill>
                            <a:latin typeface="Cambria Math"/>
                            <a:ea typeface="Calibri" panose="020F0502020204030204" pitchFamily="34" charset="0"/>
                            <a:cs typeface="Calibri" panose="020F0502020204030204" pitchFamily="34" charset="0"/>
                          </a:rPr>
                          <m:t>𝑩</m:t>
                        </m:r>
                      </m:e>
                    </m:acc>
                  </m:oMath>
                </a14:m>
                <a:r>
                  <a:rPr lang="en-GB" sz="1200" b="1" baseline="0" dirty="0">
                    <a:latin typeface="Comic Sans MS" pitchFamily="66" charset="0"/>
                  </a:rPr>
                  <a:t> </a:t>
                </a:r>
                <a:r>
                  <a:rPr lang="fr-FR" sz="1200" b="1" baseline="0" noProof="0" dirty="0">
                    <a:latin typeface="Comic Sans MS" pitchFamily="66" charset="0"/>
                  </a:rPr>
                  <a:t>du triangle ABC doit passer par le même point de concours des bissectrices des angles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𝑩𝑪</m:t>
                        </m:r>
                      </m:e>
                    </m:acc>
                  </m:oMath>
                </a14:m>
                <a:r>
                  <a:rPr lang="en-GB" sz="1200" b="1" baseline="0" dirty="0">
                    <a:latin typeface="Comic Sans MS" pitchFamily="66" charset="0"/>
                  </a:rPr>
                  <a:t> </a:t>
                </a:r>
                <a:r>
                  <a:rPr lang="fr-FR" sz="1200" b="1" baseline="0" noProof="0" dirty="0">
                    <a:latin typeface="Comic Sans MS" pitchFamily="66" charset="0"/>
                  </a:rPr>
                  <a:t>et</a:t>
                </a:r>
                <a:r>
                  <a:rPr lang="en-GB" sz="1200" b="1" baseline="0" dirty="0">
                    <a:latin typeface="Comic Sans MS" pitchFamily="66" charset="0"/>
                  </a:rPr>
                  <a:t>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𝑩</m:t>
                        </m:r>
                        <m:r>
                          <a:rPr lang="en-US" sz="1200" b="1" i="1">
                            <a:solidFill>
                              <a:schemeClr val="bg1"/>
                            </a:solidFill>
                            <a:latin typeface="Cambria Math"/>
                            <a:ea typeface="Calibri" panose="020F0502020204030204" pitchFamily="34" charset="0"/>
                            <a:cs typeface="Calibri" panose="020F0502020204030204" pitchFamily="34" charset="0"/>
                          </a:rPr>
                          <m:t>𝑨</m:t>
                        </m:r>
                        <m:r>
                          <a:rPr lang="en-US" sz="1200" b="1" i="1" smtClean="0">
                            <a:solidFill>
                              <a:schemeClr val="bg1"/>
                            </a:solidFill>
                            <a:latin typeface="Cambria Math"/>
                            <a:ea typeface="Calibri" panose="020F0502020204030204" pitchFamily="34" charset="0"/>
                            <a:cs typeface="Calibri" panose="020F0502020204030204" pitchFamily="34" charset="0"/>
                          </a:rPr>
                          <m:t>𝑪</m:t>
                        </m:r>
                      </m:e>
                    </m:acc>
                  </m:oMath>
                </a14:m>
                <a:r>
                  <a:rPr lang="en-GB" sz="1200"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dans un triangle sont concourantes. »</a:t>
                </a:r>
                <a:endParaRPr lang="fr-FR" b="1" baseline="0" noProof="0" dirty="0">
                  <a:solidFill>
                    <a:srgbClr val="595959"/>
                  </a:solidFill>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baseline="0" dirty="0">
                    <a:latin typeface="Comic Sans MS" pitchFamily="66" charset="0"/>
                  </a:rPr>
                  <a:t> </a:t>
                </a:r>
                <a:endParaRPr lang="en-GB" b="0" baseline="0" noProof="0" dirty="0">
                  <a:solidFill>
                    <a:srgbClr val="595959"/>
                  </a:solidFill>
                  <a:latin typeface="Comic Sans MS" pitchFamily="66"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La </a:t>
                </a:r>
                <a:r>
                  <a:rPr lang="fr-FR" sz="1200" b="1" baseline="0" noProof="0" dirty="0">
                    <a:latin typeface="Comic Sans MS" pitchFamily="66" charset="0"/>
                  </a:rPr>
                  <a:t>bissectrice de l’angle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𝑨𝑪𝑩</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du triangle ABC doit passer par le même point de concours des bissectrices des angles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𝑨𝑩𝑪</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et</a:t>
                </a:r>
                <a:r>
                  <a:rPr lang="en-GB" sz="1200" b="1" baseline="0" dirty="0">
                    <a:latin typeface="Comic Sans MS" pitchFamily="66" charset="0"/>
                  </a:rPr>
                  <a: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𝑩𝑨𝑪</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dans un triangle sont concourantes. »</a:t>
                </a:r>
                <a:endParaRPr lang="fr-FR" b="1" baseline="0" noProof="0" dirty="0">
                  <a:solidFill>
                    <a:srgbClr val="595959"/>
                  </a:solidFill>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baseline="0" dirty="0">
                    <a:latin typeface="Comic Sans MS" pitchFamily="66" charset="0"/>
                  </a:rPr>
                  <a:t> </a:t>
                </a:r>
                <a:endParaRPr lang="en-GB" b="0" baseline="0" noProof="0" dirty="0">
                  <a:solidFill>
                    <a:srgbClr val="595959"/>
                  </a:solidFill>
                  <a:latin typeface="Comic Sans MS" pitchFamily="66"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5491803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Considérez le segment </a:t>
                </a:r>
                <a:r>
                  <a:rPr lang="en-GB" b="1" baseline="0" dirty="0">
                    <a:latin typeface="Comic Sans MS" pitchFamily="66" charset="0"/>
                  </a:rPr>
                  <a:t>[AB].</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Au point A, tracez l’angle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𝑩𝑨𝒙</m:t>
                        </m:r>
                      </m:e>
                    </m:acc>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b="1" baseline="0" noProof="0" dirty="0">
                    <a:latin typeface="Comic Sans MS" pitchFamily="66" charset="0"/>
                  </a:rPr>
                  <a:t>de mesure 70</a:t>
                </a:r>
                <a14:m>
                  <m:oMath xmlns:m="http://schemas.openxmlformats.org/officeDocument/2006/math">
                    <m:r>
                      <a:rPr lang="en-US" sz="1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GB"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Au point B, tracez l’angle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𝑨𝑩𝒚</m:t>
                        </m:r>
                      </m:e>
                    </m:acc>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b="1" baseline="0" noProof="0" dirty="0">
                    <a:latin typeface="Comic Sans MS" pitchFamily="66" charset="0"/>
                  </a:rPr>
                  <a:t>de mesure 50</a:t>
                </a:r>
                <a14:m>
                  <m:oMath xmlns:m="http://schemas.openxmlformats.org/officeDocument/2006/math">
                    <m:r>
                      <a:rPr lang="en-US" sz="1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GB"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Soit M le point d’intersection de [Ax) et [By).</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Quelle figure avez-vous obtenue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Considérez le segment </a:t>
                </a:r>
                <a:r>
                  <a:rPr lang="en-GB" b="1" baseline="0" dirty="0">
                    <a:latin typeface="Comic Sans MS" pitchFamily="66" charset="0"/>
                  </a:rPr>
                  <a:t>[AB].</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Au point A, tracez l’angle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𝑩𝑨𝒙) ̂  </a:t>
                </a:r>
                <a:r>
                  <a:rPr lang="fr-FR" b="1" baseline="0" noProof="0" dirty="0">
                    <a:latin typeface="Comic Sans MS" pitchFamily="66" charset="0"/>
                  </a:rPr>
                  <a:t>de mesure 70</a:t>
                </a:r>
                <a:r>
                  <a:rPr lang="en-US" sz="1200" b="1" i="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a:t>°</a:t>
                </a:r>
                <a:r>
                  <a:rPr lang="en-GB"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Au point B, tracez l’angle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𝑨𝑩𝒚) ̂  </a:t>
                </a:r>
                <a:r>
                  <a:rPr lang="fr-FR" b="1" baseline="0" noProof="0" dirty="0">
                    <a:latin typeface="Comic Sans MS" pitchFamily="66" charset="0"/>
                  </a:rPr>
                  <a:t>de mesure 50</a:t>
                </a:r>
                <a:r>
                  <a:rPr lang="en-US" sz="1200" b="1" i="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a:t>°</a:t>
                </a:r>
                <a:r>
                  <a:rPr lang="en-GB" b="1" baseline="0" dirty="0">
                    <a:latin typeface="Comic Sans MS" pitchFamily="66" charset="0"/>
                  </a:rPr>
                  <a:t>.</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Soit M le point d’intersection de [Ax) et [By).</a:t>
                </a: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baseline="0" noProof="0" dirty="0">
                    <a:latin typeface="Comic Sans MS" pitchFamily="66" charset="0"/>
                  </a:rPr>
                  <a:t>Quelle figure avez-vous obtenue ?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26331895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Nous avons obtenu le triangle ABM.</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dirty="0">
                <a:latin typeface="Calibri"/>
              </a:rPr>
              <a:t>Nous avons</a:t>
            </a:r>
            <a:r>
              <a:rPr lang="fr-FR" b="1" dirty="0"/>
              <a:t> dessiné un triangle connaissant la longueur d'un côté qui se situe entre 2 angles de mesures connues.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C'est le cas ACA (angle côté angle).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dirty="0">
                <a:latin typeface="Comic Sans MS" pitchFamily="66"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Répétez</a:t>
            </a:r>
            <a:r>
              <a:rPr lang="fr-FR" sz="1200" baseline="0" noProof="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cette activité avec de différentes mesures.</a:t>
            </a:r>
            <a:endParaRPr lang="fr-FR" sz="1200" noProof="0" dirty="0">
              <a:effectLst/>
              <a:latin typeface="Calibri" panose="020F0502020204030204" pitchFamily="34" charset="0"/>
              <a:ea typeface="Calibri" panose="020F0502020204030204" pitchFamily="34" charset="0"/>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baseline="0" dirty="0">
                <a:latin typeface="Comic Sans MS" pitchFamily="66" charset="0"/>
              </a:rPr>
              <a:t>	</a:t>
            </a: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7527892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b="1" baseline="0" noProof="0" dirty="0">
                    <a:latin typeface="Comic Sans MS" pitchFamily="66" charset="0"/>
                  </a:rPr>
                  <a:t>Utilisez le rapporteur pour construire les bissectrices des angles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𝑩𝑨𝑴</m:t>
                        </m:r>
                      </m:e>
                    </m:acc>
                  </m:oMath>
                </a14:m>
                <a:r>
                  <a:rPr lang="en-GB" b="1" baseline="0" dirty="0">
                    <a:latin typeface="Comic Sans MS" pitchFamily="66" charset="0"/>
                  </a:rPr>
                  <a:t> </a:t>
                </a:r>
                <a:r>
                  <a:rPr lang="fr-FR" b="1" baseline="0" noProof="0" dirty="0">
                    <a:latin typeface="Comic Sans MS" pitchFamily="66" charset="0"/>
                  </a:rPr>
                  <a:t>et</a:t>
                </a:r>
                <a:r>
                  <a:rPr lang="en-GB" b="1" baseline="0" dirty="0">
                    <a:latin typeface="Comic Sans MS" pitchFamily="66" charset="0"/>
                  </a:rPr>
                  <a:t>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𝑨𝑩𝑴</m:t>
                        </m:r>
                      </m:e>
                    </m:acc>
                  </m:oMath>
                </a14:m>
                <a:r>
                  <a:rPr lang="en-GB" b="1" baseline="0" dirty="0">
                    <a:latin typeface="Comic Sans MS" pitchFamily="66" charset="0"/>
                  </a:rPr>
                  <a:t>. </a:t>
                </a:r>
                <a:r>
                  <a:rPr lang="fr-FR" b="1" baseline="0" noProof="0" dirty="0">
                    <a:latin typeface="Comic Sans MS" pitchFamily="66" charset="0"/>
                  </a:rPr>
                  <a:t>Elles se coupent en C.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fr-FR" b="1" baseline="0" noProof="0" dirty="0">
                    <a:latin typeface="Comic Sans MS" pitchFamily="66" charset="0"/>
                  </a:rPr>
                  <a:t>Utilisez le rapporteur pour construire les bissectrices des angles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𝑩𝑨𝑴) ̂</a:t>
                </a:r>
                <a:r>
                  <a:rPr lang="en-GB" b="1" baseline="0" dirty="0">
                    <a:latin typeface="Comic Sans MS" pitchFamily="66" charset="0"/>
                  </a:rPr>
                  <a:t> </a:t>
                </a:r>
                <a:r>
                  <a:rPr lang="fr-FR" b="1" baseline="0" noProof="0" dirty="0">
                    <a:latin typeface="Comic Sans MS" pitchFamily="66" charset="0"/>
                  </a:rPr>
                  <a:t>et</a:t>
                </a:r>
                <a:r>
                  <a:rPr lang="en-GB" b="1" baseline="0" dirty="0">
                    <a:latin typeface="Comic Sans MS" pitchFamily="66" charset="0"/>
                  </a:rPr>
                  <a:t>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𝑨𝑩𝑴) ̂</a:t>
                </a:r>
                <a:r>
                  <a:rPr lang="en-GB" b="1" baseline="0" dirty="0">
                    <a:latin typeface="Comic Sans MS" pitchFamily="66" charset="0"/>
                  </a:rPr>
                  <a:t>. </a:t>
                </a:r>
                <a:r>
                  <a:rPr lang="fr-FR" b="1" baseline="0" noProof="0" dirty="0">
                    <a:latin typeface="Comic Sans MS" pitchFamily="66" charset="0"/>
                  </a:rPr>
                  <a:t>Elles se coupent en C.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marR="0" indent="0">
                  <a:lnSpc>
                    <a:spcPct val="107000"/>
                  </a:lnSpc>
                  <a:spcBef>
                    <a:spcPts val="0"/>
                  </a:spcBef>
                  <a:spcAft>
                    <a:spcPts val="800"/>
                  </a:spcAft>
                </a:pPr>
                <a:endParaRPr lang="en-US" sz="1000" b="1" noProof="0" dirty="0">
                  <a:effectLst/>
                  <a:latin typeface="Times New Roman" panose="02020603050405020304" pitchFamily="18" charset="0"/>
                  <a:ea typeface="Calibri" panose="020F0502020204030204" pitchFamily="34" charset="0"/>
                  <a:cs typeface="Arial" panose="020B0604020202020204" pitchFamily="34" charset="0"/>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3213277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Maintenant, sans utiliser le rapporteur, tracez la bissectrice de l’angle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𝑩𝑴𝑨</m:t>
                        </m:r>
                      </m:e>
                    </m:acc>
                  </m:oMath>
                </a14:m>
                <a:r>
                  <a:rPr lang="fr-FR" b="1" noProof="0" dirty="0">
                    <a:latin typeface="Comic Sans MS" panose="030F0702030302020204" pitchFamily="66" charset="0"/>
                    <a:cs typeface="Arial" panose="020B0604020202020204" pitchFamily="34" charset="0"/>
                  </a:rPr>
                  <a:t>. »</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Maintenant, sans utiliser le rapporteur, tracez la bissectrice de l’angle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𝑩𝑴𝑨) ̂</a:t>
                </a:r>
                <a:r>
                  <a:rPr lang="fr-FR" b="1" noProof="0" dirty="0">
                    <a:latin typeface="Comic Sans MS" panose="030F0702030302020204" pitchFamily="66" charset="0"/>
                    <a:cs typeface="Arial" panose="020B0604020202020204" pitchFamily="34" charset="0"/>
                  </a:rPr>
                  <a:t>. »</a:t>
                </a: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24613735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Bon travail. Nous n’avons pas besoin du rapporteur.</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Nous traçons simplement la demi-droite [MC) car la bissectrice de l'angle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𝑩𝑴𝑨</m:t>
                        </m:r>
                      </m:e>
                    </m:acc>
                  </m:oMath>
                </a14:m>
                <a:r>
                  <a:rPr lang="fr-FR" b="1" dirty="0"/>
                  <a:t> doit passer par le point de concours des bissectrices des angles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𝑩𝑨𝑴</m:t>
                        </m:r>
                      </m:e>
                    </m:acc>
                  </m:oMath>
                </a14:m>
                <a:r>
                  <a:rPr lang="en-GB" b="1" baseline="0" dirty="0">
                    <a:latin typeface="Comic Sans MS" pitchFamily="66" charset="0"/>
                  </a:rPr>
                  <a:t> </a:t>
                </a:r>
                <a:r>
                  <a:rPr lang="fr-FR" b="1" dirty="0"/>
                  <a:t>et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𝑨𝑩𝑴</m:t>
                        </m:r>
                      </m:e>
                    </m:acc>
                  </m:oMath>
                </a14:m>
                <a:r>
                  <a:rPr lang="fr-FR" b="1" dirty="0"/>
                  <a:t>.</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Les trois bissectrices dans un triangle sont concourantes. »</a:t>
                </a:r>
                <a:endParaRPr lang="en-GB" b="1" baseline="0" dirty="0">
                  <a:latin typeface="Comic Sans MS" pitchFamily="66"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endParaRPr lang="en-US" baseline="0" dirty="0">
                  <a:latin typeface="Comic Sans MS" pitchFamily="66" charset="0"/>
                </a:endParaRP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Bon travail. Nous n’avons pas besoin du rapporteur.</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Nous traçons simplement la demi-droite [MC) car la bissectrice de l'angle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𝑩𝑴𝑨) ̂</a:t>
                </a:r>
                <a:r>
                  <a:rPr lang="fr-FR" b="1" dirty="0"/>
                  <a:t> doit passer par le point de concours des bissectrices des angles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𝑩𝑨𝑴) ̂</a:t>
                </a:r>
                <a:r>
                  <a:rPr lang="en-GB" b="1" baseline="0" dirty="0">
                    <a:latin typeface="Comic Sans MS" pitchFamily="66" charset="0"/>
                  </a:rPr>
                  <a:t> </a:t>
                </a:r>
                <a:r>
                  <a:rPr lang="fr-FR" b="1" dirty="0"/>
                  <a:t>et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𝑨𝑩𝑴) ̂</a:t>
                </a:r>
                <a:r>
                  <a:rPr lang="fr-FR" b="1" dirty="0"/>
                  <a:t>.</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Les trois bissectrices dans un triangle sont concourantes. »</a:t>
                </a:r>
                <a:endParaRPr lang="en-GB" b="1" baseline="0" dirty="0">
                  <a:latin typeface="Comic Sans MS" pitchFamily="66"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270007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57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6240405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Maintenant, comptez jusqu’à 10 pour vous calmer avant de vérifier votre compréhension.</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Construisez le triangle LMN sachant que LM = 10 cm,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𝑳𝑴𝑵</m:t>
                        </m:r>
                      </m:e>
                    </m:acc>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𝟑𝟎</m:t>
                    </m:r>
                    <m:r>
                      <a:rPr lang="en-US" sz="1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1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solidFill>
                      <a:schemeClr val="tx1">
                        <a:lumMod val="65000"/>
                        <a:lumOff val="35000"/>
                      </a:schemeClr>
                    </a:solidFill>
                  </a:rPr>
                  <a:t>et</a:t>
                </a:r>
                <a:r>
                  <a:rPr lang="en-US" sz="1200" dirty="0">
                    <a:solidFill>
                      <a:schemeClr val="tx1">
                        <a:lumMod val="65000"/>
                        <a:lumOff val="35000"/>
                      </a:schemeClr>
                    </a:solidFill>
                  </a:rPr>
                  <a:t> </a:t>
                </a:r>
                <a14:m>
                  <m:oMath xmlns:m="http://schemas.openxmlformats.org/officeDocument/2006/math">
                    <m:acc>
                      <m:accPr>
                        <m:chr m:val="̂"/>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𝑴</m:t>
                        </m:r>
                        <m:r>
                          <a:rPr lang="en-US" sz="1200" b="1" i="1" smtClean="0">
                            <a:solidFill>
                              <a:schemeClr val="tx1">
                                <a:lumMod val="65000"/>
                                <a:lumOff val="35000"/>
                              </a:schemeClr>
                            </a:solidFill>
                            <a:effectLst/>
                            <a:latin typeface="Cambria Math"/>
                            <a:ea typeface="Calibri" panose="020F0502020204030204" pitchFamily="34" charset="0"/>
                            <a:cs typeface="Calibri" panose="020F0502020204030204" pitchFamily="34" charset="0"/>
                          </a:rPr>
                          <m:t>𝑳</m:t>
                        </m:r>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𝑵</m:t>
                        </m:r>
                      </m:e>
                    </m:acc>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1200" b="1" i="1" smtClean="0">
                        <a:solidFill>
                          <a:schemeClr val="tx1">
                            <a:lumMod val="65000"/>
                            <a:lumOff val="35000"/>
                          </a:schemeClr>
                        </a:solidFill>
                        <a:effectLst/>
                        <a:latin typeface="Cambria Math"/>
                        <a:ea typeface="Calibri" panose="020F0502020204030204" pitchFamily="34" charset="0"/>
                        <a:cs typeface="Calibri" panose="020F0502020204030204" pitchFamily="34" charset="0"/>
                      </a:rPr>
                      <m:t>𝟏𝟏</m:t>
                    </m:r>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𝟎</m:t>
                    </m:r>
                    <m:r>
                      <a:rPr lang="en-US" sz="1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fr-FR" sz="1200" noProof="0" dirty="0">
                    <a:solidFill>
                      <a:schemeClr val="tx1">
                        <a:lumMod val="65000"/>
                        <a:lumOff val="35000"/>
                      </a:schemeClr>
                    </a:solidFill>
                  </a:rPr>
                  <a:t> </a:t>
                </a:r>
                <a:r>
                  <a:rPr lang="fr-FR" sz="1200" b="1" noProof="0" dirty="0">
                    <a:solidFill>
                      <a:schemeClr val="tx1">
                        <a:lumMod val="65000"/>
                        <a:lumOff val="35000"/>
                      </a:schemeClr>
                    </a:solidFill>
                  </a:rPr>
                  <a:t>»</a:t>
                </a:r>
                <a:endParaRPr lang="en-US" sz="1200" b="1" dirty="0">
                  <a:solidFill>
                    <a:schemeClr val="tx1">
                      <a:lumMod val="65000"/>
                      <a:lumOff val="35000"/>
                    </a:schemeClr>
                  </a:solidFill>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solidFill>
                      <a:schemeClr val="tx1">
                        <a:lumMod val="65000"/>
                        <a:lumOff val="35000"/>
                      </a:schemeClr>
                    </a:solidFill>
                  </a:rPr>
                  <a:t>Demander</a:t>
                </a:r>
                <a:r>
                  <a:rPr lang="fr-FR" sz="1200" baseline="0" noProof="0" dirty="0">
                    <a:solidFill>
                      <a:schemeClr val="tx1">
                        <a:lumMod val="65000"/>
                        <a:lumOff val="35000"/>
                      </a:schemeClr>
                    </a:solidFill>
                  </a:rPr>
                  <a:t> aux élèves d’écrire les étapes qu’ils ont suivies pour construire le triangle et les bissectrices.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aseline="0" noProof="0" dirty="0">
                    <a:solidFill>
                      <a:schemeClr val="tx1">
                        <a:lumMod val="65000"/>
                        <a:lumOff val="35000"/>
                      </a:schemeClr>
                    </a:solidFill>
                  </a:rPr>
                  <a:t>Encouragez les élèves à justifier leurs réponses.</a:t>
                </a:r>
                <a:endParaRPr lang="fr-FR" sz="1200" noProof="0" dirty="0">
                  <a:solidFill>
                    <a:schemeClr val="tx1">
                      <a:lumMod val="65000"/>
                      <a:lumOff val="35000"/>
                    </a:schemeClr>
                  </a:solidFill>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Maintenant, comptez jusqu’à 10 pour vous calmer avant de vérifier votre compréhension.</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baseline="0" noProof="0" dirty="0">
                    <a:latin typeface="Comic Sans MS" pitchFamily="66" charset="0"/>
                  </a:rPr>
                  <a:t>Construisez le triangle LMN sachant que LM = 10 cm,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𝑳𝑴𝑵) ̂=𝟑𝟎</a:t>
                </a:r>
                <a:r>
                  <a:rPr lang="en-US" sz="1200" b="1" i="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 </a:t>
                </a:r>
                <a:r>
                  <a:rPr lang="fr-FR" sz="1200" b="1" noProof="0" dirty="0">
                    <a:solidFill>
                      <a:schemeClr val="tx1">
                        <a:lumMod val="65000"/>
                        <a:lumOff val="35000"/>
                      </a:schemeClr>
                    </a:solidFill>
                  </a:rPr>
                  <a:t>et</a:t>
                </a:r>
                <a:r>
                  <a:rPr lang="en-US" sz="1200" dirty="0">
                    <a:solidFill>
                      <a:schemeClr val="tx1">
                        <a:lumMod val="65000"/>
                        <a:lumOff val="35000"/>
                      </a:schemeClr>
                    </a:solidFill>
                  </a:rPr>
                  <a:t> </a:t>
                </a:r>
                <a:r>
                  <a:rPr lang="en-US" sz="1200" b="1" i="0">
                    <a:solidFill>
                      <a:schemeClr val="tx1">
                        <a:lumMod val="65000"/>
                        <a:lumOff val="35000"/>
                      </a:schemeClr>
                    </a:solidFill>
                    <a:effectLst/>
                    <a:latin typeface="Cambria Math" panose="02040503050406030204" pitchFamily="18" charset="0"/>
                    <a:cs typeface="Calibri" panose="020F0502020204030204" pitchFamily="34" charset="0"/>
                  </a:rPr>
                  <a:t>(</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𝑴</a:t>
                </a:r>
                <a:r>
                  <a:rPr lang="en-US" sz="1200" b="1" i="0">
                    <a:solidFill>
                      <a:schemeClr val="tx1">
                        <a:lumMod val="65000"/>
                        <a:lumOff val="35000"/>
                      </a:schemeClr>
                    </a:solidFill>
                    <a:effectLst/>
                    <a:latin typeface="Cambria Math"/>
                    <a:ea typeface="Calibri" panose="020F0502020204030204" pitchFamily="34" charset="0"/>
                    <a:cs typeface="Calibri" panose="020F0502020204030204" pitchFamily="34" charset="0"/>
                  </a:rPr>
                  <a:t>𝑳</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𝑵) ̂=</a:t>
                </a:r>
                <a:r>
                  <a:rPr lang="en-US" sz="1200" b="1" i="0">
                    <a:solidFill>
                      <a:schemeClr val="tx1">
                        <a:lumMod val="65000"/>
                        <a:lumOff val="35000"/>
                      </a:schemeClr>
                    </a:solidFill>
                    <a:effectLst/>
                    <a:latin typeface="Cambria Math"/>
                    <a:ea typeface="Calibri" panose="020F0502020204030204" pitchFamily="34" charset="0"/>
                    <a:cs typeface="Calibri" panose="020F0502020204030204" pitchFamily="34" charset="0"/>
                  </a:rPr>
                  <a:t>𝟏𝟏</a:t>
                </a:r>
                <a:r>
                  <a:rPr lang="en-US" sz="1200" b="1" i="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a:t>𝟎</a:t>
                </a:r>
                <a:r>
                  <a:rPr lang="en-US" sz="1200" b="1" i="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a:t>°.</a:t>
                </a:r>
                <a:r>
                  <a:rPr lang="fr-FR" sz="1200" noProof="0" dirty="0">
                    <a:solidFill>
                      <a:schemeClr val="tx1">
                        <a:lumMod val="65000"/>
                        <a:lumOff val="35000"/>
                      </a:schemeClr>
                    </a:solidFill>
                  </a:rPr>
                  <a:t> </a:t>
                </a:r>
                <a:r>
                  <a:rPr lang="fr-FR" sz="1200" b="1" noProof="0" dirty="0">
                    <a:solidFill>
                      <a:schemeClr val="tx1">
                        <a:lumMod val="65000"/>
                        <a:lumOff val="35000"/>
                      </a:schemeClr>
                    </a:solidFill>
                  </a:rPr>
                  <a:t>»</a:t>
                </a:r>
                <a:endParaRPr lang="en-US" sz="1200" b="1" dirty="0">
                  <a:solidFill>
                    <a:schemeClr val="tx1">
                      <a:lumMod val="65000"/>
                      <a:lumOff val="35000"/>
                    </a:schemeClr>
                  </a:solidFill>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solidFill>
                      <a:schemeClr val="tx1">
                        <a:lumMod val="65000"/>
                        <a:lumOff val="35000"/>
                      </a:schemeClr>
                    </a:solidFill>
                  </a:rPr>
                  <a:t>Demander</a:t>
                </a:r>
                <a:r>
                  <a:rPr lang="fr-FR" sz="1200" baseline="0" noProof="0" dirty="0">
                    <a:solidFill>
                      <a:schemeClr val="tx1">
                        <a:lumMod val="65000"/>
                        <a:lumOff val="35000"/>
                      </a:schemeClr>
                    </a:solidFill>
                  </a:rPr>
                  <a:t> aux élèves d’écrire les étapes qu’ils ont suivies pour construire le triangle et les bissectrices.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aseline="0" noProof="0" dirty="0">
                    <a:solidFill>
                      <a:schemeClr val="tx1">
                        <a:lumMod val="65000"/>
                        <a:lumOff val="35000"/>
                      </a:schemeClr>
                    </a:solidFill>
                  </a:rPr>
                  <a:t>Encouragez les élèves à justifier leurs réponses.</a:t>
                </a:r>
                <a:endParaRPr lang="fr-FR" sz="1200" noProof="0" dirty="0">
                  <a:solidFill>
                    <a:schemeClr val="tx1">
                      <a:lumMod val="65000"/>
                      <a:lumOff val="35000"/>
                    </a:schemeClr>
                  </a:solidFill>
                </a:endParaRP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58</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Tracez les bissectrices de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𝑳𝑴𝑵</m:t>
                        </m:r>
                      </m:e>
                    </m:acc>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𝑴𝑳𝑵</m:t>
                        </m:r>
                      </m:e>
                    </m:acc>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baseline="0" noProof="0" dirty="0">
                    <a:effectLst/>
                    <a:latin typeface="Calibri" panose="020F0502020204030204" pitchFamily="34" charset="0"/>
                    <a:cs typeface="Calibri" panose="020F0502020204030204" pitchFamily="34" charset="0"/>
                  </a:rPr>
                  <a:t>Les 2 bissectrices se coupent au point P.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tx1">
                        <a:lumMod val="65000"/>
                        <a:lumOff val="35000"/>
                      </a:schemeClr>
                    </a:solidFill>
                  </a:rPr>
                  <a:t>	</a:t>
                </a: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 Tracez les bissectrices de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𝑳𝑴𝑵)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et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𝑴𝑳𝑵)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baseline="0" noProof="0" dirty="0">
                    <a:effectLst/>
                    <a:latin typeface="Calibri" panose="020F0502020204030204" pitchFamily="34" charset="0"/>
                    <a:cs typeface="Calibri" panose="020F0502020204030204" pitchFamily="34" charset="0"/>
                  </a:rPr>
                  <a:t>Les 2 bissectrices se coupent au point P. »</a:t>
                </a: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tx1">
                        <a:lumMod val="65000"/>
                        <a:lumOff val="35000"/>
                      </a:schemeClr>
                    </a:solidFill>
                  </a:rPr>
                  <a:t>	</a:t>
                </a: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59</a:t>
            </a:fld>
            <a:endParaRPr lang="en-US">
              <a:latin typeface="Comic Sans MS" panose="030F0702030302020204" pitchFamily="66" charset="0"/>
            </a:endParaRPr>
          </a:p>
        </p:txBody>
      </p:sp>
    </p:spTree>
    <p:extLst>
      <p:ext uri="{BB962C8B-B14F-4D97-AF65-F5344CB8AC3E}">
        <p14:creationId xmlns:p14="http://schemas.microsoft.com/office/powerpoint/2010/main" val="220661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Définir et construire les bissectrices, les hauteurs, les médiatrices et les médianes dans un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les triangles particuliers.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Connaître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bissectrices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médiatrices dans 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hauteurs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Tracer les trois médianes d’un triangle et savoir qu’elles sont concourantes.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Déterminer le centre d’un cercle passant par 3 points non alignés.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Identifier les triangles rectangle, isocèle et équilatéral, par les côtés et les angles.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Utiliser le vocabulaire : sommet principal et base (dans un triangle isocèle), hypoténuse et côtés de l’angle droit (dans un triangle rectangle).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Savoir que la somme des angles d’un triangle est de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Rapporter un angle avec le compas.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90000" indent="0"/>
            <a:r>
              <a:rPr lang="fr-FR" sz="1200" b="0" i="0" u="sng" strike="noStrike" cap="none" dirty="0">
                <a:solidFill>
                  <a:schemeClr val="dk1"/>
                </a:solidFill>
                <a:effectLst/>
                <a:latin typeface="Calibri"/>
                <a:ea typeface="Calibri"/>
                <a:cs typeface="Calibri"/>
                <a:sym typeface="Calibri"/>
              </a:rPr>
              <a:t>Note :</a:t>
            </a:r>
            <a:r>
              <a:rPr lang="fr-FR" sz="1200" b="1" i="0" u="none" strike="noStrike" cap="none" dirty="0">
                <a:solidFill>
                  <a:schemeClr val="dk1"/>
                </a:solidFill>
                <a:effectLst/>
                <a:latin typeface="Calibri"/>
                <a:ea typeface="Calibri"/>
                <a:cs typeface="Calibri"/>
                <a:sym typeface="Calibri"/>
              </a:rPr>
              <a:t> </a:t>
            </a:r>
            <a:r>
              <a:rPr lang="fr-FR" sz="1200" b="0" i="0" u="none" strike="noStrike" cap="none" dirty="0">
                <a:solidFill>
                  <a:schemeClr val="dk1"/>
                </a:solidFill>
                <a:effectLst/>
                <a:latin typeface="Calibri"/>
                <a:ea typeface="Calibri"/>
                <a:cs typeface="Calibri"/>
                <a:sym typeface="Calibri"/>
              </a:rPr>
              <a:t>Dans ce chapitre, les élèves découvriront, par le pliage du papier et à travers la construction, que les bissectrices, les hauteurs, les médiatrices et les médianes dans un triangle sont</a:t>
            </a:r>
          </a:p>
          <a:p>
            <a:pPr marL="90000" indent="0"/>
            <a:r>
              <a:rPr lang="fr-FR" sz="1200" b="0" i="0" u="none" strike="noStrike" cap="none" dirty="0">
                <a:solidFill>
                  <a:schemeClr val="dk1"/>
                </a:solidFill>
                <a:effectLst/>
                <a:latin typeface="Calibri"/>
                <a:ea typeface="Calibri"/>
                <a:cs typeface="Calibri"/>
                <a:sym typeface="Calibri"/>
              </a:rPr>
              <a:t>concourantes.</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Ils détermineront si leur point de concurrence est à l’intérieur ou à l’extérieur du triangle.</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Les élèves traceront aussi des triangles en utilisant les instruments de géométrie en ayant soit la longueur des 3 côtés (CCC) ou la longueur de 2 côtés et la mesure de l’angle compris</a:t>
            </a:r>
            <a:r>
              <a:rPr lang="fr-FR" sz="1200" b="0" i="0" u="none" strike="noStrike" cap="none" baseline="0" dirty="0">
                <a:solidFill>
                  <a:schemeClr val="dk1"/>
                </a:solidFill>
                <a:effectLst/>
                <a:latin typeface="Calibri"/>
                <a:ea typeface="Calibri"/>
                <a:cs typeface="Calibri"/>
                <a:sym typeface="Calibri"/>
              </a:rPr>
              <a:t>  </a:t>
            </a:r>
          </a:p>
          <a:p>
            <a:pPr marL="90000" indent="0"/>
            <a:r>
              <a:rPr lang="fr-FR" sz="1200" b="0" i="0" u="none" strike="noStrike" cap="none" dirty="0">
                <a:solidFill>
                  <a:schemeClr val="dk1"/>
                </a:solidFill>
                <a:effectLst/>
                <a:latin typeface="Calibri"/>
                <a:ea typeface="Calibri"/>
                <a:cs typeface="Calibri"/>
                <a:sym typeface="Calibri"/>
              </a:rPr>
              <a:t>entre ses 2 côtés (CAC) ou la mesure de 2 angles et le côté compris entre ces 2 angles (ACA).</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L’identification des triangles particuliers se fait en connaissant la longueur des côtés et la mesure des angles.  </a:t>
            </a:r>
            <a:endParaRPr lang="en-US" sz="1200" b="0" i="0" u="none" strike="noStrike" cap="none" dirty="0">
              <a:solidFill>
                <a:schemeClr val="dk1"/>
              </a:solidFill>
              <a:effectLst/>
              <a:latin typeface="Calibri"/>
              <a:ea typeface="Calibri"/>
              <a:cs typeface="Calibri"/>
              <a:sym typeface="Calibri"/>
            </a:endParaRPr>
          </a:p>
          <a:p>
            <a:pPr marL="90000" indent="0"/>
            <a:r>
              <a:rPr lang="fr-FR" sz="1200" b="0" i="0" u="none" strike="noStrike" cap="none" dirty="0">
                <a:solidFill>
                  <a:schemeClr val="dk1"/>
                </a:solidFill>
                <a:effectLst/>
                <a:latin typeface="Calibri"/>
                <a:ea typeface="Calibri"/>
                <a:cs typeface="Calibri"/>
                <a:sym typeface="Calibri"/>
              </a:rPr>
              <a:t>En plus, les élèves calculeront la mesure d’un angle dans un triangle après avoir déduit que la somme des angles dans un triangle est égale à 180</a:t>
            </a:r>
            <a:r>
              <a:rPr lang="fr-FR" sz="1200" b="0" i="0" u="none" strike="noStrike" cap="none" baseline="30000" dirty="0">
                <a:solidFill>
                  <a:schemeClr val="dk1"/>
                </a:solidFill>
                <a:effectLst/>
                <a:latin typeface="Calibri"/>
                <a:ea typeface="Calibri"/>
                <a:cs typeface="Calibri"/>
                <a:sym typeface="Calibri"/>
              </a:rPr>
              <a:t>o</a:t>
            </a:r>
            <a:r>
              <a:rPr lang="fr-FR"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36678820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sz="1200" b="1" baseline="0" noProof="0" dirty="0">
                <a:latin typeface="Comic Sans MS" pitchFamily="66" charset="0"/>
              </a:rPr>
              <a:t>« Utilisez la figure que vous avez construite pour compléter. »</a:t>
            </a:r>
            <a:endParaRPr lang="fr-FR" sz="1200" b="1" i="1" baseline="0" noProof="0" dirty="0">
              <a:effectLst/>
              <a:latin typeface="Calibri" panose="020F0502020204030204" pitchFamily="34" charset="0"/>
              <a:cs typeface="Calibri" panose="020F0502020204030204" pitchFamily="34"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sz="12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tx1">
                    <a:lumMod val="65000"/>
                    <a:lumOff val="35000"/>
                  </a:schemeClr>
                </a:solidFill>
              </a:rPr>
              <a:t>	</a:t>
            </a:r>
          </a:p>
          <a:p>
            <a:pPr marL="0" marR="0">
              <a:lnSpc>
                <a:spcPct val="107000"/>
              </a:lnSpc>
              <a:spcBef>
                <a:spcPts val="0"/>
              </a:spcBef>
              <a:spcAft>
                <a:spcPts val="800"/>
              </a:spcAft>
            </a:pPr>
            <a:endParaRPr lang="en-US"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60</a:t>
            </a:fld>
            <a:endParaRPr lang="en-US">
              <a:latin typeface="Comic Sans MS" panose="030F0702030302020204" pitchFamily="66" charset="0"/>
            </a:endParaRPr>
          </a:p>
        </p:txBody>
      </p:sp>
    </p:spTree>
    <p:extLst>
      <p:ext uri="{BB962C8B-B14F-4D97-AF65-F5344CB8AC3E}">
        <p14:creationId xmlns:p14="http://schemas.microsoft.com/office/powerpoint/2010/main" val="35019613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baseline="0" noProof="0" dirty="0">
                <a:latin typeface="Comic Sans MS" pitchFamily="66" charset="0"/>
              </a:rPr>
              <a:t>« Utilisez la figure que vous avez construite pour compléter. »</a:t>
            </a:r>
            <a:endParaRPr lang="fr-FR" sz="1800" b="1" i="1" baseline="0" noProof="0" dirty="0">
              <a:effectLst/>
              <a:latin typeface="Calibri" panose="020F0502020204030204" pitchFamily="34" charset="0"/>
              <a:cs typeface="Calibri" panose="020F0502020204030204" pitchFamily="34"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noProof="0" dirty="0">
                <a:solidFill>
                  <a:schemeClr val="dk1"/>
                </a:solidFill>
                <a:latin typeface="Comic Sans MS" pitchFamily="66" charset="0"/>
                <a:ea typeface="Calibri"/>
                <a:cs typeface="Calibri"/>
                <a:sym typeface="Calibri"/>
              </a:rPr>
              <a:t>Donnez </a:t>
            </a:r>
            <a:r>
              <a:rPr lang="fr-FR" sz="1800" b="0" i="0" u="none" strike="noStrike" cap="none" baseline="0" noProof="0" dirty="0">
                <a:solidFill>
                  <a:schemeClr val="dk1"/>
                </a:solidFill>
                <a:latin typeface="Comic Sans MS" pitchFamily="66" charset="0"/>
                <a:ea typeface="Calibri"/>
                <a:cs typeface="Calibri"/>
                <a:sym typeface="Calibri"/>
              </a:rPr>
              <a:t>aux élèves </a:t>
            </a:r>
            <a:r>
              <a:rPr lang="fr-FR" sz="1800" b="0" i="0" u="none" strike="noStrike" cap="none" noProof="0" dirty="0">
                <a:solidFill>
                  <a:schemeClr val="dk1"/>
                </a:solidFill>
                <a:latin typeface="Comic Sans MS" pitchFamily="66" charset="0"/>
                <a:ea typeface="Calibri"/>
                <a:cs typeface="Calibri"/>
                <a:sym typeface="Calibri"/>
              </a:rPr>
              <a:t>un peu de temps</a:t>
            </a:r>
            <a:r>
              <a:rPr lang="fr-FR" sz="1800" b="0" i="0" u="none" strike="noStrike" cap="none" baseline="0" noProof="0" dirty="0">
                <a:solidFill>
                  <a:schemeClr val="dk1"/>
                </a:solidFill>
                <a:latin typeface="Comic Sans MS" pitchFamily="66" charset="0"/>
                <a:ea typeface="Calibri"/>
                <a:cs typeface="Calibri"/>
                <a:sym typeface="Calibri"/>
              </a:rPr>
              <a:t> pour répondre.</a:t>
            </a:r>
            <a:r>
              <a:rPr lang="fr-FR" sz="1800" b="0" i="0" u="none" strike="noStrike" cap="none" noProof="0" dirty="0">
                <a:solidFill>
                  <a:schemeClr val="dk1"/>
                </a:solidFill>
                <a:latin typeface="Comic Sans MS" pitchFamily="66" charset="0"/>
                <a:ea typeface="Calibri"/>
                <a:cs typeface="Calibri"/>
                <a:sym typeface="Calibri"/>
              </a:rPr>
              <a:t> </a:t>
            </a:r>
            <a:endParaRPr lang="fr-FR" sz="18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solidFill>
                  <a:schemeClr val="tx1">
                    <a:lumMod val="65000"/>
                    <a:lumOff val="35000"/>
                  </a:schemeClr>
                </a:solidFill>
              </a:rPr>
              <a:t>	</a:t>
            </a:r>
          </a:p>
          <a:p>
            <a:pPr marL="0" marR="0">
              <a:lnSpc>
                <a:spcPct val="107000"/>
              </a:lnSpc>
              <a:spcBef>
                <a:spcPts val="0"/>
              </a:spcBef>
              <a:spcAft>
                <a:spcPts val="800"/>
              </a:spcAft>
            </a:pPr>
            <a:endParaRPr lang="en-US" sz="1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36575407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baseline="0" noProof="0" dirty="0">
                <a:latin typeface="Comic Sans MS" pitchFamily="66" charset="0"/>
              </a:rPr>
              <a:t>« Utilisez la figure que vous avez construite pour compléter. »</a:t>
            </a:r>
            <a:endParaRPr lang="fr-FR" sz="1800" b="1" i="1" baseline="0" noProof="0" dirty="0">
              <a:effectLst/>
              <a:latin typeface="Calibri" panose="020F0502020204030204" pitchFamily="34" charset="0"/>
              <a:cs typeface="Calibri" panose="020F0502020204030204" pitchFamily="34"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noProof="0" dirty="0">
                <a:solidFill>
                  <a:schemeClr val="dk1"/>
                </a:solidFill>
                <a:latin typeface="Comic Sans MS" pitchFamily="66" charset="0"/>
                <a:ea typeface="Calibri"/>
                <a:cs typeface="Calibri"/>
                <a:sym typeface="Calibri"/>
              </a:rPr>
              <a:t>Donnez </a:t>
            </a:r>
            <a:r>
              <a:rPr lang="fr-FR" sz="1800" b="0" i="0" u="none" strike="noStrike" cap="none" baseline="0" noProof="0" dirty="0">
                <a:solidFill>
                  <a:schemeClr val="dk1"/>
                </a:solidFill>
                <a:latin typeface="Comic Sans MS" pitchFamily="66" charset="0"/>
                <a:ea typeface="Calibri"/>
                <a:cs typeface="Calibri"/>
                <a:sym typeface="Calibri"/>
              </a:rPr>
              <a:t>aux élèves </a:t>
            </a:r>
            <a:r>
              <a:rPr lang="fr-FR" sz="1800" b="0" i="0" u="none" strike="noStrike" cap="none" noProof="0" dirty="0">
                <a:solidFill>
                  <a:schemeClr val="dk1"/>
                </a:solidFill>
                <a:latin typeface="Comic Sans MS" pitchFamily="66" charset="0"/>
                <a:ea typeface="Calibri"/>
                <a:cs typeface="Calibri"/>
                <a:sym typeface="Calibri"/>
              </a:rPr>
              <a:t>un peu de temps</a:t>
            </a:r>
            <a:r>
              <a:rPr lang="fr-FR" sz="1800" b="0" i="0" u="none" strike="noStrike" cap="none" baseline="0" noProof="0" dirty="0">
                <a:solidFill>
                  <a:schemeClr val="dk1"/>
                </a:solidFill>
                <a:latin typeface="Comic Sans MS" pitchFamily="66" charset="0"/>
                <a:ea typeface="Calibri"/>
                <a:cs typeface="Calibri"/>
                <a:sym typeface="Calibri"/>
              </a:rPr>
              <a:t> pour répondre.</a:t>
            </a:r>
            <a:r>
              <a:rPr lang="fr-FR" sz="1800" b="0" i="0" u="none" strike="noStrike" cap="none" noProof="0" dirty="0">
                <a:solidFill>
                  <a:schemeClr val="dk1"/>
                </a:solidFill>
                <a:latin typeface="Comic Sans MS" pitchFamily="66" charset="0"/>
                <a:ea typeface="Calibri"/>
                <a:cs typeface="Calibri"/>
                <a:sym typeface="Calibri"/>
              </a:rPr>
              <a:t> </a:t>
            </a:r>
            <a:endParaRPr lang="fr-FR" sz="18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solidFill>
                  <a:schemeClr val="tx1">
                    <a:lumMod val="65000"/>
                    <a:lumOff val="35000"/>
                  </a:schemeClr>
                </a:solidFill>
              </a:rPr>
              <a:t>	</a:t>
            </a:r>
          </a:p>
          <a:p>
            <a:pPr marL="0" marR="0">
              <a:lnSpc>
                <a:spcPct val="107000"/>
              </a:lnSpc>
              <a:spcBef>
                <a:spcPts val="0"/>
              </a:spcBef>
              <a:spcAft>
                <a:spcPts val="800"/>
              </a:spcAft>
            </a:pPr>
            <a:endParaRPr lang="en-US" sz="1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41544683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u="none" noProof="0" dirty="0"/>
              <a:t>Note pour l’enseignant(e)</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noProof="0" dirty="0">
                <a:latin typeface="Comic Sans MS" pitchFamily="66" charset="0"/>
              </a:rPr>
              <a:t>L’enseignant</a:t>
            </a:r>
            <a:r>
              <a:rPr lang="fr-FR" sz="1800" b="0" baseline="0" noProof="0" dirty="0">
                <a:latin typeface="Comic Sans MS" pitchFamily="66" charset="0"/>
              </a:rPr>
              <a:t>(e) dit : </a:t>
            </a:r>
            <a:r>
              <a:rPr lang="fr-FR" sz="1800" b="1" baseline="0" noProof="0" dirty="0">
                <a:latin typeface="Comic Sans MS" pitchFamily="66" charset="0"/>
              </a:rPr>
              <a:t>« Utilisez la figure que vous avez construite pour compléter. »</a:t>
            </a:r>
            <a:endParaRPr lang="fr-FR" sz="1800" b="1" i="1" baseline="0" noProof="0" dirty="0">
              <a:effectLst/>
              <a:latin typeface="Calibri" panose="020F0502020204030204" pitchFamily="34" charset="0"/>
              <a:cs typeface="Calibri" panose="020F0502020204030204" pitchFamily="34" charset="0"/>
            </a:endParaRPr>
          </a:p>
          <a:p>
            <a:pPr marL="900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noProof="0" dirty="0">
                <a:solidFill>
                  <a:schemeClr val="dk1"/>
                </a:solidFill>
                <a:latin typeface="Comic Sans MS" pitchFamily="66" charset="0"/>
                <a:ea typeface="Calibri"/>
                <a:cs typeface="Calibri"/>
                <a:sym typeface="Calibri"/>
              </a:rPr>
              <a:t>Donnez </a:t>
            </a:r>
            <a:r>
              <a:rPr lang="fr-FR" sz="1800" b="0" i="0" u="none" strike="noStrike" cap="none" baseline="0" noProof="0" dirty="0">
                <a:solidFill>
                  <a:schemeClr val="dk1"/>
                </a:solidFill>
                <a:latin typeface="Comic Sans MS" pitchFamily="66" charset="0"/>
                <a:ea typeface="Calibri"/>
                <a:cs typeface="Calibri"/>
                <a:sym typeface="Calibri"/>
              </a:rPr>
              <a:t>aux élèves </a:t>
            </a:r>
            <a:r>
              <a:rPr lang="fr-FR" sz="1800" b="0" i="0" u="none" strike="noStrike" cap="none" noProof="0" dirty="0">
                <a:solidFill>
                  <a:schemeClr val="dk1"/>
                </a:solidFill>
                <a:latin typeface="Comic Sans MS" pitchFamily="66" charset="0"/>
                <a:ea typeface="Calibri"/>
                <a:cs typeface="Calibri"/>
                <a:sym typeface="Calibri"/>
              </a:rPr>
              <a:t>un peu de temps</a:t>
            </a:r>
            <a:r>
              <a:rPr lang="fr-FR" sz="1800" b="0" i="0" u="none" strike="noStrike" cap="none" baseline="0" noProof="0" dirty="0">
                <a:solidFill>
                  <a:schemeClr val="dk1"/>
                </a:solidFill>
                <a:latin typeface="Comic Sans MS" pitchFamily="66" charset="0"/>
                <a:ea typeface="Calibri"/>
                <a:cs typeface="Calibri"/>
                <a:sym typeface="Calibri"/>
              </a:rPr>
              <a:t> pour répondre.</a:t>
            </a:r>
            <a:r>
              <a:rPr lang="fr-FR" sz="1800" b="0" i="0" u="none" strike="noStrike" cap="none" noProof="0" dirty="0">
                <a:solidFill>
                  <a:schemeClr val="dk1"/>
                </a:solidFill>
                <a:latin typeface="Comic Sans MS" pitchFamily="66" charset="0"/>
                <a:ea typeface="Calibri"/>
                <a:cs typeface="Calibri"/>
                <a:sym typeface="Calibri"/>
              </a:rPr>
              <a:t> </a:t>
            </a:r>
            <a:endParaRPr lang="fr-FR" sz="1800" b="1" i="0" u="none" strike="noStrike" cap="none" noProof="0" dirty="0">
              <a:solidFill>
                <a:schemeClr val="dk1"/>
              </a:solidFill>
              <a:latin typeface="Comic Sans MS" pitchFamily="66" charset="0"/>
              <a:ea typeface="Calibri"/>
              <a:cs typeface="Calibri"/>
              <a:sym typeface="Calibri"/>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latin typeface="Comic Sans MS" panose="030F0702030302020204"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solidFill>
                  <a:schemeClr val="tx1">
                    <a:lumMod val="65000"/>
                    <a:lumOff val="35000"/>
                  </a:schemeClr>
                </a:solidFill>
              </a:rPr>
              <a:t>	</a:t>
            </a:r>
          </a:p>
          <a:p>
            <a:pPr marL="0" marR="0">
              <a:lnSpc>
                <a:spcPct val="107000"/>
              </a:lnSpc>
              <a:spcBef>
                <a:spcPts val="0"/>
              </a:spcBef>
              <a:spcAft>
                <a:spcPts val="800"/>
              </a:spcAft>
            </a:pPr>
            <a:endParaRPr lang="en-US" sz="1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63</a:t>
            </a:fld>
            <a:endParaRPr lang="en-US">
              <a:latin typeface="Comic Sans MS" panose="030F0702030302020204" pitchFamily="66" charset="0"/>
            </a:endParaRPr>
          </a:p>
        </p:txBody>
      </p:sp>
    </p:spTree>
    <p:extLst>
      <p:ext uri="{BB962C8B-B14F-4D97-AF65-F5344CB8AC3E}">
        <p14:creationId xmlns:p14="http://schemas.microsoft.com/office/powerpoint/2010/main" val="7970195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en-GB" b="1" baseline="0" dirty="0">
                    <a:latin typeface="Comic Sans MS" pitchFamily="66" charset="0"/>
                  </a:rPr>
                  <a:t>[MP) </a:t>
                </a:r>
                <a:r>
                  <a:rPr lang="fr-FR" b="1" baseline="0" noProof="0" dirty="0">
                    <a:latin typeface="Comic Sans MS" pitchFamily="66" charset="0"/>
                  </a:rPr>
                  <a:t>est la </a:t>
                </a:r>
                <a:r>
                  <a:rPr lang="fr-FR" sz="1200" b="1" baseline="0" noProof="0" dirty="0">
                    <a:latin typeface="Comic Sans MS" pitchFamily="66" charset="0"/>
                  </a:rPr>
                  <a:t>bissectrice de l’angle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𝑵𝑴𝑳</m:t>
                        </m:r>
                      </m:e>
                    </m:acc>
                  </m:oMath>
                </a14:m>
                <a:r>
                  <a:rPr lang="en-GB" sz="1200" b="1" baseline="0" dirty="0">
                    <a:latin typeface="Comic Sans MS" pitchFamily="66" charset="0"/>
                  </a:rPr>
                  <a:t> </a:t>
                </a:r>
                <a:r>
                  <a:rPr lang="fr-FR" sz="1200" b="1" baseline="0" noProof="0" dirty="0">
                    <a:latin typeface="Comic Sans MS" pitchFamily="66" charset="0"/>
                  </a:rPr>
                  <a:t>qui mesure 30 degrés.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La bissectrice divise l’angle en 2 angles égaux, alors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𝑵𝑴𝑷</m:t>
                        </m:r>
                      </m:e>
                    </m:acc>
                    <m:r>
                      <a:rPr lang="en-US" sz="1200" b="1" i="0"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𝑷𝑴𝑳</m:t>
                        </m:r>
                      </m:e>
                    </m:acc>
                    <m: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𝑵𝑴𝑳</m:t>
                        </m:r>
                      </m:e>
                    </m:acc>
                    <m:r>
                      <a:rPr lang="en-GB" sz="1200" b="1" i="1" baseline="0" dirty="0" smtClean="0">
                        <a:latin typeface="Cambria Math" panose="02040503050406030204" pitchFamily="18" charset="0"/>
                      </a:rPr>
                      <m:t>÷ </m:t>
                    </m:r>
                    <m:r>
                      <a:rPr lang="en-GB" sz="1200" b="1" i="1" baseline="0" dirty="0" smtClean="0">
                        <a:latin typeface="Cambria Math" panose="02040503050406030204" pitchFamily="18" charset="0"/>
                      </a:rPr>
                      <m:t>𝟐</m:t>
                    </m:r>
                  </m:oMath>
                </a14:m>
                <a:endParaRPr lang="en-GB" sz="1200" b="1"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Alors, la mesure de chacun des angles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𝑵𝑴𝑷</m:t>
                        </m:r>
                      </m:e>
                    </m:acc>
                  </m:oMath>
                </a14:m>
                <a:r>
                  <a:rPr lang="en-GB" sz="1200" b="1" baseline="0" dirty="0">
                    <a:latin typeface="Comic Sans MS" pitchFamily="66" charset="0"/>
                  </a:rPr>
                  <a:t> </a:t>
                </a:r>
                <a:r>
                  <a:rPr lang="fr-FR" sz="1200" b="1" baseline="0" noProof="0" dirty="0">
                    <a:latin typeface="Comic Sans MS" pitchFamily="66" charset="0"/>
                  </a:rPr>
                  <a:t>et</a:t>
                </a:r>
                <a:r>
                  <a:rPr lang="en-GB" sz="1200" b="1" baseline="0" dirty="0">
                    <a:latin typeface="Comic Sans MS" pitchFamily="66" charset="0"/>
                  </a:rPr>
                  <a:t>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𝑷𝑴𝑳</m:t>
                        </m:r>
                      </m:e>
                    </m:acc>
                  </m:oMath>
                </a14:m>
                <a:r>
                  <a:rPr lang="en-GB" sz="1200" b="1" baseline="0" dirty="0">
                    <a:latin typeface="Comic Sans MS" pitchFamily="66" charset="0"/>
                  </a:rPr>
                  <a:t> </a:t>
                </a:r>
                <a:r>
                  <a:rPr lang="fr-FR" sz="1200" b="1" baseline="0" noProof="0" dirty="0">
                    <a:latin typeface="Comic Sans MS" pitchFamily="66" charset="0"/>
                  </a:rPr>
                  <a:t>est égale à 15 degrés.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baseline="0" dirty="0">
                    <a:latin typeface="Comic Sans MS" pitchFamily="66"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La troisième bissectrice du triangle, [NP), doit passer par le point </a:t>
                </a:r>
                <a:r>
                  <a:rPr lang="fr-FR" sz="1200" b="1" baseline="0" noProof="0">
                    <a:latin typeface="Comic Sans MS" pitchFamily="66" charset="0"/>
                  </a:rPr>
                  <a:t>de concours </a:t>
                </a:r>
                <a:r>
                  <a:rPr lang="fr-FR" sz="1200" b="1" baseline="0" noProof="0" dirty="0">
                    <a:latin typeface="Comic Sans MS" pitchFamily="66" charset="0"/>
                  </a:rPr>
                  <a:t>des bissectrices des angles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𝑵𝑴𝑳</m:t>
                        </m:r>
                      </m:e>
                    </m:acc>
                  </m:oMath>
                </a14:m>
                <a:r>
                  <a:rPr lang="en-GB" sz="1200" b="1" baseline="0" dirty="0">
                    <a:latin typeface="Comic Sans MS" pitchFamily="66" charset="0"/>
                  </a:rPr>
                  <a:t> </a:t>
                </a:r>
                <a:r>
                  <a:rPr lang="fr-FR" sz="1200" b="1" baseline="0" noProof="0" dirty="0">
                    <a:latin typeface="Comic Sans MS" pitchFamily="66" charset="0"/>
                  </a:rPr>
                  <a:t>et </a:t>
                </a:r>
                <a14:m>
                  <m:oMath xmlns:m="http://schemas.openxmlformats.org/officeDocument/2006/math">
                    <m:acc>
                      <m:accPr>
                        <m:chr m:val="̂"/>
                        <m:ctrlPr>
                          <a:rPr lang="en-US" sz="1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latin typeface="Cambria Math"/>
                            <a:ea typeface="Calibri" panose="020F0502020204030204" pitchFamily="34" charset="0"/>
                            <a:cs typeface="Calibri" panose="020F0502020204030204" pitchFamily="34" charset="0"/>
                          </a:rPr>
                          <m:t>𝑴𝑳𝑵</m:t>
                        </m:r>
                        <m:r>
                          <a:rPr lang="en-US" sz="1200" b="1" i="1" smtClean="0">
                            <a:solidFill>
                              <a:schemeClr val="bg1"/>
                            </a:solidFill>
                            <a:latin typeface="Cambria Math"/>
                            <a:ea typeface="Calibri" panose="020F0502020204030204" pitchFamily="34" charset="0"/>
                            <a:cs typeface="Calibri" panose="020F0502020204030204" pitchFamily="34" charset="0"/>
                          </a:rPr>
                          <m:t> </m:t>
                        </m:r>
                      </m:e>
                    </m:acc>
                    <m:r>
                      <a:rPr lang="en-US" sz="1200" b="1" i="1" smtClean="0">
                        <a:solidFill>
                          <a:schemeClr val="bg1"/>
                        </a:solidFill>
                        <a:latin typeface="Cambria Math"/>
                        <a:ea typeface="Calibri" panose="020F0502020204030204" pitchFamily="34" charset="0"/>
                        <a:cs typeface="Calibri" panose="020F0502020204030204" pitchFamily="34" charset="0"/>
                      </a:rPr>
                      <m:t> </m:t>
                    </m:r>
                  </m:oMath>
                </a14:m>
                <a:r>
                  <a:rPr lang="fr-FR" b="1" u="none" noProof="0" dirty="0"/>
                  <a:t>qui est le point P.</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d’un triangle sont concourantes. »</a:t>
                </a:r>
                <a:endParaRPr lang="fr-FR" b="1" u="none" noProof="0"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	</a:t>
                </a:r>
              </a:p>
              <a:p>
                <a:pPr marL="90000" indent="0"/>
                <a:r>
                  <a:rPr lang="en-US" sz="1000" b="1" i="1" u="none" strike="noStrike" cap="none" dirty="0">
                    <a:solidFill>
                      <a:schemeClr val="dk1"/>
                    </a:solidFill>
                    <a:effectLst/>
                    <a:highlight>
                      <a:srgbClr val="00FFFF"/>
                    </a:highlight>
                    <a:latin typeface="Calibri"/>
                    <a:ea typeface="Calibri"/>
                    <a:cs typeface="Calibri"/>
                    <a:sym typeface="Calibri"/>
                  </a:rPr>
                  <a:t> </a:t>
                </a:r>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pPr marL="900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L'enseignant(e) corrige l'activité d’une manière interactive.</a:t>
                </a:r>
                <a:endParaRPr lang="fr-FR" b="1" noProof="0" dirty="0">
                  <a:solidFill>
                    <a:srgbClr val="595959"/>
                  </a:solidFill>
                  <a:latin typeface="Comic Sans MS"/>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noProof="0" dirty="0">
                    <a:latin typeface="Comic Sans MS" pitchFamily="66" charset="0"/>
                  </a:rPr>
                  <a:t>L’enseignant</a:t>
                </a:r>
                <a:r>
                  <a:rPr lang="fr-FR" b="0" baseline="0" noProof="0" dirty="0">
                    <a:latin typeface="Comic Sans MS" pitchFamily="66" charset="0"/>
                  </a:rPr>
                  <a:t>(e) dit : </a:t>
                </a:r>
                <a:r>
                  <a:rPr lang="fr-FR" b="1" baseline="0" noProof="0" dirty="0">
                    <a:latin typeface="Comic Sans MS" pitchFamily="66" charset="0"/>
                  </a:rPr>
                  <a:t>«</a:t>
                </a:r>
                <a:r>
                  <a:rPr lang="fr-FR" b="0" baseline="0" noProof="0" dirty="0">
                    <a:latin typeface="Comic Sans MS" pitchFamily="66" charset="0"/>
                  </a:rPr>
                  <a:t> </a:t>
                </a:r>
                <a:r>
                  <a:rPr lang="en-GB" b="1" baseline="0" dirty="0">
                    <a:latin typeface="Comic Sans MS" pitchFamily="66" charset="0"/>
                  </a:rPr>
                  <a:t>[MP) </a:t>
                </a:r>
                <a:r>
                  <a:rPr lang="fr-FR" b="1" baseline="0" noProof="0" dirty="0">
                    <a:latin typeface="Comic Sans MS" pitchFamily="66" charset="0"/>
                  </a:rPr>
                  <a:t>est la </a:t>
                </a:r>
                <a:r>
                  <a:rPr lang="fr-FR" sz="1200" b="1" baseline="0" noProof="0" dirty="0">
                    <a:latin typeface="Comic Sans MS" pitchFamily="66" charset="0"/>
                  </a:rPr>
                  <a:t>bissectrice de l’angle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𝑵𝑴𝑳</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qui mesure 30 degrés.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La bissectrice divise l’angle en 2 angles égaux, alors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𝑵𝑴𝑷</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𝑷𝑴𝑳</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𝑵𝑴𝑳</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i="0" baseline="0" dirty="0">
                    <a:latin typeface="Cambria Math" panose="02040503050406030204" pitchFamily="18" charset="0"/>
                  </a:rPr>
                  <a:t>÷ 𝟐</a:t>
                </a:r>
                <a:endParaRPr lang="en-GB" sz="1200" b="1" baseline="0" dirty="0">
                  <a:latin typeface="Comic Sans MS" pitchFamily="66" charset="0"/>
                </a:endParaRP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Alors, la mesure de chacun des angles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𝑵𝑴𝑷</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et</a:t>
                </a:r>
                <a:r>
                  <a:rPr lang="en-GB" sz="1200" b="1" baseline="0" dirty="0">
                    <a:latin typeface="Comic Sans MS" pitchFamily="66" charset="0"/>
                  </a:rPr>
                  <a: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𝑷𝑴𝑳</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est égale à 15 degrés.</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baseline="0" dirty="0">
                    <a:latin typeface="Comic Sans MS" pitchFamily="66" charset="0"/>
                  </a:rPr>
                  <a:t>	</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latin typeface="Comic Sans MS" pitchFamily="66" charset="0"/>
                  </a:rPr>
                  <a:t>La troisième bissectrice du triangle, [NP), doit passer par le point de </a:t>
                </a:r>
                <a:r>
                  <a:rPr lang="fr-FR" sz="1200" b="1" baseline="0" noProof="0" dirty="0" err="1">
                    <a:latin typeface="Comic Sans MS" pitchFamily="66" charset="0"/>
                  </a:rPr>
                  <a:t>coucours</a:t>
                </a:r>
                <a:r>
                  <a:rPr lang="fr-FR" sz="1200" b="1" baseline="0" noProof="0" dirty="0">
                    <a:latin typeface="Comic Sans MS" pitchFamily="66" charset="0"/>
                  </a:rPr>
                  <a:t> des bissectrices des angles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𝑵𝑴𝑳</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GB" sz="1200" b="1" baseline="0" dirty="0">
                    <a:latin typeface="Comic Sans MS" pitchFamily="66" charset="0"/>
                  </a:rPr>
                  <a:t> </a:t>
                </a:r>
                <a:r>
                  <a:rPr lang="fr-FR" sz="1200" b="1" baseline="0" noProof="0" dirty="0">
                    <a:latin typeface="Comic Sans MS" pitchFamily="66" charset="0"/>
                  </a:rPr>
                  <a:t>et </a:t>
                </a:r>
                <a:r>
                  <a:rPr lang="en-US" sz="1200" b="1" i="0">
                    <a:solidFill>
                      <a:schemeClr val="bg1"/>
                    </a:solidFill>
                    <a:latin typeface="Cambria Math" panose="02040503050406030204" pitchFamily="18" charset="0"/>
                    <a:cs typeface="Calibri" panose="020F0502020204030204" pitchFamily="34" charset="0"/>
                  </a:rPr>
                  <a:t>(</a:t>
                </a:r>
                <a:r>
                  <a:rPr lang="en-US" sz="1200" b="1" i="0">
                    <a:solidFill>
                      <a:schemeClr val="bg1"/>
                    </a:solidFill>
                    <a:latin typeface="Cambria Math"/>
                    <a:ea typeface="Calibri" panose="020F0502020204030204" pitchFamily="34" charset="0"/>
                    <a:cs typeface="Calibri" panose="020F0502020204030204" pitchFamily="34" charset="0"/>
                  </a:rPr>
                  <a:t>𝑴𝑳𝑵 </a:t>
                </a:r>
                <a:r>
                  <a:rPr lang="en-US" sz="1200" b="1" i="0">
                    <a:solidFill>
                      <a:schemeClr val="bg1"/>
                    </a:solidFill>
                    <a:latin typeface="Cambria Math" panose="02040503050406030204" pitchFamily="18" charset="0"/>
                    <a:ea typeface="Calibri" panose="020F0502020204030204" pitchFamily="34" charset="0"/>
                    <a:cs typeface="Calibri" panose="020F0502020204030204" pitchFamily="34" charset="0"/>
                  </a:rPr>
                  <a:t>) ̂</a:t>
                </a:r>
                <a:r>
                  <a:rPr lang="en-US" sz="1200" b="1" i="0">
                    <a:solidFill>
                      <a:schemeClr val="bg1"/>
                    </a:solidFill>
                    <a:latin typeface="Cambria Math"/>
                    <a:ea typeface="Calibri" panose="020F0502020204030204" pitchFamily="34" charset="0"/>
                    <a:cs typeface="Calibri" panose="020F0502020204030204" pitchFamily="34" charset="0"/>
                  </a:rPr>
                  <a:t>  </a:t>
                </a:r>
                <a:r>
                  <a:rPr lang="fr-FR" b="1" u="none" noProof="0" dirty="0"/>
                  <a:t>qui est le point P.</a:t>
                </a:r>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baseline="0" noProof="0" dirty="0">
                    <a:solidFill>
                      <a:srgbClr val="595959"/>
                    </a:solidFill>
                    <a:latin typeface="Comic Sans MS" pitchFamily="66" charset="0"/>
                  </a:rPr>
                  <a:t>Les 3 bissectrices d’un triangle sont concourantes. »</a:t>
                </a:r>
                <a:endParaRPr lang="fr-FR" b="1" u="none" noProof="0" dirty="0"/>
              </a:p>
              <a:p>
                <a:pPr marL="900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	</a:t>
                </a:r>
              </a:p>
              <a:p>
                <a:pPr marL="90000" indent="0"/>
                <a:r>
                  <a:rPr lang="en-US" sz="1000" b="1" i="1" u="none" strike="noStrike" cap="none" dirty="0">
                    <a:solidFill>
                      <a:schemeClr val="dk1"/>
                    </a:solidFill>
                    <a:effectLst/>
                    <a:highlight>
                      <a:srgbClr val="00FFFF"/>
                    </a:highlight>
                    <a:latin typeface="Calibri"/>
                    <a:ea typeface="Calibri"/>
                    <a:cs typeface="Calibri"/>
                    <a:sym typeface="Calibri"/>
                  </a:rPr>
                  <a:t> </a:t>
                </a:r>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90000" indent="0"/>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204530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 </a:t>
            </a: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L’évaluation diagnostique qui intervient au début du chapitre permet de rendre compte de la maîtrise des prérequis par les élèves.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Les élèves la trouvent sous le titre « Vérifiez vos connaissances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Sur la base des résultats des élèves, l’enseignant(e) pourra réviser avec eux certains de ces objectifs.</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kumimoji="0" lang="fr-FR" sz="1200" b="1" i="0" u="none" strike="noStrike" kern="0" cap="none" spc="0" normalizeH="0" baseline="0" noProof="0" dirty="0">
                <a:ln>
                  <a:noFill/>
                </a:ln>
                <a:solidFill>
                  <a:srgbClr val="595959"/>
                </a:solidFill>
                <a:effectLst/>
                <a:uLnTx/>
                <a:uFillTx/>
                <a:latin typeface="Comic Sans MS"/>
                <a:cs typeface="Calibri"/>
                <a:sym typeface="Calibri"/>
              </a:rPr>
              <a:t>Note pour l’enseignant(e)</a:t>
            </a:r>
          </a:p>
          <a:p>
            <a:pPr marL="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L’objectif de l’activité SEL est d’amener les élèves à utiliser le dialogue intérieur pour gérer leurs émotions et à identifier les stratégies d’apaisement qui leur conviennent le plus.</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9</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4375023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20-Oct-23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20-Oct-23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20-Oct-23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20-Oct-23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23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notesSlide" Target="../notesSlides/notesSlide36.xml"/><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38.jp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1.xml"/><Relationship Id="rId6" Type="http://schemas.openxmlformats.org/officeDocument/2006/relationships/image" Target="../media/image39.png"/><Relationship Id="rId5" Type="http://schemas.openxmlformats.org/officeDocument/2006/relationships/notesSlide" Target="../notesSlides/notesSlide40.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41.sv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42.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3.xml"/><Relationship Id="rId7" Type="http://schemas.openxmlformats.org/officeDocument/2006/relationships/image" Target="../media/image45.sv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4.xml"/><Relationship Id="rId7" Type="http://schemas.openxmlformats.org/officeDocument/2006/relationships/image" Target="../media/image45.sv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46.emf"/></Relationships>
</file>

<file path=ppt/slides/_rels/slide4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48.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43.png"/><Relationship Id="rId5" Type="http://schemas.openxmlformats.org/officeDocument/2006/relationships/image" Target="../media/image48.png"/><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49.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43.png"/><Relationship Id="rId5" Type="http://schemas.openxmlformats.org/officeDocument/2006/relationships/image" Target="../media/image48.png"/><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50.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43.png"/><Relationship Id="rId5" Type="http://schemas.openxmlformats.org/officeDocument/2006/relationships/image" Target="../media/image50.png"/><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51.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43.png"/><Relationship Id="rId5" Type="http://schemas.openxmlformats.org/officeDocument/2006/relationships/image" Target="../media/image50.png"/><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52.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53.png"/></Relationships>
</file>

<file path=ppt/slides/_rels/slide5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53.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53.png"/></Relationships>
</file>

<file path=ppt/slides/_rels/slide54.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54.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43.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14.png"/></Relationships>
</file>

<file path=ppt/slides/_rels/slide55.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55.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57.png"/><Relationship Id="rId5" Type="http://schemas.openxmlformats.org/officeDocument/2006/relationships/image" Target="../media/image43.png"/><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59.png"/><Relationship Id="rId5" Type="http://schemas.openxmlformats.org/officeDocument/2006/relationships/image" Target="../media/image43.png"/><Relationship Id="rId4" Type="http://schemas.openxmlformats.org/officeDocument/2006/relationships/image" Target="../media/image5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58.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69.xml"/><Relationship Id="rId6" Type="http://schemas.openxmlformats.org/officeDocument/2006/relationships/image" Target="../media/image4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14.png"/></Relationships>
</file>

<file path=ppt/slides/_rels/slide5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59.xml"/><Relationship Id="rId7" Type="http://schemas.openxmlformats.org/officeDocument/2006/relationships/image" Target="../media/image45.svg"/><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55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56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64.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7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1" y="3151473"/>
            <a:ext cx="7296671"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12</a:t>
            </a:r>
            <a:endParaRPr lang="fr-FR"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296670"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Triangles</a:t>
            </a:r>
            <a:endParaRPr lang="fr-FR"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Rounded Corners 58">
            <a:extLst>
              <a:ext uri="{FF2B5EF4-FFF2-40B4-BE49-F238E27FC236}">
                <a16:creationId xmlns:a16="http://schemas.microsoft.com/office/drawing/2014/main" id="{C501853A-660E-FF65-6E6A-EDC0E328DD5C}"/>
              </a:ext>
            </a:extLst>
          </p:cNvPr>
          <p:cNvSpPr/>
          <p:nvPr/>
        </p:nvSpPr>
        <p:spPr>
          <a:xfrm>
            <a:off x="4320134" y="295261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48F85BC-CD02-41E9-9F34-314FF38783C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fr-FR" dirty="0">
                <a:solidFill>
                  <a:schemeClr val="tx1">
                    <a:lumMod val="50000"/>
                    <a:lumOff val="50000"/>
                  </a:schemeClr>
                </a:solidFill>
                <a:latin typeface="+mj-lt"/>
              </a:rPr>
              <a:t>Vérifiez vos connaissances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8FC3C40-ADF2-423C-91FE-7392CD4CD7CA}"/>
                  </a:ext>
                </a:extLst>
              </p:cNvPr>
              <p:cNvSpPr txBox="1"/>
              <p:nvPr/>
            </p:nvSpPr>
            <p:spPr>
              <a:xfrm>
                <a:off x="391888" y="1786097"/>
                <a:ext cx="11424640" cy="537455"/>
              </a:xfrm>
              <a:prstGeom prst="rect">
                <a:avLst/>
              </a:prstGeom>
              <a:noFill/>
            </p:spPr>
            <p:txBody>
              <a:bodyPr wrap="square">
                <a:spAutoFit/>
              </a:bodyPr>
              <a:lstStyle/>
              <a:p>
                <a:r>
                  <a:rPr lang="fr-FR" sz="2800" dirty="0">
                    <a:solidFill>
                      <a:schemeClr val="tx1">
                        <a:lumMod val="65000"/>
                        <a:lumOff val="35000"/>
                      </a:schemeClr>
                    </a:solidFill>
                    <a:latin typeface="+mj-lt"/>
                  </a:rPr>
                  <a:t>Quelle figure montre que [Am) est la bissectrice de l’angle</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a:t>
                </a:r>
                <a14:m>
                  <m:oMath xmlns:m="http://schemas.openxmlformats.org/officeDocument/2006/math">
                    <m:acc>
                      <m:accPr>
                        <m:chr m:val="̂"/>
                        <m:ctrlPr>
                          <a:rPr lang="fr-FR" sz="2800" i="1">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a:solidFill>
                              <a:schemeClr val="tx1">
                                <a:lumMod val="65000"/>
                                <a:lumOff val="35000"/>
                              </a:schemeClr>
                            </a:solidFill>
                            <a:latin typeface="Cambria Math" panose="02040503050406030204" pitchFamily="18" charset="0"/>
                            <a:cs typeface="Arial" panose="020B0604020202020204" pitchFamily="34" charset="0"/>
                          </a:rPr>
                          <m:t>𝑥𝐴𝑦</m:t>
                        </m:r>
                      </m:e>
                    </m:acc>
                    <m:r>
                      <m:rPr>
                        <m:nor/>
                      </m:rPr>
                      <a:rPr lang="en-US" sz="2800" b="0" i="0" smtClean="0">
                        <a:solidFill>
                          <a:schemeClr val="tx1">
                            <a:lumMod val="65000"/>
                            <a:lumOff val="35000"/>
                          </a:schemeClr>
                        </a:solidFill>
                        <a:latin typeface="Cambria Math" panose="02040503050406030204" pitchFamily="18" charset="0"/>
                        <a:cs typeface="Arial" panose="020B0604020202020204" pitchFamily="34" charset="0"/>
                      </a:rPr>
                      <m:t> </m:t>
                    </m:r>
                    <m:r>
                      <m:rPr>
                        <m:nor/>
                      </m:rPr>
                      <a:rPr lang="fr-FR" sz="2800">
                        <a:solidFill>
                          <a:schemeClr val="tx1">
                            <a:lumMod val="65000"/>
                            <a:lumOff val="35000"/>
                          </a:schemeClr>
                        </a:solidFill>
                        <a:latin typeface="+mj-lt"/>
                        <a:ea typeface="Calibri" panose="020F0502020204030204" pitchFamily="34" charset="0"/>
                        <a:cs typeface="Arial" panose="020B0604020202020204" pitchFamily="34" charset="0"/>
                      </a:rPr>
                      <m:t>?</m:t>
                    </m:r>
                  </m:oMath>
                </a14:m>
                <a:endParaRPr lang="fr-FR" sz="2800" dirty="0">
                  <a:solidFill>
                    <a:schemeClr val="tx1">
                      <a:lumMod val="65000"/>
                      <a:lumOff val="35000"/>
                    </a:schemeClr>
                  </a:solidFill>
                  <a:latin typeface="+mj-lt"/>
                </a:endParaRPr>
              </a:p>
            </p:txBody>
          </p:sp>
        </mc:Choice>
        <mc:Fallback xmlns="">
          <p:sp>
            <p:nvSpPr>
              <p:cNvPr id="23" name="TextBox 22">
                <a:extLst>
                  <a:ext uri="{FF2B5EF4-FFF2-40B4-BE49-F238E27FC236}">
                    <a16:creationId xmlns:a16="http://schemas.microsoft.com/office/drawing/2014/main" id="{48FC3C40-ADF2-423C-91FE-7392CD4CD7CA}"/>
                  </a:ext>
                </a:extLst>
              </p:cNvPr>
              <p:cNvSpPr txBox="1">
                <a:spLocks noRot="1" noChangeAspect="1" noMove="1" noResize="1" noEditPoints="1" noAdjustHandles="1" noChangeArrowheads="1" noChangeShapeType="1" noTextEdit="1"/>
              </p:cNvSpPr>
              <p:nvPr/>
            </p:nvSpPr>
            <p:spPr>
              <a:xfrm>
                <a:off x="391888" y="1786097"/>
                <a:ext cx="11424640" cy="537455"/>
              </a:xfrm>
              <a:prstGeom prst="rect">
                <a:avLst/>
              </a:prstGeom>
              <a:blipFill>
                <a:blip r:embed="rId4"/>
                <a:stretch>
                  <a:fillRect l="-1067" t="-9091" b="-31818"/>
                </a:stretch>
              </a:blipFill>
            </p:spPr>
            <p:txBody>
              <a:bodyPr/>
              <a:lstStyle/>
              <a:p>
                <a:r>
                  <a:rPr lang="en-GB">
                    <a:noFill/>
                  </a:rPr>
                  <a:t> </a:t>
                </a:r>
              </a:p>
            </p:txBody>
          </p:sp>
        </mc:Fallback>
      </mc:AlternateContent>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63" name="Group 62">
            <a:extLst>
              <a:ext uri="{FF2B5EF4-FFF2-40B4-BE49-F238E27FC236}">
                <a16:creationId xmlns:a16="http://schemas.microsoft.com/office/drawing/2014/main" id="{6F70AA63-0C61-C32A-A646-250BB5EFEF6B}"/>
              </a:ext>
            </a:extLst>
          </p:cNvPr>
          <p:cNvGrpSpPr/>
          <p:nvPr/>
        </p:nvGrpSpPr>
        <p:grpSpPr>
          <a:xfrm>
            <a:off x="448890" y="2952613"/>
            <a:ext cx="3511911" cy="2403231"/>
            <a:chOff x="425444" y="3329353"/>
            <a:chExt cx="3511911" cy="2403231"/>
          </a:xfrm>
        </p:grpSpPr>
        <p:grpSp>
          <p:nvGrpSpPr>
            <p:cNvPr id="57" name="Group 56">
              <a:extLst>
                <a:ext uri="{FF2B5EF4-FFF2-40B4-BE49-F238E27FC236}">
                  <a16:creationId xmlns:a16="http://schemas.microsoft.com/office/drawing/2014/main" id="{B4AA3ED3-CB49-00BB-7835-CA296C465DBB}"/>
                </a:ext>
              </a:extLst>
            </p:cNvPr>
            <p:cNvGrpSpPr/>
            <p:nvPr/>
          </p:nvGrpSpPr>
          <p:grpSpPr>
            <a:xfrm>
              <a:off x="617097" y="3500419"/>
              <a:ext cx="3313010" cy="1909543"/>
              <a:chOff x="751392" y="3500419"/>
              <a:chExt cx="3313010" cy="1909543"/>
            </a:xfrm>
          </p:grpSpPr>
          <p:cxnSp>
            <p:nvCxnSpPr>
              <p:cNvPr id="14" name="Straight Connector 13">
                <a:extLst>
                  <a:ext uri="{FF2B5EF4-FFF2-40B4-BE49-F238E27FC236}">
                    <a16:creationId xmlns:a16="http://schemas.microsoft.com/office/drawing/2014/main" id="{9264DC1E-D0A4-4B10-AAFD-7BFF238BE144}"/>
                  </a:ext>
                </a:extLst>
              </p:cNvPr>
              <p:cNvCxnSpPr>
                <a:cxnSpLocks/>
              </p:cNvCxnSpPr>
              <p:nvPr/>
            </p:nvCxnSpPr>
            <p:spPr>
              <a:xfrm flipV="1">
                <a:off x="2056716" y="378675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3BB10F6-DFAF-872C-C4AE-7CCF07426C81}"/>
                  </a:ext>
                </a:extLst>
              </p:cNvPr>
              <p:cNvCxnSpPr>
                <a:cxnSpLocks/>
              </p:cNvCxnSpPr>
              <p:nvPr/>
            </p:nvCxnSpPr>
            <p:spPr>
              <a:xfrm flipV="1">
                <a:off x="2056716" y="4239691"/>
                <a:ext cx="1190913" cy="100078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C50C9B8-0651-50E3-09FC-FECFBFCF0E67}"/>
                  </a:ext>
                </a:extLst>
              </p:cNvPr>
              <p:cNvCxnSpPr>
                <a:cxnSpLocks/>
                <a:endCxn id="26" idx="1"/>
              </p:cNvCxnSpPr>
              <p:nvPr/>
            </p:nvCxnSpPr>
            <p:spPr>
              <a:xfrm>
                <a:off x="2056716" y="524047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8EADA31-5E38-F24E-327D-18A0C9A20B44}"/>
                  </a:ext>
                </a:extLst>
              </p:cNvPr>
              <p:cNvSpPr txBox="1"/>
              <p:nvPr/>
            </p:nvSpPr>
            <p:spPr>
              <a:xfrm>
                <a:off x="2515731" y="350041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26" name="TextBox 25">
                <a:extLst>
                  <a:ext uri="{FF2B5EF4-FFF2-40B4-BE49-F238E27FC236}">
                    <a16:creationId xmlns:a16="http://schemas.microsoft.com/office/drawing/2014/main" id="{117309E8-FBEB-D355-E4FB-B592857BDD25}"/>
                  </a:ext>
                </a:extLst>
              </p:cNvPr>
              <p:cNvSpPr txBox="1"/>
              <p:nvPr/>
            </p:nvSpPr>
            <p:spPr>
              <a:xfrm>
                <a:off x="3719279" y="507140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27" name="TextBox 26">
                <a:extLst>
                  <a:ext uri="{FF2B5EF4-FFF2-40B4-BE49-F238E27FC236}">
                    <a16:creationId xmlns:a16="http://schemas.microsoft.com/office/drawing/2014/main" id="{8FAE11EF-211E-6A0C-41C2-505E4264E8D3}"/>
                  </a:ext>
                </a:extLst>
              </p:cNvPr>
              <p:cNvSpPr txBox="1"/>
              <p:nvPr/>
            </p:nvSpPr>
            <p:spPr>
              <a:xfrm>
                <a:off x="3213075" y="4000822"/>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28" name="Oval 27">
                <a:extLst>
                  <a:ext uri="{FF2B5EF4-FFF2-40B4-BE49-F238E27FC236}">
                    <a16:creationId xmlns:a16="http://schemas.microsoft.com/office/drawing/2014/main" id="{DFEF29D7-2B02-4F79-D517-BFA7F777F075}"/>
                  </a:ext>
                </a:extLst>
              </p:cNvPr>
              <p:cNvSpPr/>
              <p:nvPr/>
            </p:nvSpPr>
            <p:spPr>
              <a:xfrm>
                <a:off x="2037479" y="519876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1A6367E-C6E9-E8FA-7467-5354548D9001}"/>
                  </a:ext>
                </a:extLst>
              </p:cNvPr>
              <p:cNvPicPr>
                <a:picLocks noChangeAspect="1"/>
              </p:cNvPicPr>
              <p:nvPr/>
            </p:nvPicPr>
            <p:blipFill>
              <a:blip r:embed="rId5"/>
              <a:srcRect/>
              <a:stretch/>
            </p:blipFill>
            <p:spPr>
              <a:xfrm>
                <a:off x="751392" y="3926077"/>
                <a:ext cx="2624054" cy="1415654"/>
              </a:xfrm>
              <a:prstGeom prst="rect">
                <a:avLst/>
              </a:prstGeom>
            </p:spPr>
          </p:pic>
        </p:grpSp>
        <p:sp>
          <p:nvSpPr>
            <p:cNvPr id="58" name="Rectangle: Rounded Corners 57">
              <a:extLst>
                <a:ext uri="{FF2B5EF4-FFF2-40B4-BE49-F238E27FC236}">
                  <a16:creationId xmlns:a16="http://schemas.microsoft.com/office/drawing/2014/main" id="{C45DBEAC-4505-99FB-F118-5722B083843C}"/>
                </a:ext>
              </a:extLst>
            </p:cNvPr>
            <p:cNvSpPr/>
            <p:nvPr/>
          </p:nvSpPr>
          <p:spPr>
            <a:xfrm>
              <a:off x="425444" y="332935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D72626BE-C81D-8B79-FBB2-3086F15C880F}"/>
              </a:ext>
            </a:extLst>
          </p:cNvPr>
          <p:cNvCxnSpPr>
            <a:cxnSpLocks/>
          </p:cNvCxnSpPr>
          <p:nvPr/>
        </p:nvCxnSpPr>
        <p:spPr>
          <a:xfrm flipV="1">
            <a:off x="5830925" y="341001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90BC829-6E94-9938-B153-E7A25FF1A92B}"/>
              </a:ext>
            </a:extLst>
          </p:cNvPr>
          <p:cNvCxnSpPr>
            <a:cxnSpLocks/>
          </p:cNvCxnSpPr>
          <p:nvPr/>
        </p:nvCxnSpPr>
        <p:spPr>
          <a:xfrm flipV="1">
            <a:off x="5830925" y="3978319"/>
            <a:ext cx="1282312" cy="88303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C54629A-94E0-1776-438F-D7005CFBEF6A}"/>
              </a:ext>
            </a:extLst>
          </p:cNvPr>
          <p:cNvCxnSpPr>
            <a:cxnSpLocks/>
            <a:endCxn id="40" idx="1"/>
          </p:cNvCxnSpPr>
          <p:nvPr/>
        </p:nvCxnSpPr>
        <p:spPr>
          <a:xfrm>
            <a:off x="5830925" y="486373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37EC57D-2B8E-FF70-3FF6-6625652E21D1}"/>
              </a:ext>
            </a:extLst>
          </p:cNvPr>
          <p:cNvSpPr txBox="1"/>
          <p:nvPr/>
        </p:nvSpPr>
        <p:spPr>
          <a:xfrm>
            <a:off x="6289940" y="312367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40" name="TextBox 39">
            <a:extLst>
              <a:ext uri="{FF2B5EF4-FFF2-40B4-BE49-F238E27FC236}">
                <a16:creationId xmlns:a16="http://schemas.microsoft.com/office/drawing/2014/main" id="{6F7B7789-EDC4-C1E8-F9E1-82729FE574BB}"/>
              </a:ext>
            </a:extLst>
          </p:cNvPr>
          <p:cNvSpPr txBox="1"/>
          <p:nvPr/>
        </p:nvSpPr>
        <p:spPr>
          <a:xfrm>
            <a:off x="7493488" y="469466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41" name="TextBox 40">
            <a:extLst>
              <a:ext uri="{FF2B5EF4-FFF2-40B4-BE49-F238E27FC236}">
                <a16:creationId xmlns:a16="http://schemas.microsoft.com/office/drawing/2014/main" id="{B255B77A-8D4C-A6D6-8FEE-3F6B1DF38449}"/>
              </a:ext>
            </a:extLst>
          </p:cNvPr>
          <p:cNvSpPr txBox="1"/>
          <p:nvPr/>
        </p:nvSpPr>
        <p:spPr>
          <a:xfrm>
            <a:off x="7065269" y="3693674"/>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42" name="Oval 41">
            <a:extLst>
              <a:ext uri="{FF2B5EF4-FFF2-40B4-BE49-F238E27FC236}">
                <a16:creationId xmlns:a16="http://schemas.microsoft.com/office/drawing/2014/main" id="{9B18002F-EAF4-8724-F29F-97153D498D01}"/>
              </a:ext>
            </a:extLst>
          </p:cNvPr>
          <p:cNvSpPr/>
          <p:nvPr/>
        </p:nvSpPr>
        <p:spPr>
          <a:xfrm>
            <a:off x="5811688" y="482202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a:extLst>
              <a:ext uri="{FF2B5EF4-FFF2-40B4-BE49-F238E27FC236}">
                <a16:creationId xmlns:a16="http://schemas.microsoft.com/office/drawing/2014/main" id="{A11B8467-37A6-002F-A526-BA2D4533CFC2}"/>
              </a:ext>
            </a:extLst>
          </p:cNvPr>
          <p:cNvPicPr>
            <a:picLocks noChangeAspect="1"/>
          </p:cNvPicPr>
          <p:nvPr/>
        </p:nvPicPr>
        <p:blipFill>
          <a:blip r:embed="rId5"/>
          <a:srcRect/>
          <a:stretch/>
        </p:blipFill>
        <p:spPr>
          <a:xfrm>
            <a:off x="4525601" y="3549337"/>
            <a:ext cx="2624054" cy="1415654"/>
          </a:xfrm>
          <a:prstGeom prst="rect">
            <a:avLst/>
          </a:prstGeom>
        </p:spPr>
      </p:pic>
      <p:grpSp>
        <p:nvGrpSpPr>
          <p:cNvPr id="61" name="Group 60">
            <a:extLst>
              <a:ext uri="{FF2B5EF4-FFF2-40B4-BE49-F238E27FC236}">
                <a16:creationId xmlns:a16="http://schemas.microsoft.com/office/drawing/2014/main" id="{C8EEEA06-3628-22A8-BE21-5F65E7B97B97}"/>
              </a:ext>
            </a:extLst>
          </p:cNvPr>
          <p:cNvGrpSpPr/>
          <p:nvPr/>
        </p:nvGrpSpPr>
        <p:grpSpPr>
          <a:xfrm>
            <a:off x="8197943" y="2952613"/>
            <a:ext cx="3512595" cy="2403231"/>
            <a:chOff x="8174497" y="3329353"/>
            <a:chExt cx="3512595" cy="2403231"/>
          </a:xfrm>
        </p:grpSpPr>
        <p:grpSp>
          <p:nvGrpSpPr>
            <p:cNvPr id="55" name="Group 54">
              <a:extLst>
                <a:ext uri="{FF2B5EF4-FFF2-40B4-BE49-F238E27FC236}">
                  <a16:creationId xmlns:a16="http://schemas.microsoft.com/office/drawing/2014/main" id="{402BAFA6-CD0A-2E5C-79C9-39A70E4EFB69}"/>
                </a:ext>
              </a:extLst>
            </p:cNvPr>
            <p:cNvGrpSpPr/>
            <p:nvPr/>
          </p:nvGrpSpPr>
          <p:grpSpPr>
            <a:xfrm>
              <a:off x="8374082" y="3500419"/>
              <a:ext cx="3313010" cy="1909543"/>
              <a:chOff x="8753150" y="3500419"/>
              <a:chExt cx="3313010" cy="1909543"/>
            </a:xfrm>
          </p:grpSpPr>
          <p:cxnSp>
            <p:nvCxnSpPr>
              <p:cNvPr id="44" name="Straight Connector 43">
                <a:extLst>
                  <a:ext uri="{FF2B5EF4-FFF2-40B4-BE49-F238E27FC236}">
                    <a16:creationId xmlns:a16="http://schemas.microsoft.com/office/drawing/2014/main" id="{BA8B091C-7D4B-B092-8AB6-F26138003824}"/>
                  </a:ext>
                </a:extLst>
              </p:cNvPr>
              <p:cNvCxnSpPr>
                <a:cxnSpLocks/>
              </p:cNvCxnSpPr>
              <p:nvPr/>
            </p:nvCxnSpPr>
            <p:spPr>
              <a:xfrm flipV="1">
                <a:off x="10058474" y="378675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27BF064-7D52-CF06-DE33-89967A909508}"/>
                  </a:ext>
                </a:extLst>
              </p:cNvPr>
              <p:cNvCxnSpPr>
                <a:cxnSpLocks/>
              </p:cNvCxnSpPr>
              <p:nvPr/>
            </p:nvCxnSpPr>
            <p:spPr>
              <a:xfrm flipV="1">
                <a:off x="10058474" y="4628704"/>
                <a:ext cx="1593662" cy="61177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F0E5569-0461-B260-5E8C-CD746EDE62F4}"/>
                  </a:ext>
                </a:extLst>
              </p:cNvPr>
              <p:cNvCxnSpPr>
                <a:cxnSpLocks/>
                <a:endCxn id="48" idx="1"/>
              </p:cNvCxnSpPr>
              <p:nvPr/>
            </p:nvCxnSpPr>
            <p:spPr>
              <a:xfrm>
                <a:off x="10058474" y="524047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9D52ECC-2EC7-C88C-63CF-A8036910EDEC}"/>
                  </a:ext>
                </a:extLst>
              </p:cNvPr>
              <p:cNvSpPr txBox="1"/>
              <p:nvPr/>
            </p:nvSpPr>
            <p:spPr>
              <a:xfrm>
                <a:off x="10517489" y="350041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48" name="TextBox 47">
                <a:extLst>
                  <a:ext uri="{FF2B5EF4-FFF2-40B4-BE49-F238E27FC236}">
                    <a16:creationId xmlns:a16="http://schemas.microsoft.com/office/drawing/2014/main" id="{ECCBAF50-1D10-0B40-8583-15C6829964F3}"/>
                  </a:ext>
                </a:extLst>
              </p:cNvPr>
              <p:cNvSpPr txBox="1"/>
              <p:nvPr/>
            </p:nvSpPr>
            <p:spPr>
              <a:xfrm>
                <a:off x="11721037" y="507140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49" name="TextBox 48">
                <a:extLst>
                  <a:ext uri="{FF2B5EF4-FFF2-40B4-BE49-F238E27FC236}">
                    <a16:creationId xmlns:a16="http://schemas.microsoft.com/office/drawing/2014/main" id="{F2CA1F88-EA55-9C15-17F6-F5C72AD2EB6F}"/>
                  </a:ext>
                </a:extLst>
              </p:cNvPr>
              <p:cNvSpPr txBox="1"/>
              <p:nvPr/>
            </p:nvSpPr>
            <p:spPr>
              <a:xfrm>
                <a:off x="11575497" y="4351336"/>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50" name="Oval 49">
                <a:extLst>
                  <a:ext uri="{FF2B5EF4-FFF2-40B4-BE49-F238E27FC236}">
                    <a16:creationId xmlns:a16="http://schemas.microsoft.com/office/drawing/2014/main" id="{5DB353B9-1CDE-9490-1900-14524071AE84}"/>
                  </a:ext>
                </a:extLst>
              </p:cNvPr>
              <p:cNvSpPr/>
              <p:nvPr/>
            </p:nvSpPr>
            <p:spPr>
              <a:xfrm>
                <a:off x="10039237" y="519876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a:extLst>
                  <a:ext uri="{FF2B5EF4-FFF2-40B4-BE49-F238E27FC236}">
                    <a16:creationId xmlns:a16="http://schemas.microsoft.com/office/drawing/2014/main" id="{CDCE6869-FC08-F022-B9F8-89490EEEC5C3}"/>
                  </a:ext>
                </a:extLst>
              </p:cNvPr>
              <p:cNvPicPr>
                <a:picLocks noChangeAspect="1"/>
              </p:cNvPicPr>
              <p:nvPr/>
            </p:nvPicPr>
            <p:blipFill>
              <a:blip r:embed="rId5"/>
              <a:srcRect/>
              <a:stretch/>
            </p:blipFill>
            <p:spPr>
              <a:xfrm>
                <a:off x="8753150" y="3926077"/>
                <a:ext cx="2624054" cy="1415654"/>
              </a:xfrm>
              <a:prstGeom prst="rect">
                <a:avLst/>
              </a:prstGeom>
            </p:spPr>
          </p:pic>
        </p:grpSp>
        <p:sp>
          <p:nvSpPr>
            <p:cNvPr id="60" name="Rectangle: Rounded Corners 59">
              <a:extLst>
                <a:ext uri="{FF2B5EF4-FFF2-40B4-BE49-F238E27FC236}">
                  <a16:creationId xmlns:a16="http://schemas.microsoft.com/office/drawing/2014/main" id="{5586C6C0-6DE0-63F8-F0C2-A851CB9BF559}"/>
                </a:ext>
              </a:extLst>
            </p:cNvPr>
            <p:cNvSpPr/>
            <p:nvPr/>
          </p:nvSpPr>
          <p:spPr>
            <a:xfrm>
              <a:off x="8174497" y="332935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Box 63">
            <a:extLst>
              <a:ext uri="{FF2B5EF4-FFF2-40B4-BE49-F238E27FC236}">
                <a16:creationId xmlns:a16="http://schemas.microsoft.com/office/drawing/2014/main" id="{0111DEAF-37AE-B8AF-E7ED-38715F061B16}"/>
              </a:ext>
            </a:extLst>
          </p:cNvPr>
          <p:cNvSpPr txBox="1"/>
          <p:nvPr/>
        </p:nvSpPr>
        <p:spPr>
          <a:xfrm>
            <a:off x="1430728" y="5490903"/>
            <a:ext cx="1948308" cy="461665"/>
          </a:xfrm>
          <a:prstGeom prst="rect">
            <a:avLst/>
          </a:prstGeom>
          <a:noFill/>
        </p:spPr>
        <p:txBody>
          <a:bodyPr wrap="square" rtlCol="0">
            <a:spAutoFit/>
          </a:bodyPr>
          <a:lstStyle/>
          <a:p>
            <a:r>
              <a:rPr lang="fr-FR" sz="2400">
                <a:solidFill>
                  <a:srgbClr val="085091"/>
                </a:solidFill>
                <a:latin typeface="+mn-lt"/>
                <a:ea typeface="Calibri" panose="020F0502020204030204" pitchFamily="34" charset="0"/>
                <a:cs typeface="Arial" panose="020B0604020202020204" pitchFamily="34" charset="0"/>
              </a:rPr>
              <a:t>Figure  A</a:t>
            </a:r>
            <a:endParaRPr lang="fr-FR" sz="2400">
              <a:solidFill>
                <a:srgbClr val="085091"/>
              </a:solidFill>
            </a:endParaRPr>
          </a:p>
        </p:txBody>
      </p:sp>
      <p:sp>
        <p:nvSpPr>
          <p:cNvPr id="65" name="TextBox 64">
            <a:extLst>
              <a:ext uri="{FF2B5EF4-FFF2-40B4-BE49-F238E27FC236}">
                <a16:creationId xmlns:a16="http://schemas.microsoft.com/office/drawing/2014/main" id="{070C3766-1184-9A97-4B24-F9ADF3BCC4F6}"/>
              </a:ext>
            </a:extLst>
          </p:cNvPr>
          <p:cNvSpPr txBox="1"/>
          <p:nvPr/>
        </p:nvSpPr>
        <p:spPr>
          <a:xfrm>
            <a:off x="5315786" y="5490903"/>
            <a:ext cx="1948308" cy="461665"/>
          </a:xfrm>
          <a:prstGeom prst="rect">
            <a:avLst/>
          </a:prstGeom>
          <a:noFill/>
        </p:spPr>
        <p:txBody>
          <a:bodyPr wrap="square" rtlCol="0">
            <a:spAutoFit/>
          </a:bodyPr>
          <a:lstStyle/>
          <a:p>
            <a:r>
              <a:rPr lang="fr-FR" sz="2400">
                <a:solidFill>
                  <a:srgbClr val="085091"/>
                </a:solidFill>
                <a:latin typeface="+mn-lt"/>
                <a:cs typeface="Arial" panose="020B0604020202020204" pitchFamily="34" charset="0"/>
              </a:rPr>
              <a:t>Figure  B</a:t>
            </a:r>
          </a:p>
        </p:txBody>
      </p:sp>
      <p:sp>
        <p:nvSpPr>
          <p:cNvPr id="66" name="TextBox 65">
            <a:extLst>
              <a:ext uri="{FF2B5EF4-FFF2-40B4-BE49-F238E27FC236}">
                <a16:creationId xmlns:a16="http://schemas.microsoft.com/office/drawing/2014/main" id="{4711EF6B-6E7A-E1B7-B648-EABA22BE2A4D}"/>
              </a:ext>
            </a:extLst>
          </p:cNvPr>
          <p:cNvSpPr txBox="1"/>
          <p:nvPr/>
        </p:nvSpPr>
        <p:spPr>
          <a:xfrm>
            <a:off x="9187713" y="5490903"/>
            <a:ext cx="1948308" cy="461665"/>
          </a:xfrm>
          <a:prstGeom prst="rect">
            <a:avLst/>
          </a:prstGeom>
          <a:noFill/>
        </p:spPr>
        <p:txBody>
          <a:bodyPr wrap="square" rtlCol="0">
            <a:spAutoFit/>
          </a:bodyPr>
          <a:lstStyle/>
          <a:p>
            <a:r>
              <a:rPr lang="fr-FR" sz="2400">
                <a:solidFill>
                  <a:srgbClr val="085091"/>
                </a:solidFill>
                <a:latin typeface="+mn-lt"/>
                <a:cs typeface="Arial" panose="020B0604020202020204" pitchFamily="34" charset="0"/>
              </a:rPr>
              <a:t>Figure  C</a:t>
            </a:r>
          </a:p>
        </p:txBody>
      </p:sp>
    </p:spTree>
    <p:custDataLst>
      <p:tags r:id="rId1"/>
    </p:custDataLst>
    <p:extLst>
      <p:ext uri="{BB962C8B-B14F-4D97-AF65-F5344CB8AC3E}">
        <p14:creationId xmlns:p14="http://schemas.microsoft.com/office/powerpoint/2010/main" val="4673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59"/>
                                        </p:tgtEl>
                                        <p:attrNameLst>
                                          <p:attrName>style.color</p:attrName>
                                        </p:attrNameLst>
                                      </p:cBhvr>
                                      <p:to>
                                        <a:srgbClr val="AADAAA"/>
                                      </p:to>
                                    </p:animClr>
                                    <p:animClr clrSpc="rgb" dir="cw">
                                      <p:cBhvr>
                                        <p:cTn id="7" dur="500" fill="hold"/>
                                        <p:tgtEl>
                                          <p:spTgt spid="59"/>
                                        </p:tgtEl>
                                        <p:attrNameLst>
                                          <p:attrName>fillcolor</p:attrName>
                                        </p:attrNameLst>
                                      </p:cBhvr>
                                      <p:to>
                                        <a:srgbClr val="AADAAA"/>
                                      </p:to>
                                    </p:animClr>
                                    <p:set>
                                      <p:cBhvr>
                                        <p:cTn id="8" dur="500" fill="hold"/>
                                        <p:tgtEl>
                                          <p:spTgt spid="59"/>
                                        </p:tgtEl>
                                        <p:attrNameLst>
                                          <p:attrName>fill.type</p:attrName>
                                        </p:attrNameLst>
                                      </p:cBhvr>
                                      <p:to>
                                        <p:strVal val="solid"/>
                                      </p:to>
                                    </p:set>
                                    <p:set>
                                      <p:cBhvr>
                                        <p:cTn id="9" dur="500" fill="hold"/>
                                        <p:tgtEl>
                                          <p:spTgt spid="5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149793"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(ab) </a:t>
            </a:r>
            <a:r>
              <a:rPr lang="fr-FR" sz="2800" b="1">
                <a:solidFill>
                  <a:schemeClr val="tx1">
                    <a:lumMod val="65000"/>
                    <a:lumOff val="35000"/>
                  </a:schemeClr>
                </a:solidFill>
                <a:latin typeface="Calibri" panose="020F0502020204030204" pitchFamily="34" charset="0"/>
                <a:cs typeface="Calibri" panose="020F0502020204030204" pitchFamily="34" charset="0"/>
              </a:rPr>
              <a:t>ꓕ</a:t>
            </a:r>
            <a:r>
              <a:rPr lang="fr-FR" sz="2800" b="1">
                <a:solidFill>
                  <a:schemeClr val="tx1">
                    <a:lumMod val="65000"/>
                    <a:lumOff val="35000"/>
                  </a:schemeClr>
                </a:solidFill>
              </a:rPr>
              <a:t> (mn)</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59515"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(rs) </a:t>
            </a:r>
            <a:r>
              <a:rPr lang="fr-FR" sz="2800" b="1">
                <a:solidFill>
                  <a:schemeClr val="tx1">
                    <a:lumMod val="65000"/>
                    <a:lumOff val="35000"/>
                  </a:schemeClr>
                </a:solidFill>
                <a:latin typeface="Calibri" panose="020F0502020204030204" pitchFamily="34" charset="0"/>
                <a:cs typeface="Calibri" panose="020F0502020204030204" pitchFamily="34" charset="0"/>
              </a:rPr>
              <a:t>ꓕ  </a:t>
            </a:r>
            <a:r>
              <a:rPr lang="fr-FR" sz="2800" b="1">
                <a:solidFill>
                  <a:schemeClr val="tx1">
                    <a:lumMod val="65000"/>
                    <a:lumOff val="35000"/>
                  </a:schemeClr>
                </a:solidFill>
              </a:rPr>
              <a:t>(mn)</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569237"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(ab) </a:t>
            </a:r>
            <a:r>
              <a:rPr lang="fr-FR" sz="2800" b="1">
                <a:solidFill>
                  <a:schemeClr val="tx1">
                    <a:lumMod val="65000"/>
                    <a:lumOff val="35000"/>
                  </a:schemeClr>
                </a:solidFill>
                <a:latin typeface="Calibri" panose="020F0502020204030204" pitchFamily="34" charset="0"/>
                <a:cs typeface="Calibri" panose="020F0502020204030204" pitchFamily="34" charset="0"/>
              </a:rPr>
              <a:t>ꓕ</a:t>
            </a:r>
            <a:r>
              <a:rPr lang="fr-FR" sz="2800" b="1">
                <a:solidFill>
                  <a:schemeClr val="tx1">
                    <a:lumMod val="65000"/>
                    <a:lumOff val="35000"/>
                  </a:schemeClr>
                </a:solidFill>
              </a:rPr>
              <a:t> (rs)</a:t>
            </a:r>
          </a:p>
        </p:txBody>
      </p:sp>
      <p:cxnSp>
        <p:nvCxnSpPr>
          <p:cNvPr id="10" name="Straight Connector 9">
            <a:extLst>
              <a:ext uri="{FF2B5EF4-FFF2-40B4-BE49-F238E27FC236}">
                <a16:creationId xmlns:a16="http://schemas.microsoft.com/office/drawing/2014/main" id="{35B5BEFB-5EDC-F46E-1472-55EF692BF925}"/>
              </a:ext>
            </a:extLst>
          </p:cNvPr>
          <p:cNvCxnSpPr/>
          <p:nvPr/>
        </p:nvCxnSpPr>
        <p:spPr>
          <a:xfrm>
            <a:off x="6096000" y="3429000"/>
            <a:ext cx="4576549"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42EFA71-FA1D-DD02-0DB0-7D47DAE50882}"/>
              </a:ext>
            </a:extLst>
          </p:cNvPr>
          <p:cNvCxnSpPr/>
          <p:nvPr/>
        </p:nvCxnSpPr>
        <p:spPr>
          <a:xfrm>
            <a:off x="6423157" y="2988860"/>
            <a:ext cx="3403231" cy="195163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DD6BD9-FB1D-8374-1E29-8598E64091EA}"/>
              </a:ext>
            </a:extLst>
          </p:cNvPr>
          <p:cNvCxnSpPr>
            <a:cxnSpLocks/>
          </p:cNvCxnSpPr>
          <p:nvPr/>
        </p:nvCxnSpPr>
        <p:spPr>
          <a:xfrm flipV="1">
            <a:off x="7920316" y="1419367"/>
            <a:ext cx="1849112" cy="312431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8F86ACF9-14CA-355A-F71A-FC0D10F83798}"/>
              </a:ext>
            </a:extLst>
          </p:cNvPr>
          <p:cNvSpPr/>
          <p:nvPr/>
        </p:nvSpPr>
        <p:spPr>
          <a:xfrm rot="1845800">
            <a:off x="8027711" y="3637424"/>
            <a:ext cx="311498" cy="3301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6706656-5E0F-692E-F100-A22FA2EDE9C6}"/>
              </a:ext>
            </a:extLst>
          </p:cNvPr>
          <p:cNvSpPr txBox="1"/>
          <p:nvPr/>
        </p:nvSpPr>
        <p:spPr>
          <a:xfrm>
            <a:off x="9239539" y="1105466"/>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a</a:t>
            </a:r>
          </a:p>
        </p:txBody>
      </p:sp>
      <p:sp>
        <p:nvSpPr>
          <p:cNvPr id="22" name="TextBox 21">
            <a:extLst>
              <a:ext uri="{FF2B5EF4-FFF2-40B4-BE49-F238E27FC236}">
                <a16:creationId xmlns:a16="http://schemas.microsoft.com/office/drawing/2014/main" id="{9B1500E2-AD75-4D2E-7328-4D1C2CBB2DA6}"/>
              </a:ext>
            </a:extLst>
          </p:cNvPr>
          <p:cNvSpPr txBox="1"/>
          <p:nvPr/>
        </p:nvSpPr>
        <p:spPr>
          <a:xfrm>
            <a:off x="7426657" y="424673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b</a:t>
            </a:r>
          </a:p>
        </p:txBody>
      </p:sp>
      <p:sp>
        <p:nvSpPr>
          <p:cNvPr id="25" name="TextBox 24">
            <a:extLst>
              <a:ext uri="{FF2B5EF4-FFF2-40B4-BE49-F238E27FC236}">
                <a16:creationId xmlns:a16="http://schemas.microsoft.com/office/drawing/2014/main" id="{A816AA54-C014-3FE5-6937-4511C3700C39}"/>
              </a:ext>
            </a:extLst>
          </p:cNvPr>
          <p:cNvSpPr txBox="1"/>
          <p:nvPr/>
        </p:nvSpPr>
        <p:spPr>
          <a:xfrm>
            <a:off x="6265104" y="24692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3E12CAC5-430D-FF50-8767-9EF758ED3E33}"/>
              </a:ext>
            </a:extLst>
          </p:cNvPr>
          <p:cNvSpPr txBox="1"/>
          <p:nvPr/>
        </p:nvSpPr>
        <p:spPr>
          <a:xfrm>
            <a:off x="5817000" y="32823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m</a:t>
            </a:r>
          </a:p>
        </p:txBody>
      </p:sp>
      <p:sp>
        <p:nvSpPr>
          <p:cNvPr id="32" name="TextBox 31">
            <a:extLst>
              <a:ext uri="{FF2B5EF4-FFF2-40B4-BE49-F238E27FC236}">
                <a16:creationId xmlns:a16="http://schemas.microsoft.com/office/drawing/2014/main" id="{C17DD5FF-A034-A329-7690-86E5247C2271}"/>
              </a:ext>
            </a:extLst>
          </p:cNvPr>
          <p:cNvSpPr txBox="1"/>
          <p:nvPr/>
        </p:nvSpPr>
        <p:spPr>
          <a:xfrm>
            <a:off x="10514116" y="3298285"/>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n</a:t>
            </a:r>
          </a:p>
        </p:txBody>
      </p:sp>
      <p:sp>
        <p:nvSpPr>
          <p:cNvPr id="3" name="TextBox 2">
            <a:extLst>
              <a:ext uri="{FF2B5EF4-FFF2-40B4-BE49-F238E27FC236}">
                <a16:creationId xmlns:a16="http://schemas.microsoft.com/office/drawing/2014/main" id="{58849F07-213A-4B98-476F-2D7F722F1D71}"/>
              </a:ext>
            </a:extLst>
          </p:cNvPr>
          <p:cNvSpPr txBox="1"/>
          <p:nvPr/>
        </p:nvSpPr>
        <p:spPr>
          <a:xfrm>
            <a:off x="9732204" y="438515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s</a:t>
            </a:r>
          </a:p>
        </p:txBody>
      </p:sp>
    </p:spTree>
    <p:custDataLst>
      <p:tags r:id="rId1"/>
    </p:custDataLst>
    <p:extLst>
      <p:ext uri="{BB962C8B-B14F-4D97-AF65-F5344CB8AC3E}">
        <p14:creationId xmlns:p14="http://schemas.microsoft.com/office/powerpoint/2010/main" val="736058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149793"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(ab) </a:t>
            </a:r>
            <a:r>
              <a:rPr lang="fr-FR" sz="2800" b="1">
                <a:solidFill>
                  <a:schemeClr val="tx1">
                    <a:lumMod val="65000"/>
                    <a:lumOff val="35000"/>
                  </a:schemeClr>
                </a:solidFill>
                <a:latin typeface="Calibri" panose="020F0502020204030204" pitchFamily="34" charset="0"/>
                <a:cs typeface="Calibri" panose="020F0502020204030204" pitchFamily="34" charset="0"/>
              </a:rPr>
              <a:t>ꓕ</a:t>
            </a:r>
            <a:r>
              <a:rPr lang="fr-FR" sz="2800" b="1">
                <a:solidFill>
                  <a:schemeClr val="tx1">
                    <a:lumMod val="65000"/>
                    <a:lumOff val="35000"/>
                  </a:schemeClr>
                </a:solidFill>
              </a:rPr>
              <a:t> (mn)</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59515"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(rs) </a:t>
            </a:r>
            <a:r>
              <a:rPr lang="fr-FR" sz="2800" b="1">
                <a:solidFill>
                  <a:schemeClr val="tx1">
                    <a:lumMod val="65000"/>
                    <a:lumOff val="35000"/>
                  </a:schemeClr>
                </a:solidFill>
                <a:latin typeface="Calibri" panose="020F0502020204030204" pitchFamily="34" charset="0"/>
                <a:cs typeface="Calibri" panose="020F0502020204030204" pitchFamily="34" charset="0"/>
              </a:rPr>
              <a:t>ꓕ  </a:t>
            </a:r>
            <a:r>
              <a:rPr lang="fr-FR" sz="2800" b="1">
                <a:solidFill>
                  <a:schemeClr val="tx1">
                    <a:lumMod val="65000"/>
                    <a:lumOff val="35000"/>
                  </a:schemeClr>
                </a:solidFill>
              </a:rPr>
              <a:t>(mn)</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569237"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a:solidFill>
                  <a:schemeClr val="tx1">
                    <a:lumMod val="65000"/>
                    <a:lumOff val="35000"/>
                  </a:schemeClr>
                </a:solidFill>
              </a:rPr>
              <a:t>(ab) </a:t>
            </a:r>
            <a:r>
              <a:rPr lang="fr-FR" sz="2800" b="1">
                <a:solidFill>
                  <a:schemeClr val="tx1">
                    <a:lumMod val="65000"/>
                    <a:lumOff val="35000"/>
                  </a:schemeClr>
                </a:solidFill>
                <a:latin typeface="Calibri" panose="020F0502020204030204" pitchFamily="34" charset="0"/>
                <a:cs typeface="Calibri" panose="020F0502020204030204" pitchFamily="34" charset="0"/>
              </a:rPr>
              <a:t>ꓕ</a:t>
            </a:r>
            <a:r>
              <a:rPr lang="fr-FR" sz="2800" b="1">
                <a:solidFill>
                  <a:schemeClr val="tx1">
                    <a:lumMod val="65000"/>
                    <a:lumOff val="35000"/>
                  </a:schemeClr>
                </a:solidFill>
              </a:rPr>
              <a:t> (rs)</a:t>
            </a:r>
          </a:p>
        </p:txBody>
      </p:sp>
      <p:cxnSp>
        <p:nvCxnSpPr>
          <p:cNvPr id="10" name="Straight Connector 9">
            <a:extLst>
              <a:ext uri="{FF2B5EF4-FFF2-40B4-BE49-F238E27FC236}">
                <a16:creationId xmlns:a16="http://schemas.microsoft.com/office/drawing/2014/main" id="{35B5BEFB-5EDC-F46E-1472-55EF692BF925}"/>
              </a:ext>
            </a:extLst>
          </p:cNvPr>
          <p:cNvCxnSpPr/>
          <p:nvPr/>
        </p:nvCxnSpPr>
        <p:spPr>
          <a:xfrm>
            <a:off x="6096000" y="3429000"/>
            <a:ext cx="4576549"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42EFA71-FA1D-DD02-0DB0-7D47DAE50882}"/>
              </a:ext>
            </a:extLst>
          </p:cNvPr>
          <p:cNvCxnSpPr/>
          <p:nvPr/>
        </p:nvCxnSpPr>
        <p:spPr>
          <a:xfrm>
            <a:off x="6423157" y="2988860"/>
            <a:ext cx="3403231" cy="195163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DD6BD9-FB1D-8374-1E29-8598E64091EA}"/>
              </a:ext>
            </a:extLst>
          </p:cNvPr>
          <p:cNvCxnSpPr>
            <a:cxnSpLocks/>
          </p:cNvCxnSpPr>
          <p:nvPr/>
        </p:nvCxnSpPr>
        <p:spPr>
          <a:xfrm flipV="1">
            <a:off x="7920316" y="1419367"/>
            <a:ext cx="1849112" cy="312431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8F86ACF9-14CA-355A-F71A-FC0D10F83798}"/>
              </a:ext>
            </a:extLst>
          </p:cNvPr>
          <p:cNvSpPr/>
          <p:nvPr/>
        </p:nvSpPr>
        <p:spPr>
          <a:xfrm rot="1845800">
            <a:off x="8027711" y="3637424"/>
            <a:ext cx="311498" cy="3301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6706656-5E0F-692E-F100-A22FA2EDE9C6}"/>
              </a:ext>
            </a:extLst>
          </p:cNvPr>
          <p:cNvSpPr txBox="1"/>
          <p:nvPr/>
        </p:nvSpPr>
        <p:spPr>
          <a:xfrm>
            <a:off x="9239539" y="1105466"/>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a</a:t>
            </a:r>
          </a:p>
        </p:txBody>
      </p:sp>
      <p:sp>
        <p:nvSpPr>
          <p:cNvPr id="22" name="TextBox 21">
            <a:extLst>
              <a:ext uri="{FF2B5EF4-FFF2-40B4-BE49-F238E27FC236}">
                <a16:creationId xmlns:a16="http://schemas.microsoft.com/office/drawing/2014/main" id="{9B1500E2-AD75-4D2E-7328-4D1C2CBB2DA6}"/>
              </a:ext>
            </a:extLst>
          </p:cNvPr>
          <p:cNvSpPr txBox="1"/>
          <p:nvPr/>
        </p:nvSpPr>
        <p:spPr>
          <a:xfrm>
            <a:off x="7426657" y="424673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b</a:t>
            </a:r>
          </a:p>
        </p:txBody>
      </p:sp>
      <p:sp>
        <p:nvSpPr>
          <p:cNvPr id="25" name="TextBox 24">
            <a:extLst>
              <a:ext uri="{FF2B5EF4-FFF2-40B4-BE49-F238E27FC236}">
                <a16:creationId xmlns:a16="http://schemas.microsoft.com/office/drawing/2014/main" id="{A816AA54-C014-3FE5-6937-4511C3700C39}"/>
              </a:ext>
            </a:extLst>
          </p:cNvPr>
          <p:cNvSpPr txBox="1"/>
          <p:nvPr/>
        </p:nvSpPr>
        <p:spPr>
          <a:xfrm>
            <a:off x="6265104" y="2420279"/>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3E12CAC5-430D-FF50-8767-9EF758ED3E33}"/>
              </a:ext>
            </a:extLst>
          </p:cNvPr>
          <p:cNvSpPr txBox="1"/>
          <p:nvPr/>
        </p:nvSpPr>
        <p:spPr>
          <a:xfrm>
            <a:off x="5817000" y="32823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m</a:t>
            </a:r>
          </a:p>
        </p:txBody>
      </p:sp>
      <p:sp>
        <p:nvSpPr>
          <p:cNvPr id="32" name="TextBox 31">
            <a:extLst>
              <a:ext uri="{FF2B5EF4-FFF2-40B4-BE49-F238E27FC236}">
                <a16:creationId xmlns:a16="http://schemas.microsoft.com/office/drawing/2014/main" id="{C17DD5FF-A034-A329-7690-86E5247C2271}"/>
              </a:ext>
            </a:extLst>
          </p:cNvPr>
          <p:cNvSpPr txBox="1"/>
          <p:nvPr/>
        </p:nvSpPr>
        <p:spPr>
          <a:xfrm>
            <a:off x="10514116" y="3298285"/>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n</a:t>
            </a:r>
          </a:p>
        </p:txBody>
      </p:sp>
      <p:sp>
        <p:nvSpPr>
          <p:cNvPr id="3" name="TextBox 2">
            <a:extLst>
              <a:ext uri="{FF2B5EF4-FFF2-40B4-BE49-F238E27FC236}">
                <a16:creationId xmlns:a16="http://schemas.microsoft.com/office/drawing/2014/main" id="{7639CC39-E4AB-D91A-CB5C-42FDBD5A8D89}"/>
              </a:ext>
            </a:extLst>
          </p:cNvPr>
          <p:cNvSpPr txBox="1"/>
          <p:nvPr/>
        </p:nvSpPr>
        <p:spPr>
          <a:xfrm>
            <a:off x="9732204" y="438515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s</a:t>
            </a:r>
          </a:p>
        </p:txBody>
      </p:sp>
    </p:spTree>
    <p:custDataLst>
      <p:tags r:id="rId1"/>
    </p:custDataLst>
    <p:extLst>
      <p:ext uri="{BB962C8B-B14F-4D97-AF65-F5344CB8AC3E}">
        <p14:creationId xmlns:p14="http://schemas.microsoft.com/office/powerpoint/2010/main" val="644181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500" fill="hold"/>
                                        <p:tgtEl>
                                          <p:spTgt spid="31"/>
                                        </p:tgtEl>
                                        <p:attrNameLst>
                                          <p:attrName>fillcolor</p:attrName>
                                        </p:attrNameLst>
                                      </p:cBhvr>
                                      <p:to>
                                        <a:srgbClr val="74C274"/>
                                      </p:to>
                                    </p:animClr>
                                    <p:set>
                                      <p:cBhvr>
                                        <p:cTn id="7" dur="500" fill="hold"/>
                                        <p:tgtEl>
                                          <p:spTgt spid="31"/>
                                        </p:tgtEl>
                                        <p:attrNameLst>
                                          <p:attrName>fill.type</p:attrName>
                                        </p:attrNameLst>
                                      </p:cBhvr>
                                      <p:to>
                                        <p:strVal val="solid"/>
                                      </p:to>
                                    </p:set>
                                    <p:set>
                                      <p:cBhvr>
                                        <p:cTn id="8" dur="500" fill="hold"/>
                                        <p:tgtEl>
                                          <p:spTgt spid="31"/>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31"/>
                                        </p:tgtEl>
                                        <p:attrNameLst>
                                          <p:attrName>stroke.color</p:attrName>
                                        </p:attrNameLst>
                                      </p:cBhvr>
                                      <p:to>
                                        <a:schemeClr val="bg1"/>
                                      </p:to>
                                    </p:animClr>
                                    <p:set>
                                      <p:cBhvr>
                                        <p:cTn id="11" dur="500" fill="hold"/>
                                        <p:tgtEl>
                                          <p:spTgt spid="31"/>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31"/>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57A09C7-EAA1-4E43-9F24-72BAC745668E}"/>
              </a:ext>
            </a:extLst>
          </p:cNvPr>
          <p:cNvPicPr/>
          <p:nvPr/>
        </p:nvPicPr>
        <p:blipFill rotWithShape="1">
          <a:blip r:embed="rId4">
            <a:extLst>
              <a:ext uri="{28A0092B-C50C-407E-A947-70E740481C1C}">
                <a14:useLocalDpi xmlns:a14="http://schemas.microsoft.com/office/drawing/2010/main" val="0"/>
              </a:ext>
            </a:extLst>
          </a:blip>
          <a:srcRect l="4336" r="3920"/>
          <a:stretch/>
        </p:blipFill>
        <p:spPr bwMode="auto">
          <a:xfrm>
            <a:off x="4468443" y="3059212"/>
            <a:ext cx="2950056" cy="2487216"/>
          </a:xfrm>
          <a:prstGeom prst="rect">
            <a:avLst/>
          </a:prstGeom>
          <a:noFill/>
          <a:ln>
            <a:noFill/>
          </a:ln>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a:extLst>
              <a:ext uri="{FF2B5EF4-FFF2-40B4-BE49-F238E27FC236}">
                <a16:creationId xmlns:a16="http://schemas.microsoft.com/office/drawing/2014/main" id="{F6052B01-4225-4866-8E63-8CC804B125EF}"/>
              </a:ext>
            </a:extLst>
          </p:cNvPr>
          <p:cNvSpPr>
            <a:spLocks noChangeArrowheads="1"/>
          </p:cNvSpPr>
          <p:nvPr/>
        </p:nvSpPr>
        <p:spPr bwMode="auto">
          <a:xfrm flipV="1">
            <a:off x="3417676" y="4360217"/>
            <a:ext cx="93822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9" name="Rectangle: Rounded Corners 11">
            <a:extLst>
              <a:ext uri="{FF2B5EF4-FFF2-40B4-BE49-F238E27FC236}">
                <a16:creationId xmlns:a16="http://schemas.microsoft.com/office/drawing/2014/main" id="{9ED0E990-C674-4D02-A955-2A2EEBB0DFA3}"/>
              </a:ext>
            </a:extLst>
          </p:cNvPr>
          <p:cNvSpPr/>
          <p:nvPr/>
        </p:nvSpPr>
        <p:spPr>
          <a:xfrm>
            <a:off x="52904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pic>
        <p:nvPicPr>
          <p:cNvPr id="24" name="Picture 23">
            <a:extLst>
              <a:ext uri="{FF2B5EF4-FFF2-40B4-BE49-F238E27FC236}">
                <a16:creationId xmlns:a16="http://schemas.microsoft.com/office/drawing/2014/main" id="{A8D47D87-7382-4D39-BAA9-F5A698FADD0D}"/>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92667" y="3171528"/>
            <a:ext cx="2655251" cy="2337288"/>
          </a:xfrm>
          <a:prstGeom prst="rect">
            <a:avLst/>
          </a:prstGeom>
          <a:noFill/>
          <a:ln>
            <a:noFill/>
          </a:ln>
        </p:spPr>
      </p:pic>
      <p:pic>
        <p:nvPicPr>
          <p:cNvPr id="26" name="Picture 25">
            <a:extLst>
              <a:ext uri="{FF2B5EF4-FFF2-40B4-BE49-F238E27FC236}">
                <a16:creationId xmlns:a16="http://schemas.microsoft.com/office/drawing/2014/main" id="{B16F2A30-A4CD-4128-8DC8-BB5C2EBD144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8346189" y="3171528"/>
            <a:ext cx="2869565" cy="2468880"/>
          </a:xfrm>
          <a:prstGeom prst="rect">
            <a:avLst/>
          </a:prstGeom>
          <a:noFill/>
          <a:ln>
            <a:noFill/>
          </a:ln>
        </p:spPr>
      </p:pic>
      <p:sp>
        <p:nvSpPr>
          <p:cNvPr id="6" name="TextBox 5">
            <a:extLst>
              <a:ext uri="{FF2B5EF4-FFF2-40B4-BE49-F238E27FC236}">
                <a16:creationId xmlns:a16="http://schemas.microsoft.com/office/drawing/2014/main" id="{DD6815A8-E12E-C028-24E9-416F54EC6CA4}"/>
              </a:ext>
            </a:extLst>
          </p:cNvPr>
          <p:cNvSpPr txBox="1"/>
          <p:nvPr/>
        </p:nvSpPr>
        <p:spPr>
          <a:xfrm>
            <a:off x="231151" y="1546460"/>
            <a:ext cx="11424640" cy="523220"/>
          </a:xfrm>
          <a:prstGeom prst="rect">
            <a:avLst/>
          </a:prstGeom>
          <a:noFill/>
        </p:spPr>
        <p:txBody>
          <a:bodyPr wrap="square">
            <a:spAutoFit/>
          </a:bodyPr>
          <a:lstStyle/>
          <a:p>
            <a:r>
              <a:rPr lang="fr-FR" sz="2800" dirty="0">
                <a:solidFill>
                  <a:schemeClr val="tx1">
                    <a:lumMod val="65000"/>
                    <a:lumOff val="35000"/>
                  </a:schemeClr>
                </a:solidFill>
                <a:latin typeface="+mj-lt"/>
              </a:rPr>
              <a:t>Quelle figure montre la perpendiculaire menée de A à (</a:t>
            </a:r>
            <a:r>
              <a:rPr lang="fr-FR" sz="2800" dirty="0" err="1">
                <a:solidFill>
                  <a:schemeClr val="tx1">
                    <a:lumMod val="65000"/>
                    <a:lumOff val="35000"/>
                  </a:schemeClr>
                </a:solidFill>
                <a:latin typeface="+mj-lt"/>
              </a:rPr>
              <a:t>xy</a:t>
            </a:r>
            <a:r>
              <a:rPr lang="fr-FR" sz="2800" dirty="0">
                <a:solidFill>
                  <a:schemeClr val="tx1">
                    <a:lumMod val="65000"/>
                    <a:lumOff val="35000"/>
                  </a:schemeClr>
                </a:solidFill>
                <a:latin typeface="+mj-lt"/>
              </a:rPr>
              <a:t>) ?</a:t>
            </a:r>
          </a:p>
        </p:txBody>
      </p:sp>
      <p:sp>
        <p:nvSpPr>
          <p:cNvPr id="15" name="Rectangle: Rounded Corners 11">
            <a:extLst>
              <a:ext uri="{FF2B5EF4-FFF2-40B4-BE49-F238E27FC236}">
                <a16:creationId xmlns:a16="http://schemas.microsoft.com/office/drawing/2014/main" id="{FE19D921-3A9D-7FDA-95FF-34CFE1B1C041}"/>
              </a:ext>
            </a:extLst>
          </p:cNvPr>
          <p:cNvSpPr/>
          <p:nvPr/>
        </p:nvSpPr>
        <p:spPr>
          <a:xfrm>
            <a:off x="440889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sp>
        <p:nvSpPr>
          <p:cNvPr id="22" name="Rectangle: Rounded Corners 11">
            <a:extLst>
              <a:ext uri="{FF2B5EF4-FFF2-40B4-BE49-F238E27FC236}">
                <a16:creationId xmlns:a16="http://schemas.microsoft.com/office/drawing/2014/main" id="{CCA8C6C2-54DE-04B6-48D9-A2675F20F42A}"/>
              </a:ext>
            </a:extLst>
          </p:cNvPr>
          <p:cNvSpPr/>
          <p:nvPr/>
        </p:nvSpPr>
        <p:spPr>
          <a:xfrm>
            <a:off x="828874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sp>
        <p:nvSpPr>
          <p:cNvPr id="27" name="Rectangle: Rounded Corners 26">
            <a:extLst>
              <a:ext uri="{FF2B5EF4-FFF2-40B4-BE49-F238E27FC236}">
                <a16:creationId xmlns:a16="http://schemas.microsoft.com/office/drawing/2014/main" id="{C90C0036-B1B8-71EB-D2CD-E82314B96829}"/>
              </a:ext>
            </a:extLst>
          </p:cNvPr>
          <p:cNvSpPr/>
          <p:nvPr/>
        </p:nvSpPr>
        <p:spPr>
          <a:xfrm>
            <a:off x="5358027"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ym typeface="Wingdings" panose="05000000000000000000" pitchFamily="2" charset="2"/>
              </a:rPr>
              <a:t></a:t>
            </a:r>
            <a:endParaRPr lang="en-US" dirty="0"/>
          </a:p>
        </p:txBody>
      </p:sp>
      <p:sp>
        <p:nvSpPr>
          <p:cNvPr id="29" name="Rectangle: Rounded Corners 28">
            <a:extLst>
              <a:ext uri="{FF2B5EF4-FFF2-40B4-BE49-F238E27FC236}">
                <a16:creationId xmlns:a16="http://schemas.microsoft.com/office/drawing/2014/main" id="{37495D50-632E-AF07-76AC-10C65FD9B169}"/>
              </a:ext>
            </a:extLst>
          </p:cNvPr>
          <p:cNvSpPr/>
          <p:nvPr/>
        </p:nvSpPr>
        <p:spPr>
          <a:xfrm>
            <a:off x="1403350"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E0869012-A97A-5097-BC16-AD8422AFB2EA}"/>
              </a:ext>
            </a:extLst>
          </p:cNvPr>
          <p:cNvSpPr/>
          <p:nvPr/>
        </p:nvSpPr>
        <p:spPr>
          <a:xfrm>
            <a:off x="9312704"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0656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7"/>
                                        </p:tgtEl>
                                        <p:attrNameLst>
                                          <p:attrName>fillcolor</p:attrName>
                                        </p:attrNameLst>
                                      </p:cBhvr>
                                      <p:to>
                                        <a:srgbClr val="74C274"/>
                                      </p:to>
                                    </p:animClr>
                                    <p:set>
                                      <p:cBhvr>
                                        <p:cTn id="7" dur="500" fill="hold"/>
                                        <p:tgtEl>
                                          <p:spTgt spid="27"/>
                                        </p:tgtEl>
                                        <p:attrNameLst>
                                          <p:attrName>fill.type</p:attrName>
                                        </p:attrNameLst>
                                      </p:cBhvr>
                                      <p:to>
                                        <p:strVal val="solid"/>
                                      </p:to>
                                    </p:set>
                                    <p:set>
                                      <p:cBhvr>
                                        <p:cTn id="8" dur="500" fill="hold"/>
                                        <p:tgtEl>
                                          <p:spTgt spid="27"/>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5"/>
                                        </p:tgtEl>
                                        <p:attrNameLst>
                                          <p:attrName>stroke.color</p:attrName>
                                        </p:attrNameLst>
                                      </p:cBhvr>
                                      <p:to>
                                        <a:srgbClr val="74C274"/>
                                      </p:to>
                                    </p:animClr>
                                    <p:set>
                                      <p:cBhvr>
                                        <p:cTn id="11" dur="500" fill="hold"/>
                                        <p:tgtEl>
                                          <p:spTgt spid="1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CA = CD</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CA = CB</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CD = CB</a:t>
            </a:r>
          </a:p>
        </p:txBody>
      </p:sp>
      <p:sp>
        <p:nvSpPr>
          <p:cNvPr id="5" name="TextBox 4">
            <a:extLst>
              <a:ext uri="{FF2B5EF4-FFF2-40B4-BE49-F238E27FC236}">
                <a16:creationId xmlns:a16="http://schemas.microsoft.com/office/drawing/2014/main" id="{01D93ED5-D0CE-C64F-6F42-D1629AFF2768}"/>
              </a:ext>
            </a:extLst>
          </p:cNvPr>
          <p:cNvSpPr txBox="1"/>
          <p:nvPr/>
        </p:nvSpPr>
        <p:spPr>
          <a:xfrm>
            <a:off x="271462" y="1873487"/>
            <a:ext cx="11424640" cy="954107"/>
          </a:xfrm>
          <a:prstGeom prst="rect">
            <a:avLst/>
          </a:prstGeom>
          <a:noFill/>
        </p:spPr>
        <p:txBody>
          <a:bodyPr wrap="square">
            <a:spAutoFit/>
          </a:bodyPr>
          <a:lstStyle/>
          <a:p>
            <a:r>
              <a:rPr lang="fr-FR" sz="2800" dirty="0">
                <a:solidFill>
                  <a:schemeClr val="tx1">
                    <a:lumMod val="65000"/>
                    <a:lumOff val="35000"/>
                  </a:schemeClr>
                </a:solidFill>
                <a:latin typeface="+mn-lt"/>
              </a:rPr>
              <a:t>Complétez :</a:t>
            </a:r>
          </a:p>
          <a:p>
            <a:r>
              <a:rPr lang="fr-FR" sz="2800" dirty="0">
                <a:solidFill>
                  <a:schemeClr val="tx1">
                    <a:lumMod val="65000"/>
                    <a:lumOff val="35000"/>
                  </a:schemeClr>
                </a:solidFill>
                <a:latin typeface="+mn-lt"/>
              </a:rPr>
              <a:t>La droite (DC) est la médiatrice du segment [AB], alors  </a:t>
            </a:r>
            <a:r>
              <a:rPr lang="fr-FR" sz="2800" dirty="0">
                <a:solidFill>
                  <a:schemeClr val="tx1">
                    <a:lumMod val="65000"/>
                    <a:lumOff val="35000"/>
                  </a:schemeClr>
                </a:solidFill>
                <a:latin typeface="+mn-lt"/>
                <a:ea typeface="Calibri" panose="020F0502020204030204" pitchFamily="34" charset="0"/>
                <a:cs typeface="Arial" panose="020B0604020202020204" pitchFamily="34" charset="0"/>
              </a:rPr>
              <a:t>________</a:t>
            </a:r>
            <a:endParaRPr lang="fr-FR" sz="2800" dirty="0">
              <a:solidFill>
                <a:schemeClr val="tx1">
                  <a:lumMod val="65000"/>
                  <a:lumOff val="35000"/>
                </a:schemeClr>
              </a:solidFill>
              <a:latin typeface="+mn-lt"/>
            </a:endParaRPr>
          </a:p>
        </p:txBody>
      </p:sp>
      <p:sp>
        <p:nvSpPr>
          <p:cNvPr id="6" name="Rectangle: Rounded Corners 11">
            <a:extLst>
              <a:ext uri="{FF2B5EF4-FFF2-40B4-BE49-F238E27FC236}">
                <a16:creationId xmlns:a16="http://schemas.microsoft.com/office/drawing/2014/main" id="{4132787D-AB7D-C15C-7187-5763743174F7}"/>
              </a:ext>
            </a:extLst>
          </p:cNvPr>
          <p:cNvSpPr/>
          <p:nvPr/>
        </p:nvSpPr>
        <p:spPr>
          <a:xfrm>
            <a:off x="9399942" y="2121748"/>
            <a:ext cx="2286000"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74C274"/>
                </a:solidFill>
              </a:rPr>
              <a:t>CA = CB</a:t>
            </a:r>
          </a:p>
        </p:txBody>
      </p:sp>
      <p:cxnSp>
        <p:nvCxnSpPr>
          <p:cNvPr id="33" name="Straight Connector 32">
            <a:extLst>
              <a:ext uri="{FF2B5EF4-FFF2-40B4-BE49-F238E27FC236}">
                <a16:creationId xmlns:a16="http://schemas.microsoft.com/office/drawing/2014/main" id="{DCE5F852-A9E4-8A7A-502E-FBB9391FA9CC}"/>
              </a:ext>
            </a:extLst>
          </p:cNvPr>
          <p:cNvCxnSpPr>
            <a:cxnSpLocks/>
          </p:cNvCxnSpPr>
          <p:nvPr/>
        </p:nvCxnSpPr>
        <p:spPr>
          <a:xfrm>
            <a:off x="5712320" y="4393417"/>
            <a:ext cx="0" cy="33994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EDD9B0FB-8198-83F6-8524-969960207BE3}"/>
              </a:ext>
            </a:extLst>
          </p:cNvPr>
          <p:cNvGrpSpPr/>
          <p:nvPr/>
        </p:nvGrpSpPr>
        <p:grpSpPr>
          <a:xfrm>
            <a:off x="3210838" y="3034955"/>
            <a:ext cx="3937042" cy="2255884"/>
            <a:chOff x="3210838" y="3034955"/>
            <a:chExt cx="3937042" cy="2255884"/>
          </a:xfrm>
        </p:grpSpPr>
        <p:cxnSp>
          <p:nvCxnSpPr>
            <p:cNvPr id="7" name="Straight Connector 6">
              <a:extLst>
                <a:ext uri="{FF2B5EF4-FFF2-40B4-BE49-F238E27FC236}">
                  <a16:creationId xmlns:a16="http://schemas.microsoft.com/office/drawing/2014/main" id="{C94AFAC5-9144-FA81-F10F-2AF6046A7310}"/>
                </a:ext>
              </a:extLst>
            </p:cNvPr>
            <p:cNvCxnSpPr>
              <a:cxnSpLocks/>
            </p:cNvCxnSpPr>
            <p:nvPr/>
          </p:nvCxnSpPr>
          <p:spPr>
            <a:xfrm>
              <a:off x="5189458" y="3034955"/>
              <a:ext cx="0" cy="18554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766D629-18FB-63AF-3AFD-402D089B45F3}"/>
                </a:ext>
              </a:extLst>
            </p:cNvPr>
            <p:cNvCxnSpPr/>
            <p:nvPr/>
          </p:nvCxnSpPr>
          <p:spPr>
            <a:xfrm flipH="1">
              <a:off x="3361765" y="4733365"/>
              <a:ext cx="3657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7074C7DE-C989-74B2-1412-503A226B2C9F}"/>
                </a:ext>
              </a:extLst>
            </p:cNvPr>
            <p:cNvSpPr/>
            <p:nvPr/>
          </p:nvSpPr>
          <p:spPr>
            <a:xfrm>
              <a:off x="5132296" y="3353850"/>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9CBD56A-5AA3-246A-EB67-F9E05B00D69A}"/>
                </a:ext>
              </a:extLst>
            </p:cNvPr>
            <p:cNvSpPr/>
            <p:nvPr/>
          </p:nvSpPr>
          <p:spPr>
            <a:xfrm>
              <a:off x="5132296"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72A3C39-0DB7-F4D0-48E5-E5A3BCBCB327}"/>
                </a:ext>
              </a:extLst>
            </p:cNvPr>
            <p:cNvSpPr/>
            <p:nvPr/>
          </p:nvSpPr>
          <p:spPr>
            <a:xfrm>
              <a:off x="3281085"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C3587642-D98E-DA9B-CF07-4D16CD9BFF86}"/>
                </a:ext>
              </a:extLst>
            </p:cNvPr>
            <p:cNvSpPr/>
            <p:nvPr/>
          </p:nvSpPr>
          <p:spPr>
            <a:xfrm>
              <a:off x="6961097"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F2B50E3C-6866-A7D8-D9BA-93426A7B1A9D}"/>
                </a:ext>
              </a:extLst>
            </p:cNvPr>
            <p:cNvSpPr txBox="1"/>
            <p:nvPr/>
          </p:nvSpPr>
          <p:spPr>
            <a:xfrm>
              <a:off x="3210838" y="4829174"/>
              <a:ext cx="373567" cy="461665"/>
            </a:xfrm>
            <a:prstGeom prst="rect">
              <a:avLst/>
            </a:prstGeom>
            <a:noFill/>
          </p:spPr>
          <p:txBody>
            <a:bodyPr wrap="square" rtlCol="0">
              <a:spAutoFit/>
            </a:bodyPr>
            <a:lstStyle/>
            <a:p>
              <a:r>
                <a:rPr lang="en-US" sz="2400" b="1" dirty="0"/>
                <a:t>A</a:t>
              </a:r>
            </a:p>
          </p:txBody>
        </p:sp>
        <p:sp>
          <p:nvSpPr>
            <p:cNvPr id="22" name="TextBox 21">
              <a:extLst>
                <a:ext uri="{FF2B5EF4-FFF2-40B4-BE49-F238E27FC236}">
                  <a16:creationId xmlns:a16="http://schemas.microsoft.com/office/drawing/2014/main" id="{F710600A-5FEF-2F7E-62CE-89F53A21816B}"/>
                </a:ext>
              </a:extLst>
            </p:cNvPr>
            <p:cNvSpPr txBox="1"/>
            <p:nvPr/>
          </p:nvSpPr>
          <p:spPr>
            <a:xfrm>
              <a:off x="4958449" y="4829174"/>
              <a:ext cx="373567" cy="461665"/>
            </a:xfrm>
            <a:prstGeom prst="rect">
              <a:avLst/>
            </a:prstGeom>
            <a:noFill/>
          </p:spPr>
          <p:txBody>
            <a:bodyPr wrap="square" rtlCol="0">
              <a:spAutoFit/>
            </a:bodyPr>
            <a:lstStyle/>
            <a:p>
              <a:r>
                <a:rPr lang="en-US" sz="2400" b="1" dirty="0"/>
                <a:t>C</a:t>
              </a:r>
            </a:p>
          </p:txBody>
        </p:sp>
        <p:sp>
          <p:nvSpPr>
            <p:cNvPr id="24" name="TextBox 23">
              <a:extLst>
                <a:ext uri="{FF2B5EF4-FFF2-40B4-BE49-F238E27FC236}">
                  <a16:creationId xmlns:a16="http://schemas.microsoft.com/office/drawing/2014/main" id="{9378A4B9-2DA3-366A-189B-99369F55CCB6}"/>
                </a:ext>
              </a:extLst>
            </p:cNvPr>
            <p:cNvSpPr txBox="1"/>
            <p:nvPr/>
          </p:nvSpPr>
          <p:spPr>
            <a:xfrm>
              <a:off x="6774313" y="4829174"/>
              <a:ext cx="373567" cy="461665"/>
            </a:xfrm>
            <a:prstGeom prst="rect">
              <a:avLst/>
            </a:prstGeom>
            <a:noFill/>
          </p:spPr>
          <p:txBody>
            <a:bodyPr wrap="square" rtlCol="0">
              <a:spAutoFit/>
            </a:bodyPr>
            <a:lstStyle/>
            <a:p>
              <a:r>
                <a:rPr lang="en-US" sz="2400" b="1" dirty="0"/>
                <a:t>B</a:t>
              </a:r>
            </a:p>
          </p:txBody>
        </p:sp>
        <p:sp>
          <p:nvSpPr>
            <p:cNvPr id="26" name="TextBox 25">
              <a:extLst>
                <a:ext uri="{FF2B5EF4-FFF2-40B4-BE49-F238E27FC236}">
                  <a16:creationId xmlns:a16="http://schemas.microsoft.com/office/drawing/2014/main" id="{CD0D930C-C78D-EBEB-7414-1C47CA173F79}"/>
                </a:ext>
              </a:extLst>
            </p:cNvPr>
            <p:cNvSpPr txBox="1"/>
            <p:nvPr/>
          </p:nvSpPr>
          <p:spPr>
            <a:xfrm>
              <a:off x="4674851" y="3172291"/>
              <a:ext cx="373567" cy="461665"/>
            </a:xfrm>
            <a:prstGeom prst="rect">
              <a:avLst/>
            </a:prstGeom>
            <a:noFill/>
          </p:spPr>
          <p:txBody>
            <a:bodyPr wrap="square" rtlCol="0">
              <a:spAutoFit/>
            </a:bodyPr>
            <a:lstStyle/>
            <a:p>
              <a:r>
                <a:rPr lang="en-US" sz="2400" b="1" dirty="0"/>
                <a:t>D</a:t>
              </a:r>
            </a:p>
          </p:txBody>
        </p:sp>
        <p:cxnSp>
          <p:nvCxnSpPr>
            <p:cNvPr id="28" name="Straight Connector 27">
              <a:extLst>
                <a:ext uri="{FF2B5EF4-FFF2-40B4-BE49-F238E27FC236}">
                  <a16:creationId xmlns:a16="http://schemas.microsoft.com/office/drawing/2014/main" id="{F7B4ED57-43C3-988D-C971-DABF3199739B}"/>
                </a:ext>
              </a:extLst>
            </p:cNvPr>
            <p:cNvCxnSpPr>
              <a:cxnSpLocks/>
            </p:cNvCxnSpPr>
            <p:nvPr/>
          </p:nvCxnSpPr>
          <p:spPr>
            <a:xfrm>
              <a:off x="5190564" y="4393417"/>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B2924F2-EB8D-8E03-CBF6-740469659E4E}"/>
                </a:ext>
              </a:extLst>
            </p:cNvPr>
            <p:cNvCxnSpPr>
              <a:cxnSpLocks/>
            </p:cNvCxnSpPr>
            <p:nvPr/>
          </p:nvCxnSpPr>
          <p:spPr>
            <a:xfrm>
              <a:off x="4267200"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694771B-4B5D-8184-F88C-EAC93FE73C12}"/>
                </a:ext>
              </a:extLst>
            </p:cNvPr>
            <p:cNvCxnSpPr>
              <a:cxnSpLocks/>
            </p:cNvCxnSpPr>
            <p:nvPr/>
          </p:nvCxnSpPr>
          <p:spPr>
            <a:xfrm>
              <a:off x="6101644"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2780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30"/>
                                        </p:tgtEl>
                                        <p:attrNameLst>
                                          <p:attrName>fillcolor</p:attrName>
                                        </p:attrNameLst>
                                      </p:cBhvr>
                                      <p:to>
                                        <a:srgbClr val="74C274"/>
                                      </p:to>
                                    </p:animClr>
                                    <p:set>
                                      <p:cBhvr>
                                        <p:cTn id="7" dur="500" fill="hold"/>
                                        <p:tgtEl>
                                          <p:spTgt spid="30"/>
                                        </p:tgtEl>
                                        <p:attrNameLst>
                                          <p:attrName>fill.type</p:attrName>
                                        </p:attrNameLst>
                                      </p:cBhvr>
                                      <p:to>
                                        <p:strVal val="solid"/>
                                      </p:to>
                                    </p:set>
                                    <p:set>
                                      <p:cBhvr>
                                        <p:cTn id="8" dur="500" fill="hold"/>
                                        <p:tgtEl>
                                          <p:spTgt spid="30"/>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30"/>
                                        </p:tgtEl>
                                        <p:attrNameLst>
                                          <p:attrName>style.color</p:attrName>
                                        </p:attrNameLst>
                                      </p:cBhvr>
                                      <p:to>
                                        <a:schemeClr val="bg1"/>
                                      </p:to>
                                    </p:animClr>
                                  </p:childTnLst>
                                </p:cTn>
                              </p:par>
                              <p:par>
                                <p:cTn id="11" presetID="7" presetClass="emph" presetSubtype="2" fill="hold" nodeType="withEffect">
                                  <p:stCondLst>
                                    <p:cond delay="0"/>
                                  </p:stCondLst>
                                  <p:childTnLst>
                                    <p:animClr clrSpc="rgb" dir="cw">
                                      <p:cBhvr>
                                        <p:cTn id="12" dur="500" fill="hold"/>
                                        <p:tgtEl>
                                          <p:spTgt spid="30"/>
                                        </p:tgtEl>
                                        <p:attrNameLst>
                                          <p:attrName>stroke.color</p:attrName>
                                        </p:attrNameLst>
                                      </p:cBhvr>
                                      <p:to>
                                        <a:schemeClr val="bg1"/>
                                      </p:to>
                                    </p:animClr>
                                    <p:set>
                                      <p:cBhvr>
                                        <p:cTn id="13" dur="500" fill="hold"/>
                                        <p:tgtEl>
                                          <p:spTgt spid="30"/>
                                        </p:tgtEl>
                                        <p:attrNameLst>
                                          <p:attrName>stroke.on</p:attrName>
                                        </p:attrNameLst>
                                      </p:cBhvr>
                                      <p:to>
                                        <p:strVal val="tru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tx1">
                    <a:lumMod val="65000"/>
                    <a:lumOff val="35000"/>
                  </a:schemeClr>
                </a:solidFill>
              </a:rPr>
              <a:t>Point D </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tx1">
                    <a:lumMod val="65000"/>
                    <a:lumOff val="35000"/>
                  </a:schemeClr>
                </a:solidFill>
              </a:rPr>
              <a:t>Point A</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tx1">
                    <a:lumMod val="65000"/>
                    <a:lumOff val="35000"/>
                  </a:schemeClr>
                </a:solidFill>
              </a:rPr>
              <a:t>Point C</a:t>
            </a:r>
          </a:p>
        </p:txBody>
      </p:sp>
      <p:sp>
        <p:nvSpPr>
          <p:cNvPr id="5" name="TextBox 4">
            <a:extLst>
              <a:ext uri="{FF2B5EF4-FFF2-40B4-BE49-F238E27FC236}">
                <a16:creationId xmlns:a16="http://schemas.microsoft.com/office/drawing/2014/main" id="{01D93ED5-D0CE-C64F-6F42-D1629AFF2768}"/>
              </a:ext>
            </a:extLst>
          </p:cNvPr>
          <p:cNvSpPr txBox="1"/>
          <p:nvPr/>
        </p:nvSpPr>
        <p:spPr>
          <a:xfrm>
            <a:off x="327157" y="1783823"/>
            <a:ext cx="12192000" cy="1600438"/>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mn-lt"/>
              </a:rPr>
              <a:t>Complétez :</a:t>
            </a:r>
          </a:p>
          <a:p>
            <a:r>
              <a:rPr lang="fr-FR" sz="2800" dirty="0">
                <a:solidFill>
                  <a:schemeClr val="tx1">
                    <a:lumMod val="65000"/>
                    <a:lumOff val="35000"/>
                  </a:schemeClr>
                </a:solidFill>
                <a:latin typeface="+mn-lt"/>
              </a:rPr>
              <a:t>Si la droite (DC) est la médiatrice du segment [AB], alors  </a:t>
            </a:r>
            <a:r>
              <a:rPr lang="fr-FR" sz="2800" dirty="0">
                <a:solidFill>
                  <a:schemeClr val="tx1">
                    <a:lumMod val="65000"/>
                    <a:lumOff val="35000"/>
                  </a:schemeClr>
                </a:solidFill>
                <a:latin typeface="+mn-lt"/>
                <a:ea typeface="Calibri" panose="020F0502020204030204" pitchFamily="34" charset="0"/>
                <a:cs typeface="Arial" panose="020B0604020202020204" pitchFamily="34" charset="0"/>
              </a:rPr>
              <a:t>________</a:t>
            </a:r>
          </a:p>
          <a:p>
            <a:r>
              <a:rPr lang="fr-FR" sz="2800" dirty="0">
                <a:solidFill>
                  <a:schemeClr val="tx1">
                    <a:lumMod val="65000"/>
                    <a:lumOff val="35000"/>
                  </a:schemeClr>
                </a:solidFill>
                <a:latin typeface="+mn-lt"/>
                <a:cs typeface="Arial" panose="020B0604020202020204" pitchFamily="34" charset="0"/>
              </a:rPr>
              <a:t>est le milieu de [AB].</a:t>
            </a:r>
            <a:endParaRPr lang="fr-FR" sz="2800" dirty="0">
              <a:solidFill>
                <a:schemeClr val="tx1">
                  <a:lumMod val="65000"/>
                  <a:lumOff val="35000"/>
                </a:schemeClr>
              </a:solidFill>
              <a:latin typeface="+mn-lt"/>
            </a:endParaRPr>
          </a:p>
        </p:txBody>
      </p:sp>
      <p:sp>
        <p:nvSpPr>
          <p:cNvPr id="6" name="Rectangle: Rounded Corners 11">
            <a:extLst>
              <a:ext uri="{FF2B5EF4-FFF2-40B4-BE49-F238E27FC236}">
                <a16:creationId xmlns:a16="http://schemas.microsoft.com/office/drawing/2014/main" id="{4132787D-AB7D-C15C-7187-5763743174F7}"/>
              </a:ext>
            </a:extLst>
          </p:cNvPr>
          <p:cNvSpPr/>
          <p:nvPr/>
        </p:nvSpPr>
        <p:spPr>
          <a:xfrm>
            <a:off x="9796182" y="2191700"/>
            <a:ext cx="2286000"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74C274"/>
                </a:solidFill>
              </a:rPr>
              <a:t>le point C</a:t>
            </a:r>
          </a:p>
        </p:txBody>
      </p:sp>
      <p:cxnSp>
        <p:nvCxnSpPr>
          <p:cNvPr id="42" name="Straight Connector 41">
            <a:extLst>
              <a:ext uri="{FF2B5EF4-FFF2-40B4-BE49-F238E27FC236}">
                <a16:creationId xmlns:a16="http://schemas.microsoft.com/office/drawing/2014/main" id="{140BBFFA-463D-01A9-DCEA-61441EAEB332}"/>
              </a:ext>
            </a:extLst>
          </p:cNvPr>
          <p:cNvCxnSpPr>
            <a:cxnSpLocks/>
          </p:cNvCxnSpPr>
          <p:nvPr/>
        </p:nvCxnSpPr>
        <p:spPr>
          <a:xfrm>
            <a:off x="5712320" y="4393417"/>
            <a:ext cx="0" cy="33994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318AA8DF-662C-5892-1761-E0391D8DDA97}"/>
              </a:ext>
            </a:extLst>
          </p:cNvPr>
          <p:cNvGrpSpPr/>
          <p:nvPr/>
        </p:nvGrpSpPr>
        <p:grpSpPr>
          <a:xfrm>
            <a:off x="3210838" y="3034955"/>
            <a:ext cx="3937042" cy="2255884"/>
            <a:chOff x="3210838" y="3034955"/>
            <a:chExt cx="3937042" cy="2255884"/>
          </a:xfrm>
        </p:grpSpPr>
        <p:cxnSp>
          <p:nvCxnSpPr>
            <p:cNvPr id="44" name="Straight Connector 43">
              <a:extLst>
                <a:ext uri="{FF2B5EF4-FFF2-40B4-BE49-F238E27FC236}">
                  <a16:creationId xmlns:a16="http://schemas.microsoft.com/office/drawing/2014/main" id="{2BD610C2-7A27-A78A-EA91-A36B8E5DDE6C}"/>
                </a:ext>
              </a:extLst>
            </p:cNvPr>
            <p:cNvCxnSpPr>
              <a:cxnSpLocks/>
            </p:cNvCxnSpPr>
            <p:nvPr/>
          </p:nvCxnSpPr>
          <p:spPr>
            <a:xfrm>
              <a:off x="5189458" y="3034955"/>
              <a:ext cx="0" cy="18554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AD6C5C6-855F-D042-500E-AE8A01016C4B}"/>
                </a:ext>
              </a:extLst>
            </p:cNvPr>
            <p:cNvCxnSpPr/>
            <p:nvPr/>
          </p:nvCxnSpPr>
          <p:spPr>
            <a:xfrm flipH="1">
              <a:off x="3361765" y="4733365"/>
              <a:ext cx="3657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E9A4A4B9-3BDB-CA59-6E67-4FBA7064FDF5}"/>
                </a:ext>
              </a:extLst>
            </p:cNvPr>
            <p:cNvSpPr/>
            <p:nvPr/>
          </p:nvSpPr>
          <p:spPr>
            <a:xfrm>
              <a:off x="5132296" y="3353850"/>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A9F09DE3-2717-B27B-FEB9-60833C25A9B4}"/>
                </a:ext>
              </a:extLst>
            </p:cNvPr>
            <p:cNvSpPr/>
            <p:nvPr/>
          </p:nvSpPr>
          <p:spPr>
            <a:xfrm>
              <a:off x="5132296"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5A91B64F-FF4A-204D-EBD5-74D202087E2B}"/>
                </a:ext>
              </a:extLst>
            </p:cNvPr>
            <p:cNvSpPr/>
            <p:nvPr/>
          </p:nvSpPr>
          <p:spPr>
            <a:xfrm>
              <a:off x="3281085"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012A18BE-1445-D385-89F1-A4972775659F}"/>
                </a:ext>
              </a:extLst>
            </p:cNvPr>
            <p:cNvSpPr/>
            <p:nvPr/>
          </p:nvSpPr>
          <p:spPr>
            <a:xfrm>
              <a:off x="6961097"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D7EDA8C7-7B43-A174-8A02-E87B64D88714}"/>
                </a:ext>
              </a:extLst>
            </p:cNvPr>
            <p:cNvSpPr txBox="1"/>
            <p:nvPr/>
          </p:nvSpPr>
          <p:spPr>
            <a:xfrm>
              <a:off x="3210838" y="4829174"/>
              <a:ext cx="373567" cy="461665"/>
            </a:xfrm>
            <a:prstGeom prst="rect">
              <a:avLst/>
            </a:prstGeom>
            <a:noFill/>
          </p:spPr>
          <p:txBody>
            <a:bodyPr wrap="square" rtlCol="0">
              <a:spAutoFit/>
            </a:bodyPr>
            <a:lstStyle/>
            <a:p>
              <a:r>
                <a:rPr lang="en-US" sz="2400" b="1" dirty="0"/>
                <a:t>A</a:t>
              </a:r>
            </a:p>
          </p:txBody>
        </p:sp>
        <p:sp>
          <p:nvSpPr>
            <p:cNvPr id="51" name="TextBox 50">
              <a:extLst>
                <a:ext uri="{FF2B5EF4-FFF2-40B4-BE49-F238E27FC236}">
                  <a16:creationId xmlns:a16="http://schemas.microsoft.com/office/drawing/2014/main" id="{9662BE23-CE90-2AD0-E90D-6564509BF351}"/>
                </a:ext>
              </a:extLst>
            </p:cNvPr>
            <p:cNvSpPr txBox="1"/>
            <p:nvPr/>
          </p:nvSpPr>
          <p:spPr>
            <a:xfrm>
              <a:off x="4958449" y="4829174"/>
              <a:ext cx="373567" cy="461665"/>
            </a:xfrm>
            <a:prstGeom prst="rect">
              <a:avLst/>
            </a:prstGeom>
            <a:noFill/>
          </p:spPr>
          <p:txBody>
            <a:bodyPr wrap="square" rtlCol="0">
              <a:spAutoFit/>
            </a:bodyPr>
            <a:lstStyle/>
            <a:p>
              <a:r>
                <a:rPr lang="en-US" sz="2400" b="1" dirty="0"/>
                <a:t>C</a:t>
              </a:r>
            </a:p>
          </p:txBody>
        </p:sp>
        <p:sp>
          <p:nvSpPr>
            <p:cNvPr id="52" name="TextBox 51">
              <a:extLst>
                <a:ext uri="{FF2B5EF4-FFF2-40B4-BE49-F238E27FC236}">
                  <a16:creationId xmlns:a16="http://schemas.microsoft.com/office/drawing/2014/main" id="{A96C5864-6511-3EC5-5FB2-0EC1B36DDA91}"/>
                </a:ext>
              </a:extLst>
            </p:cNvPr>
            <p:cNvSpPr txBox="1"/>
            <p:nvPr/>
          </p:nvSpPr>
          <p:spPr>
            <a:xfrm>
              <a:off x="6774313" y="4829174"/>
              <a:ext cx="373567" cy="461665"/>
            </a:xfrm>
            <a:prstGeom prst="rect">
              <a:avLst/>
            </a:prstGeom>
            <a:noFill/>
          </p:spPr>
          <p:txBody>
            <a:bodyPr wrap="square" rtlCol="0">
              <a:spAutoFit/>
            </a:bodyPr>
            <a:lstStyle/>
            <a:p>
              <a:r>
                <a:rPr lang="en-US" sz="2400" b="1" dirty="0"/>
                <a:t>B</a:t>
              </a:r>
            </a:p>
          </p:txBody>
        </p:sp>
        <p:sp>
          <p:nvSpPr>
            <p:cNvPr id="53" name="TextBox 52">
              <a:extLst>
                <a:ext uri="{FF2B5EF4-FFF2-40B4-BE49-F238E27FC236}">
                  <a16:creationId xmlns:a16="http://schemas.microsoft.com/office/drawing/2014/main" id="{1523117F-B138-B894-E97F-412DB552624D}"/>
                </a:ext>
              </a:extLst>
            </p:cNvPr>
            <p:cNvSpPr txBox="1"/>
            <p:nvPr/>
          </p:nvSpPr>
          <p:spPr>
            <a:xfrm>
              <a:off x="4674851" y="3172291"/>
              <a:ext cx="373567" cy="461665"/>
            </a:xfrm>
            <a:prstGeom prst="rect">
              <a:avLst/>
            </a:prstGeom>
            <a:noFill/>
          </p:spPr>
          <p:txBody>
            <a:bodyPr wrap="square" rtlCol="0">
              <a:spAutoFit/>
            </a:bodyPr>
            <a:lstStyle/>
            <a:p>
              <a:r>
                <a:rPr lang="en-US" sz="2400" b="1" dirty="0"/>
                <a:t>D</a:t>
              </a:r>
            </a:p>
          </p:txBody>
        </p:sp>
        <p:cxnSp>
          <p:nvCxnSpPr>
            <p:cNvPr id="54" name="Straight Connector 53">
              <a:extLst>
                <a:ext uri="{FF2B5EF4-FFF2-40B4-BE49-F238E27FC236}">
                  <a16:creationId xmlns:a16="http://schemas.microsoft.com/office/drawing/2014/main" id="{386ED03F-D1D1-5906-2E74-687220390368}"/>
                </a:ext>
              </a:extLst>
            </p:cNvPr>
            <p:cNvCxnSpPr>
              <a:cxnSpLocks/>
            </p:cNvCxnSpPr>
            <p:nvPr/>
          </p:nvCxnSpPr>
          <p:spPr>
            <a:xfrm>
              <a:off x="5190564" y="4393417"/>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536272A-A798-5050-6D37-9DF9278302E0}"/>
                </a:ext>
              </a:extLst>
            </p:cNvPr>
            <p:cNvCxnSpPr>
              <a:cxnSpLocks/>
            </p:cNvCxnSpPr>
            <p:nvPr/>
          </p:nvCxnSpPr>
          <p:spPr>
            <a:xfrm>
              <a:off x="4267200"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2D6DD72-6BF5-7AD2-53F0-28DDEB2FBD2C}"/>
                </a:ext>
              </a:extLst>
            </p:cNvPr>
            <p:cNvCxnSpPr>
              <a:cxnSpLocks/>
            </p:cNvCxnSpPr>
            <p:nvPr/>
          </p:nvCxnSpPr>
          <p:spPr>
            <a:xfrm>
              <a:off x="6101644"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2347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31"/>
                                        </p:tgtEl>
                                        <p:attrNameLst>
                                          <p:attrName>fillcolor</p:attrName>
                                        </p:attrNameLst>
                                      </p:cBhvr>
                                      <p:to>
                                        <a:srgbClr val="74C274"/>
                                      </p:to>
                                    </p:animClr>
                                    <p:set>
                                      <p:cBhvr>
                                        <p:cTn id="7" dur="500" fill="hold"/>
                                        <p:tgtEl>
                                          <p:spTgt spid="31"/>
                                        </p:tgtEl>
                                        <p:attrNameLst>
                                          <p:attrName>fill.type</p:attrName>
                                        </p:attrNameLst>
                                      </p:cBhvr>
                                      <p:to>
                                        <p:strVal val="solid"/>
                                      </p:to>
                                    </p:set>
                                    <p:set>
                                      <p:cBhvr>
                                        <p:cTn id="8" dur="500" fill="hold"/>
                                        <p:tgtEl>
                                          <p:spTgt spid="31"/>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31"/>
                                        </p:tgtEl>
                                        <p:attrNameLst>
                                          <p:attrName>style.color</p:attrName>
                                        </p:attrNameLst>
                                      </p:cBhvr>
                                      <p:to>
                                        <a:schemeClr val="bg1"/>
                                      </p:to>
                                    </p:animClr>
                                  </p:childTnLst>
                                </p:cTn>
                              </p:par>
                              <p:par>
                                <p:cTn id="11" presetID="7" presetClass="emph" presetSubtype="2" fill="hold" nodeType="withEffect">
                                  <p:stCondLst>
                                    <p:cond delay="0"/>
                                  </p:stCondLst>
                                  <p:childTnLst>
                                    <p:animClr clrSpc="rgb" dir="cw">
                                      <p:cBhvr>
                                        <p:cTn id="12" dur="500" fill="hold"/>
                                        <p:tgtEl>
                                          <p:spTgt spid="31"/>
                                        </p:tgtEl>
                                        <p:attrNameLst>
                                          <p:attrName>stroke.color</p:attrName>
                                        </p:attrNameLst>
                                      </p:cBhvr>
                                      <p:to>
                                        <a:schemeClr val="bg1"/>
                                      </p:to>
                                    </p:animClr>
                                    <p:set>
                                      <p:cBhvr>
                                        <p:cTn id="13" dur="500" fill="hold"/>
                                        <p:tgtEl>
                                          <p:spTgt spid="31"/>
                                        </p:tgtEl>
                                        <p:attrNameLst>
                                          <p:attrName>stroke.on</p:attrName>
                                        </p:attrNameLst>
                                      </p:cBhvr>
                                      <p:to>
                                        <p:strVal val="tru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1063748"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Ou</a:t>
            </a:r>
            <a:r>
              <a:rPr lang="en-US" sz="2800" b="1" dirty="0">
                <a:solidFill>
                  <a:schemeClr val="tx1">
                    <a:lumMod val="65000"/>
                    <a:lumOff val="35000"/>
                  </a:schemeClr>
                </a:solidFill>
              </a:rPr>
              <a:t>)</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41946"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Ov</a:t>
            </a:r>
            <a:r>
              <a:rPr lang="en-US" sz="2800" b="1" dirty="0">
                <a:solidFill>
                  <a:schemeClr val="tx1">
                    <a:lumMod val="65000"/>
                    <a:lumOff val="35000"/>
                  </a:schemeClr>
                </a:solidFill>
              </a:rPr>
              <a:t>)</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8620144"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[Ow)</a:t>
            </a: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83E94C2F-5373-28D3-29A4-F2B5D4AFE59F}"/>
                  </a:ext>
                </a:extLst>
              </p:cNvPr>
              <p:cNvSpPr txBox="1"/>
              <p:nvPr/>
            </p:nvSpPr>
            <p:spPr>
              <a:xfrm>
                <a:off x="632390" y="1682626"/>
                <a:ext cx="11424640" cy="537711"/>
              </a:xfrm>
              <a:prstGeom prst="rect">
                <a:avLst/>
              </a:prstGeom>
              <a:noFill/>
            </p:spPr>
            <p:txBody>
              <a:bodyPr wrap="square">
                <a:spAutoFit/>
              </a:bodyPr>
              <a:lstStyle/>
              <a:p>
                <a:r>
                  <a:rPr lang="fr-FR" sz="2800" dirty="0">
                    <a:solidFill>
                      <a:schemeClr val="tx1">
                        <a:lumMod val="65000"/>
                        <a:lumOff val="35000"/>
                      </a:schemeClr>
                    </a:solidFill>
                    <a:latin typeface="+mn-lt"/>
                  </a:rPr>
                  <a:t>Quelle demi-droite est la bissectrice de l’angle </a:t>
                </a:r>
                <a14:m>
                  <m:oMath xmlns:m="http://schemas.openxmlformats.org/officeDocument/2006/math">
                    <m:acc>
                      <m:accPr>
                        <m:chr m:val="̂"/>
                        <m:ctrlPr>
                          <a:rPr lang="fr-FR" sz="2800" i="1">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a:solidFill>
                              <a:schemeClr val="tx1">
                                <a:lumMod val="65000"/>
                                <a:lumOff val="35000"/>
                              </a:schemeClr>
                            </a:solidFill>
                            <a:latin typeface="Cambria Math" panose="02040503050406030204" pitchFamily="18" charset="0"/>
                            <a:cs typeface="Arial" panose="020B0604020202020204" pitchFamily="34" charset="0"/>
                          </a:rPr>
                          <m:t>𝑢𝑂𝑤</m:t>
                        </m:r>
                      </m:e>
                    </m:acc>
                  </m:oMath>
                </a14:m>
                <a:r>
                  <a:rPr lang="fr-FR" sz="2800" dirty="0">
                    <a:solidFill>
                      <a:schemeClr val="tx1">
                        <a:lumMod val="65000"/>
                        <a:lumOff val="35000"/>
                      </a:schemeClr>
                    </a:solidFill>
                    <a:latin typeface="+mn-lt"/>
                  </a:rPr>
                  <a:t> ?</a:t>
                </a:r>
              </a:p>
            </p:txBody>
          </p:sp>
        </mc:Choice>
        <mc:Fallback>
          <p:sp>
            <p:nvSpPr>
              <p:cNvPr id="5" name="TextBox 4">
                <a:extLst>
                  <a:ext uri="{FF2B5EF4-FFF2-40B4-BE49-F238E27FC236}">
                    <a16:creationId xmlns:a16="http://schemas.microsoft.com/office/drawing/2014/main" id="{83E94C2F-5373-28D3-29A4-F2B5D4AFE59F}"/>
                  </a:ext>
                </a:extLst>
              </p:cNvPr>
              <p:cNvSpPr txBox="1">
                <a:spLocks noRot="1" noChangeAspect="1" noMove="1" noResize="1" noEditPoints="1" noAdjustHandles="1" noChangeArrowheads="1" noChangeShapeType="1" noTextEdit="1"/>
              </p:cNvSpPr>
              <p:nvPr/>
            </p:nvSpPr>
            <p:spPr>
              <a:xfrm>
                <a:off x="632390" y="1682626"/>
                <a:ext cx="11424640" cy="537711"/>
              </a:xfrm>
              <a:prstGeom prst="rect">
                <a:avLst/>
              </a:prstGeom>
              <a:blipFill>
                <a:blip r:embed="rId4"/>
                <a:stretch>
                  <a:fillRect l="-1121" t="-7955" b="-31818"/>
                </a:stretch>
              </a:blipFill>
            </p:spPr>
            <p:txBody>
              <a:bodyPr/>
              <a:lstStyle/>
              <a:p>
                <a:r>
                  <a:rPr lang="fr-FR">
                    <a:noFill/>
                  </a:rPr>
                  <a:t> </a:t>
                </a:r>
              </a:p>
            </p:txBody>
          </p:sp>
        </mc:Fallback>
      </mc:AlternateContent>
      <p:sp>
        <p:nvSpPr>
          <p:cNvPr id="3" name="TextBox 2">
            <a:extLst>
              <a:ext uri="{FF2B5EF4-FFF2-40B4-BE49-F238E27FC236}">
                <a16:creationId xmlns:a16="http://schemas.microsoft.com/office/drawing/2014/main" id="{D8674BD9-4156-E0AA-F6F1-0D4F6F7096A6}"/>
              </a:ext>
            </a:extLst>
          </p:cNvPr>
          <p:cNvSpPr txBox="1"/>
          <p:nvPr/>
        </p:nvSpPr>
        <p:spPr>
          <a:xfrm>
            <a:off x="5344660" y="2355631"/>
            <a:ext cx="385746" cy="369332"/>
          </a:xfrm>
          <a:prstGeom prst="rect">
            <a:avLst/>
          </a:prstGeom>
          <a:noFill/>
        </p:spPr>
        <p:txBody>
          <a:bodyPr wrap="square" rtlCol="0">
            <a:spAutoFit/>
          </a:bodyPr>
          <a:lstStyle/>
          <a:p>
            <a:r>
              <a:rPr lang="en-GB" sz="1800" dirty="0">
                <a:latin typeface="+mj-lt"/>
              </a:rPr>
              <a:t>U</a:t>
            </a:r>
            <a:endParaRPr lang="en-US" sz="1800" dirty="0">
              <a:latin typeface="+mj-lt"/>
            </a:endParaRPr>
          </a:p>
        </p:txBody>
      </p:sp>
      <p:sp>
        <p:nvSpPr>
          <p:cNvPr id="6" name="TextBox 5">
            <a:extLst>
              <a:ext uri="{FF2B5EF4-FFF2-40B4-BE49-F238E27FC236}">
                <a16:creationId xmlns:a16="http://schemas.microsoft.com/office/drawing/2014/main" id="{FC6D792B-588B-2963-D99E-A3A87DA3936F}"/>
              </a:ext>
            </a:extLst>
          </p:cNvPr>
          <p:cNvSpPr txBox="1"/>
          <p:nvPr/>
        </p:nvSpPr>
        <p:spPr>
          <a:xfrm>
            <a:off x="6699496" y="3326578"/>
            <a:ext cx="385746" cy="369332"/>
          </a:xfrm>
          <a:prstGeom prst="rect">
            <a:avLst/>
          </a:prstGeom>
          <a:noFill/>
        </p:spPr>
        <p:txBody>
          <a:bodyPr wrap="square" rtlCol="0">
            <a:spAutoFit/>
          </a:bodyPr>
          <a:lstStyle/>
          <a:p>
            <a:r>
              <a:rPr lang="en-GB" sz="1800" dirty="0">
                <a:latin typeface="+mj-lt"/>
              </a:rPr>
              <a:t>V</a:t>
            </a:r>
            <a:endParaRPr lang="en-US" sz="1800" dirty="0">
              <a:latin typeface="+mj-lt"/>
            </a:endParaRPr>
          </a:p>
        </p:txBody>
      </p:sp>
      <p:sp>
        <p:nvSpPr>
          <p:cNvPr id="7" name="TextBox 6">
            <a:extLst>
              <a:ext uri="{FF2B5EF4-FFF2-40B4-BE49-F238E27FC236}">
                <a16:creationId xmlns:a16="http://schemas.microsoft.com/office/drawing/2014/main" id="{DC18F362-BBE5-4EFC-CAF4-3DD4578F16AE}"/>
              </a:ext>
            </a:extLst>
          </p:cNvPr>
          <p:cNvSpPr txBox="1"/>
          <p:nvPr/>
        </p:nvSpPr>
        <p:spPr>
          <a:xfrm>
            <a:off x="7246984" y="4883347"/>
            <a:ext cx="385746" cy="369332"/>
          </a:xfrm>
          <a:prstGeom prst="rect">
            <a:avLst/>
          </a:prstGeom>
          <a:noFill/>
        </p:spPr>
        <p:txBody>
          <a:bodyPr wrap="square" rtlCol="0">
            <a:spAutoFit/>
          </a:bodyPr>
          <a:lstStyle/>
          <a:p>
            <a:r>
              <a:rPr lang="en-GB" sz="1800" dirty="0">
                <a:latin typeface="+mj-lt"/>
              </a:rPr>
              <a:t>W</a:t>
            </a:r>
            <a:endParaRPr lang="en-US" sz="1800" dirty="0">
              <a:latin typeface="+mj-lt"/>
            </a:endParaRPr>
          </a:p>
        </p:txBody>
      </p:sp>
      <p:cxnSp>
        <p:nvCxnSpPr>
          <p:cNvPr id="9" name="Straight Connector 8">
            <a:extLst>
              <a:ext uri="{FF2B5EF4-FFF2-40B4-BE49-F238E27FC236}">
                <a16:creationId xmlns:a16="http://schemas.microsoft.com/office/drawing/2014/main" id="{37061B49-1B4D-3C40-FF00-C7E2DE38D425}"/>
              </a:ext>
            </a:extLst>
          </p:cNvPr>
          <p:cNvCxnSpPr/>
          <p:nvPr/>
        </p:nvCxnSpPr>
        <p:spPr>
          <a:xfrm flipV="1">
            <a:off x="4325815" y="2614246"/>
            <a:ext cx="996462" cy="2461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2C45C9-B330-D9B0-40F4-C6BF64D1761B}"/>
              </a:ext>
            </a:extLst>
          </p:cNvPr>
          <p:cNvCxnSpPr>
            <a:cxnSpLocks/>
          </p:cNvCxnSpPr>
          <p:nvPr/>
        </p:nvCxnSpPr>
        <p:spPr>
          <a:xfrm flipV="1">
            <a:off x="4325815" y="3603953"/>
            <a:ext cx="2370819" cy="1464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46A6762-03C1-C9C4-B5E3-A46A39F13C96}"/>
              </a:ext>
            </a:extLst>
          </p:cNvPr>
          <p:cNvCxnSpPr>
            <a:cxnSpLocks/>
          </p:cNvCxnSpPr>
          <p:nvPr/>
        </p:nvCxnSpPr>
        <p:spPr>
          <a:xfrm>
            <a:off x="4325815" y="5068013"/>
            <a:ext cx="2887598" cy="8079"/>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2F79D7D-FEF6-8561-17E7-9B1AC558E221}"/>
              </a:ext>
            </a:extLst>
          </p:cNvPr>
          <p:cNvSpPr txBox="1"/>
          <p:nvPr/>
        </p:nvSpPr>
        <p:spPr>
          <a:xfrm>
            <a:off x="4037856" y="4997939"/>
            <a:ext cx="385746" cy="369332"/>
          </a:xfrm>
          <a:prstGeom prst="rect">
            <a:avLst/>
          </a:prstGeom>
          <a:noFill/>
        </p:spPr>
        <p:txBody>
          <a:bodyPr wrap="square" rtlCol="0">
            <a:spAutoFit/>
          </a:bodyPr>
          <a:lstStyle/>
          <a:p>
            <a:r>
              <a:rPr lang="en-GB" sz="1800" dirty="0">
                <a:latin typeface="+mj-lt"/>
              </a:rPr>
              <a:t>O</a:t>
            </a:r>
            <a:endParaRPr lang="en-US" sz="1800" dirty="0">
              <a:latin typeface="+mj-lt"/>
            </a:endParaRPr>
          </a:p>
        </p:txBody>
      </p:sp>
      <p:sp>
        <p:nvSpPr>
          <p:cNvPr id="20" name="Arc 19">
            <a:extLst>
              <a:ext uri="{FF2B5EF4-FFF2-40B4-BE49-F238E27FC236}">
                <a16:creationId xmlns:a16="http://schemas.microsoft.com/office/drawing/2014/main" id="{60FCD996-9A02-A671-9C09-ADA46E4AE2C3}"/>
              </a:ext>
            </a:extLst>
          </p:cNvPr>
          <p:cNvSpPr/>
          <p:nvPr/>
        </p:nvSpPr>
        <p:spPr>
          <a:xfrm>
            <a:off x="3885150" y="4501285"/>
            <a:ext cx="1141535" cy="1141535"/>
          </a:xfrm>
          <a:prstGeom prst="arc">
            <a:avLst>
              <a:gd name="adj1" fmla="val 16856866"/>
              <a:gd name="adj2"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09CAB45-CD39-D2D8-3006-25B24D1F6395}"/>
              </a:ext>
            </a:extLst>
          </p:cNvPr>
          <p:cNvSpPr txBox="1"/>
          <p:nvPr/>
        </p:nvSpPr>
        <p:spPr>
          <a:xfrm rot="18849931">
            <a:off x="4592515" y="4313432"/>
            <a:ext cx="381000" cy="523220"/>
          </a:xfrm>
          <a:prstGeom prst="rect">
            <a:avLst/>
          </a:prstGeom>
          <a:noFill/>
        </p:spPr>
        <p:txBody>
          <a:bodyPr wrap="square" rtlCol="0">
            <a:spAutoFit/>
          </a:bodyPr>
          <a:lstStyle/>
          <a:p>
            <a:r>
              <a:rPr lang="en-GB" sz="2800" dirty="0">
                <a:latin typeface="+mj-lt"/>
              </a:rPr>
              <a:t>=</a:t>
            </a:r>
            <a:endParaRPr lang="en-US" sz="2800" dirty="0">
              <a:latin typeface="+mj-lt"/>
            </a:endParaRPr>
          </a:p>
        </p:txBody>
      </p:sp>
      <p:sp>
        <p:nvSpPr>
          <p:cNvPr id="22" name="TextBox 21">
            <a:extLst>
              <a:ext uri="{FF2B5EF4-FFF2-40B4-BE49-F238E27FC236}">
                <a16:creationId xmlns:a16="http://schemas.microsoft.com/office/drawing/2014/main" id="{1A65724B-9EA5-33CA-0675-FA1D333EF11D}"/>
              </a:ext>
            </a:extLst>
          </p:cNvPr>
          <p:cNvSpPr txBox="1"/>
          <p:nvPr/>
        </p:nvSpPr>
        <p:spPr>
          <a:xfrm rot="19983080">
            <a:off x="4822986" y="4600349"/>
            <a:ext cx="381000" cy="523220"/>
          </a:xfrm>
          <a:prstGeom prst="rect">
            <a:avLst/>
          </a:prstGeom>
          <a:noFill/>
        </p:spPr>
        <p:txBody>
          <a:bodyPr wrap="square" rtlCol="0">
            <a:spAutoFit/>
          </a:bodyPr>
          <a:lstStyle/>
          <a:p>
            <a:r>
              <a:rPr lang="en-GB" sz="2800" dirty="0">
                <a:latin typeface="+mj-lt"/>
              </a:rPr>
              <a:t>=</a:t>
            </a:r>
            <a:endParaRPr lang="en-US" sz="2000" dirty="0">
              <a:latin typeface="+mj-lt"/>
            </a:endParaRPr>
          </a:p>
        </p:txBody>
      </p:sp>
    </p:spTree>
    <p:custDataLst>
      <p:tags r:id="rId1"/>
    </p:custDataLst>
    <p:extLst>
      <p:ext uri="{BB962C8B-B14F-4D97-AF65-F5344CB8AC3E}">
        <p14:creationId xmlns:p14="http://schemas.microsoft.com/office/powerpoint/2010/main" val="1410162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33571" y="5303877"/>
            <a:ext cx="2286000" cy="87123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a:solidFill>
                    <a:schemeClr val="bg1"/>
                  </a:solidFill>
                </a:ln>
                <a:solidFill>
                  <a:schemeClr val="bg1"/>
                </a:solidFill>
              </a:rPr>
              <a:t>[</a:t>
            </a:r>
            <a:r>
              <a:rPr lang="en-US" sz="2800" b="1" dirty="0" err="1">
                <a:ln>
                  <a:solidFill>
                    <a:schemeClr val="bg1"/>
                  </a:solidFill>
                </a:ln>
                <a:solidFill>
                  <a:schemeClr val="bg1"/>
                </a:solidFill>
              </a:rPr>
              <a:t>Ov</a:t>
            </a:r>
            <a:r>
              <a:rPr lang="en-US" sz="2800" b="1" dirty="0">
                <a:ln>
                  <a:solidFill>
                    <a:schemeClr val="bg1"/>
                  </a:solidFill>
                </a:ln>
                <a:solidFill>
                  <a:schemeClr val="bg1"/>
                </a:solidFill>
              </a:rPr>
              <a:t>)</a:t>
            </a: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83E94C2F-5373-28D3-29A4-F2B5D4AFE59F}"/>
                  </a:ext>
                </a:extLst>
              </p:cNvPr>
              <p:cNvSpPr txBox="1"/>
              <p:nvPr/>
            </p:nvSpPr>
            <p:spPr>
              <a:xfrm>
                <a:off x="509666" y="1591922"/>
                <a:ext cx="11424640" cy="537711"/>
              </a:xfrm>
              <a:prstGeom prst="rect">
                <a:avLst/>
              </a:prstGeom>
              <a:noFill/>
            </p:spPr>
            <p:txBody>
              <a:bodyPr wrap="square">
                <a:spAutoFit/>
              </a:bodyPr>
              <a:lstStyle/>
              <a:p>
                <a:r>
                  <a:rPr lang="fr-FR" sz="2800" dirty="0">
                    <a:solidFill>
                      <a:schemeClr val="tx1">
                        <a:lumMod val="65000"/>
                        <a:lumOff val="35000"/>
                      </a:schemeClr>
                    </a:solidFill>
                    <a:latin typeface="+mn-lt"/>
                  </a:rPr>
                  <a:t>Quelle demi-droite est la bissectrice de l’angle </a:t>
                </a:r>
                <a14:m>
                  <m:oMath xmlns:m="http://schemas.openxmlformats.org/officeDocument/2006/math">
                    <m:acc>
                      <m:accPr>
                        <m:chr m:val="̂"/>
                        <m:ctrlPr>
                          <a:rPr lang="fr-FR" sz="2800" i="1">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a:solidFill>
                              <a:schemeClr val="tx1">
                                <a:lumMod val="65000"/>
                                <a:lumOff val="35000"/>
                              </a:schemeClr>
                            </a:solidFill>
                            <a:latin typeface="Cambria Math" panose="02040503050406030204" pitchFamily="18" charset="0"/>
                            <a:cs typeface="Arial" panose="020B0604020202020204" pitchFamily="34" charset="0"/>
                          </a:rPr>
                          <m:t>𝑢𝑂𝑤</m:t>
                        </m:r>
                      </m:e>
                    </m:acc>
                  </m:oMath>
                </a14:m>
                <a:r>
                  <a:rPr lang="fr-FR" sz="2800" dirty="0">
                    <a:solidFill>
                      <a:schemeClr val="tx1">
                        <a:lumMod val="65000"/>
                        <a:lumOff val="35000"/>
                      </a:schemeClr>
                    </a:solidFill>
                    <a:latin typeface="+mn-lt"/>
                  </a:rPr>
                  <a:t> ?</a:t>
                </a:r>
              </a:p>
            </p:txBody>
          </p:sp>
        </mc:Choice>
        <mc:Fallback>
          <p:sp>
            <p:nvSpPr>
              <p:cNvPr id="5" name="TextBox 4">
                <a:extLst>
                  <a:ext uri="{FF2B5EF4-FFF2-40B4-BE49-F238E27FC236}">
                    <a16:creationId xmlns:a16="http://schemas.microsoft.com/office/drawing/2014/main" id="{83E94C2F-5373-28D3-29A4-F2B5D4AFE59F}"/>
                  </a:ext>
                </a:extLst>
              </p:cNvPr>
              <p:cNvSpPr txBox="1">
                <a:spLocks noRot="1" noChangeAspect="1" noMove="1" noResize="1" noEditPoints="1" noAdjustHandles="1" noChangeArrowheads="1" noChangeShapeType="1" noTextEdit="1"/>
              </p:cNvSpPr>
              <p:nvPr/>
            </p:nvSpPr>
            <p:spPr>
              <a:xfrm>
                <a:off x="509666" y="1591922"/>
                <a:ext cx="11424640" cy="537711"/>
              </a:xfrm>
              <a:prstGeom prst="rect">
                <a:avLst/>
              </a:prstGeom>
              <a:blipFill>
                <a:blip r:embed="rId4"/>
                <a:stretch>
                  <a:fillRect l="-1121" t="-7955" b="-31818"/>
                </a:stretch>
              </a:blipFill>
            </p:spPr>
            <p:txBody>
              <a:bodyPr/>
              <a:lstStyle/>
              <a:p>
                <a:r>
                  <a:rPr lang="fr-FR">
                    <a:noFill/>
                  </a:rPr>
                  <a:t> </a:t>
                </a:r>
              </a:p>
            </p:txBody>
          </p:sp>
        </mc:Fallback>
      </mc:AlternateContent>
      <p:sp>
        <p:nvSpPr>
          <p:cNvPr id="3" name="TextBox 2">
            <a:extLst>
              <a:ext uri="{FF2B5EF4-FFF2-40B4-BE49-F238E27FC236}">
                <a16:creationId xmlns:a16="http://schemas.microsoft.com/office/drawing/2014/main" id="{E332A08D-60E1-BE98-94F3-7FB9FCA0B7C5}"/>
              </a:ext>
            </a:extLst>
          </p:cNvPr>
          <p:cNvSpPr txBox="1"/>
          <p:nvPr/>
        </p:nvSpPr>
        <p:spPr>
          <a:xfrm>
            <a:off x="5344660" y="2355631"/>
            <a:ext cx="385746" cy="369332"/>
          </a:xfrm>
          <a:prstGeom prst="rect">
            <a:avLst/>
          </a:prstGeom>
          <a:noFill/>
        </p:spPr>
        <p:txBody>
          <a:bodyPr wrap="square" rtlCol="0">
            <a:spAutoFit/>
          </a:bodyPr>
          <a:lstStyle/>
          <a:p>
            <a:r>
              <a:rPr lang="en-GB" sz="1800" dirty="0">
                <a:latin typeface="+mj-lt"/>
              </a:rPr>
              <a:t>U</a:t>
            </a:r>
            <a:endParaRPr lang="en-US" sz="1800" dirty="0">
              <a:latin typeface="+mj-lt"/>
            </a:endParaRPr>
          </a:p>
        </p:txBody>
      </p:sp>
      <p:sp>
        <p:nvSpPr>
          <p:cNvPr id="6" name="TextBox 5">
            <a:extLst>
              <a:ext uri="{FF2B5EF4-FFF2-40B4-BE49-F238E27FC236}">
                <a16:creationId xmlns:a16="http://schemas.microsoft.com/office/drawing/2014/main" id="{FD4A37D6-3EC2-B7F2-291B-62567394C056}"/>
              </a:ext>
            </a:extLst>
          </p:cNvPr>
          <p:cNvSpPr txBox="1"/>
          <p:nvPr/>
        </p:nvSpPr>
        <p:spPr>
          <a:xfrm>
            <a:off x="6699496" y="3326578"/>
            <a:ext cx="385746" cy="369332"/>
          </a:xfrm>
          <a:prstGeom prst="rect">
            <a:avLst/>
          </a:prstGeom>
          <a:noFill/>
        </p:spPr>
        <p:txBody>
          <a:bodyPr wrap="square" rtlCol="0">
            <a:spAutoFit/>
          </a:bodyPr>
          <a:lstStyle/>
          <a:p>
            <a:r>
              <a:rPr lang="en-GB" sz="1800" dirty="0">
                <a:latin typeface="+mj-lt"/>
              </a:rPr>
              <a:t>V</a:t>
            </a:r>
            <a:endParaRPr lang="en-US" sz="1800" dirty="0">
              <a:latin typeface="+mj-lt"/>
            </a:endParaRPr>
          </a:p>
        </p:txBody>
      </p:sp>
      <p:sp>
        <p:nvSpPr>
          <p:cNvPr id="7" name="TextBox 6">
            <a:extLst>
              <a:ext uri="{FF2B5EF4-FFF2-40B4-BE49-F238E27FC236}">
                <a16:creationId xmlns:a16="http://schemas.microsoft.com/office/drawing/2014/main" id="{C793F0BB-AA86-4601-3C75-02B78179698F}"/>
              </a:ext>
            </a:extLst>
          </p:cNvPr>
          <p:cNvSpPr txBox="1"/>
          <p:nvPr/>
        </p:nvSpPr>
        <p:spPr>
          <a:xfrm>
            <a:off x="7246984" y="4883347"/>
            <a:ext cx="385746" cy="369332"/>
          </a:xfrm>
          <a:prstGeom prst="rect">
            <a:avLst/>
          </a:prstGeom>
          <a:noFill/>
        </p:spPr>
        <p:txBody>
          <a:bodyPr wrap="square" rtlCol="0">
            <a:spAutoFit/>
          </a:bodyPr>
          <a:lstStyle/>
          <a:p>
            <a:r>
              <a:rPr lang="en-GB" sz="1800" dirty="0">
                <a:latin typeface="+mj-lt"/>
              </a:rPr>
              <a:t>W</a:t>
            </a:r>
            <a:endParaRPr lang="en-US" sz="1800" dirty="0">
              <a:latin typeface="+mj-lt"/>
            </a:endParaRPr>
          </a:p>
        </p:txBody>
      </p:sp>
      <p:cxnSp>
        <p:nvCxnSpPr>
          <p:cNvPr id="8" name="Straight Connector 7">
            <a:extLst>
              <a:ext uri="{FF2B5EF4-FFF2-40B4-BE49-F238E27FC236}">
                <a16:creationId xmlns:a16="http://schemas.microsoft.com/office/drawing/2014/main" id="{40835C3F-8DD4-862F-33A7-EA2C27EA4E17}"/>
              </a:ext>
            </a:extLst>
          </p:cNvPr>
          <p:cNvCxnSpPr/>
          <p:nvPr/>
        </p:nvCxnSpPr>
        <p:spPr>
          <a:xfrm flipV="1">
            <a:off x="4325815" y="2614246"/>
            <a:ext cx="996462" cy="2461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08A7A72-C85A-DE75-D79C-6C8B2D4942AC}"/>
              </a:ext>
            </a:extLst>
          </p:cNvPr>
          <p:cNvCxnSpPr>
            <a:cxnSpLocks/>
          </p:cNvCxnSpPr>
          <p:nvPr/>
        </p:nvCxnSpPr>
        <p:spPr>
          <a:xfrm flipV="1">
            <a:off x="4325815" y="3603953"/>
            <a:ext cx="2370819" cy="1464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DBF121-B530-6BAD-299C-30B21D0BB754}"/>
              </a:ext>
            </a:extLst>
          </p:cNvPr>
          <p:cNvCxnSpPr>
            <a:cxnSpLocks/>
          </p:cNvCxnSpPr>
          <p:nvPr/>
        </p:nvCxnSpPr>
        <p:spPr>
          <a:xfrm>
            <a:off x="4325815" y="5068013"/>
            <a:ext cx="2887598" cy="8079"/>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Rounded Corners 11">
            <a:extLst>
              <a:ext uri="{FF2B5EF4-FFF2-40B4-BE49-F238E27FC236}">
                <a16:creationId xmlns:a16="http://schemas.microsoft.com/office/drawing/2014/main" id="{86EFB3E3-57C4-92C6-03C8-0CAC1BBF5F09}"/>
              </a:ext>
            </a:extLst>
          </p:cNvPr>
          <p:cNvSpPr/>
          <p:nvPr/>
        </p:nvSpPr>
        <p:spPr>
          <a:xfrm>
            <a:off x="1063748"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Ou</a:t>
            </a:r>
            <a:r>
              <a:rPr lang="en-US" sz="2800" b="1" dirty="0">
                <a:solidFill>
                  <a:schemeClr val="tx1">
                    <a:lumMod val="65000"/>
                    <a:lumOff val="35000"/>
                  </a:schemeClr>
                </a:solidFill>
              </a:rPr>
              <a:t>)</a:t>
            </a:r>
          </a:p>
        </p:txBody>
      </p:sp>
      <p:sp>
        <p:nvSpPr>
          <p:cNvPr id="19" name="Rectangle: Rounded Corners 11">
            <a:extLst>
              <a:ext uri="{FF2B5EF4-FFF2-40B4-BE49-F238E27FC236}">
                <a16:creationId xmlns:a16="http://schemas.microsoft.com/office/drawing/2014/main" id="{059C0A33-5106-9BC6-2001-C596FCDA7D01}"/>
              </a:ext>
            </a:extLst>
          </p:cNvPr>
          <p:cNvSpPr/>
          <p:nvPr/>
        </p:nvSpPr>
        <p:spPr>
          <a:xfrm>
            <a:off x="8620144"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[Ow)</a:t>
            </a:r>
          </a:p>
        </p:txBody>
      </p:sp>
      <p:sp>
        <p:nvSpPr>
          <p:cNvPr id="18" name="TextBox 17">
            <a:extLst>
              <a:ext uri="{FF2B5EF4-FFF2-40B4-BE49-F238E27FC236}">
                <a16:creationId xmlns:a16="http://schemas.microsoft.com/office/drawing/2014/main" id="{0785B68B-F373-6237-79D4-A229CA26F493}"/>
              </a:ext>
            </a:extLst>
          </p:cNvPr>
          <p:cNvSpPr txBox="1"/>
          <p:nvPr/>
        </p:nvSpPr>
        <p:spPr>
          <a:xfrm>
            <a:off x="4037856" y="4997939"/>
            <a:ext cx="385746" cy="369332"/>
          </a:xfrm>
          <a:prstGeom prst="rect">
            <a:avLst/>
          </a:prstGeom>
          <a:noFill/>
        </p:spPr>
        <p:txBody>
          <a:bodyPr wrap="square" rtlCol="0">
            <a:spAutoFit/>
          </a:bodyPr>
          <a:lstStyle/>
          <a:p>
            <a:r>
              <a:rPr lang="en-GB" sz="1800" dirty="0">
                <a:latin typeface="+mj-lt"/>
              </a:rPr>
              <a:t>O</a:t>
            </a:r>
            <a:endParaRPr lang="en-US" sz="1800" dirty="0">
              <a:latin typeface="+mj-lt"/>
            </a:endParaRPr>
          </a:p>
        </p:txBody>
      </p:sp>
      <p:sp>
        <p:nvSpPr>
          <p:cNvPr id="20" name="Arc 19">
            <a:extLst>
              <a:ext uri="{FF2B5EF4-FFF2-40B4-BE49-F238E27FC236}">
                <a16:creationId xmlns:a16="http://schemas.microsoft.com/office/drawing/2014/main" id="{2EFB7F48-2B22-7458-F14B-4FBF1CBBC4FE}"/>
              </a:ext>
            </a:extLst>
          </p:cNvPr>
          <p:cNvSpPr/>
          <p:nvPr/>
        </p:nvSpPr>
        <p:spPr>
          <a:xfrm>
            <a:off x="3885150" y="4501285"/>
            <a:ext cx="1141535" cy="1141535"/>
          </a:xfrm>
          <a:prstGeom prst="arc">
            <a:avLst>
              <a:gd name="adj1" fmla="val 16856866"/>
              <a:gd name="adj2"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9E1718C-053C-A6D5-B1F9-0B923F40C799}"/>
              </a:ext>
            </a:extLst>
          </p:cNvPr>
          <p:cNvSpPr txBox="1"/>
          <p:nvPr/>
        </p:nvSpPr>
        <p:spPr>
          <a:xfrm rot="18849931">
            <a:off x="4592515" y="4313432"/>
            <a:ext cx="381000" cy="523220"/>
          </a:xfrm>
          <a:prstGeom prst="rect">
            <a:avLst/>
          </a:prstGeom>
          <a:noFill/>
        </p:spPr>
        <p:txBody>
          <a:bodyPr wrap="square" rtlCol="0">
            <a:spAutoFit/>
          </a:bodyPr>
          <a:lstStyle/>
          <a:p>
            <a:r>
              <a:rPr lang="en-GB" sz="2800" dirty="0">
                <a:latin typeface="+mj-lt"/>
              </a:rPr>
              <a:t>=</a:t>
            </a:r>
            <a:endParaRPr lang="en-US" sz="2800" dirty="0">
              <a:latin typeface="+mj-lt"/>
            </a:endParaRPr>
          </a:p>
        </p:txBody>
      </p:sp>
      <p:sp>
        <p:nvSpPr>
          <p:cNvPr id="22" name="TextBox 21">
            <a:extLst>
              <a:ext uri="{FF2B5EF4-FFF2-40B4-BE49-F238E27FC236}">
                <a16:creationId xmlns:a16="http://schemas.microsoft.com/office/drawing/2014/main" id="{E51E3F1E-4BF0-4D4E-48BD-4FE964B048C9}"/>
              </a:ext>
            </a:extLst>
          </p:cNvPr>
          <p:cNvSpPr txBox="1"/>
          <p:nvPr/>
        </p:nvSpPr>
        <p:spPr>
          <a:xfrm rot="19983080">
            <a:off x="4822986" y="4600349"/>
            <a:ext cx="381000" cy="523220"/>
          </a:xfrm>
          <a:prstGeom prst="rect">
            <a:avLst/>
          </a:prstGeom>
          <a:noFill/>
        </p:spPr>
        <p:txBody>
          <a:bodyPr wrap="square" rtlCol="0">
            <a:spAutoFit/>
          </a:bodyPr>
          <a:lstStyle/>
          <a:p>
            <a:r>
              <a:rPr lang="en-GB" sz="2800" dirty="0">
                <a:latin typeface="+mj-lt"/>
              </a:rPr>
              <a:t>=</a:t>
            </a:r>
            <a:endParaRPr lang="en-US" sz="2000" dirty="0">
              <a:latin typeface="+mj-lt"/>
            </a:endParaRPr>
          </a:p>
        </p:txBody>
      </p:sp>
    </p:spTree>
    <p:custDataLst>
      <p:tags r:id="rId1"/>
    </p:custDataLst>
    <p:extLst>
      <p:ext uri="{BB962C8B-B14F-4D97-AF65-F5344CB8AC3E}">
        <p14:creationId xmlns:p14="http://schemas.microsoft.com/office/powerpoint/2010/main" val="4477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70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140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35</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599606" y="1729336"/>
                <a:ext cx="11424640" cy="1413079"/>
              </a:xfrm>
              <a:prstGeom prst="rect">
                <a:avLst/>
              </a:prstGeom>
              <a:noFill/>
            </p:spPr>
            <p:txBody>
              <a:bodyPr wrap="square">
                <a:spAutoFit/>
              </a:bodyPr>
              <a:lstStyle/>
              <a:p>
                <a:r>
                  <a:rPr lang="fr-FR" sz="2800" dirty="0">
                    <a:solidFill>
                      <a:schemeClr val="tx1">
                        <a:lumMod val="65000"/>
                        <a:lumOff val="35000"/>
                      </a:schemeClr>
                    </a:solidFill>
                    <a:latin typeface="+mj-lt"/>
                  </a:rPr>
                  <a:t>Complétez :</a:t>
                </a:r>
              </a:p>
              <a:p>
                <a:r>
                  <a:rPr lang="fr-FR" sz="2800" dirty="0">
                    <a:solidFill>
                      <a:schemeClr val="tx1">
                        <a:lumMod val="65000"/>
                        <a:lumOff val="35000"/>
                      </a:schemeClr>
                    </a:solidFill>
                    <a:latin typeface="+mj-lt"/>
                  </a:rPr>
                  <a:t>Si la demi-droite [Ax) est la bissectrice de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et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=70</m:t>
                    </m:r>
                    <m:r>
                      <a:rPr lang="fr-FR" sz="2800"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a:t>
                </a:r>
              </a:p>
              <a:p>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alors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𝑢𝐴𝑥</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____.</a:t>
                </a: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599606" y="1729336"/>
                <a:ext cx="11424640" cy="1413079"/>
              </a:xfrm>
              <a:prstGeom prst="rect">
                <a:avLst/>
              </a:prstGeom>
              <a:blipFill>
                <a:blip r:embed="rId4"/>
                <a:stretch>
                  <a:fillRect l="-1067" t="-4762" b="-11688"/>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94919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70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140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solidFill>
            <a:srgbClr val="74C27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35</a:t>
            </a:r>
            <a:r>
              <a:rPr lang="en-US" sz="4000" baseline="30000" dirty="0">
                <a:solidFill>
                  <a:schemeClr val="bg1"/>
                </a:solidFill>
              </a:rPr>
              <a:t>o</a:t>
            </a:r>
            <a:endParaRPr lang="en-US" sz="4000" dirty="0">
              <a:solidFill>
                <a:schemeClr val="bg1"/>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442595" y="1780493"/>
                <a:ext cx="11424640" cy="968150"/>
              </a:xfrm>
              <a:prstGeom prst="rect">
                <a:avLst/>
              </a:prstGeom>
              <a:noFill/>
            </p:spPr>
            <p:txBody>
              <a:bodyPr wrap="square">
                <a:spAutoFit/>
              </a:bodyPr>
              <a:lstStyle/>
              <a:p>
                <a:r>
                  <a:rPr lang="fr-FR" sz="2800" dirty="0">
                    <a:solidFill>
                      <a:schemeClr val="tx1">
                        <a:lumMod val="65000"/>
                        <a:lumOff val="35000"/>
                      </a:schemeClr>
                    </a:solidFill>
                    <a:latin typeface="+mj-lt"/>
                  </a:rPr>
                  <a:t>Complétez :</a:t>
                </a:r>
              </a:p>
              <a:p>
                <a:r>
                  <a:rPr lang="fr-FR" sz="2800" dirty="0">
                    <a:solidFill>
                      <a:schemeClr val="tx1">
                        <a:lumMod val="65000"/>
                        <a:lumOff val="35000"/>
                      </a:schemeClr>
                    </a:solidFill>
                    <a:latin typeface="+mj-lt"/>
                  </a:rPr>
                  <a:t>Si la demi-droite [Ax) est la bissectrice de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alors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𝑢𝐴𝑥</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____.</a:t>
                </a: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442595" y="1780493"/>
                <a:ext cx="11424640" cy="968150"/>
              </a:xfrm>
              <a:prstGeom prst="rect">
                <a:avLst/>
              </a:prstGeom>
              <a:blipFill>
                <a:blip r:embed="rId4"/>
                <a:stretch>
                  <a:fillRect l="-1121" t="-6289" b="-16981"/>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57526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6127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Table des </a:t>
            </a:r>
            <a:r>
              <a:rPr lang="fr-FR" sz="3200" b="1" dirty="0">
                <a:solidFill>
                  <a:schemeClr val="bg1"/>
                </a:solidFill>
                <a:latin typeface="Comic Sans MS"/>
                <a:sym typeface="Comic Sans MS"/>
              </a:rPr>
              <a:t>Matières</a:t>
            </a: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7" name="Google Shape;91;gaef4dc6550_0_0">
            <a:extLst>
              <a:ext uri="{FF2B5EF4-FFF2-40B4-BE49-F238E27FC236}">
                <a16:creationId xmlns:a16="http://schemas.microsoft.com/office/drawing/2014/main" id="{D6D8B507-0EFD-4326-9CCA-F7A552235B4D}"/>
              </a:ext>
            </a:extLst>
          </p:cNvPr>
          <p:cNvSpPr txBox="1"/>
          <p:nvPr/>
        </p:nvSpPr>
        <p:spPr>
          <a:xfrm>
            <a:off x="719091" y="1579382"/>
            <a:ext cx="10475996" cy="4948418"/>
          </a:xfrm>
          <a:prstGeom prst="rect">
            <a:avLst/>
          </a:prstGeom>
          <a:noFill/>
          <a:ln>
            <a:noFill/>
          </a:ln>
        </p:spPr>
        <p:txBody>
          <a:bodyPr spcFirstLastPara="1" wrap="square" lIns="45700" tIns="45700" rIns="45700" bIns="45700" anchor="t" anchorCtr="0">
            <a:noAutofit/>
          </a:bodyPr>
          <a:lstStyle/>
          <a:p>
            <a:pPr marL="171450" lvl="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fr-FR" sz="1800" b="1" dirty="0">
                <a:solidFill>
                  <a:srgbClr val="0F6FC6">
                    <a:lumMod val="75000"/>
                  </a:srgbClr>
                </a:solidFill>
                <a:latin typeface="Comic Sans MS"/>
                <a:hlinkClick r:id="rId4" action="ppaction://hlinksldjump">
                  <a:extLst>
                    <a:ext uri="{A12FA001-AC4F-418D-AE19-62706E023703}">
                      <ahyp:hlinkClr xmlns:ahyp="http://schemas.microsoft.com/office/drawing/2018/hyperlinkcolor" val="tx"/>
                    </a:ext>
                  </a:extLst>
                </a:hlinkClick>
              </a:rPr>
              <a:t>Objectifs d’apprentissage</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2. </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Prérequis</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3.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fr-FR"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léments de l‘approche pédagogique</a:t>
            </a:r>
            <a:endParaRPr lang="en-US" sz="1800" b="1" dirty="0">
              <a:solidFill>
                <a:srgbClr val="0F6FC6">
                  <a:lumMod val="75000"/>
                </a:srgbClr>
              </a:solidFill>
              <a:latin typeface="Comic Sans MS"/>
            </a:endParaRPr>
          </a:p>
          <a:p>
            <a:pPr marL="171450" lvl="0">
              <a:buClr>
                <a:srgbClr val="0F6FC6"/>
              </a:buClr>
            </a:pPr>
            <a:r>
              <a:rPr lang="en-US" sz="1800" b="1" u="sng" dirty="0">
                <a:solidFill>
                  <a:srgbClr val="0F6FC6">
                    <a:lumMod val="75000"/>
                  </a:srgbClr>
                </a:solidFill>
                <a:latin typeface="Comic Sans MS"/>
              </a:rPr>
              <a:t>4. </a:t>
            </a:r>
            <a:r>
              <a:rPr lang="fr-FR" sz="1800" b="1" u="sng" dirty="0">
                <a:solidFill>
                  <a:srgbClr val="0F6FC6">
                    <a:lumMod val="75000"/>
                  </a:srgbClr>
                </a:solidFill>
                <a:latin typeface="Comic Sans MS"/>
              </a:rPr>
              <a:t>Révision</a:t>
            </a:r>
            <a:r>
              <a:rPr lang="en-US" sz="1800" b="1" u="sng" dirty="0">
                <a:solidFill>
                  <a:srgbClr val="0F6FC6">
                    <a:lumMod val="75000"/>
                  </a:srgbClr>
                </a:solidFill>
                <a:latin typeface="Comic Sans MS"/>
              </a:rPr>
              <a:t> </a:t>
            </a:r>
          </a:p>
          <a:p>
            <a:pPr marL="514350" lvl="0" indent="-342900">
              <a:buClr>
                <a:srgbClr val="0F6FC6"/>
              </a:buClr>
              <a:buFont typeface="Arial"/>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vos</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connaissances (évaluation diagnostique)</a:t>
            </a:r>
            <a:r>
              <a:rPr lang="fr-FR" sz="1800" dirty="0">
                <a:solidFill>
                  <a:srgbClr val="0F6FC6">
                    <a:lumMod val="75000"/>
                  </a:srgbClr>
                </a:solidFill>
                <a:latin typeface="Comic Sans MS"/>
              </a:rPr>
              <a:t> </a:t>
            </a:r>
          </a:p>
          <a:p>
            <a:pPr marL="519113" lvl="0" indent="-346075">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Activité socio-émotionnelle (SEL)</a:t>
            </a:r>
            <a:endParaRPr lang="fr-FR" sz="1800" dirty="0">
              <a:solidFill>
                <a:srgbClr val="0F6FC6">
                  <a:lumMod val="75000"/>
                </a:srgbClr>
              </a:solidFill>
              <a:latin typeface="Comic Sans MS"/>
            </a:endParaRPr>
          </a:p>
          <a:p>
            <a:pPr marL="519113" lvl="0" indent="-346075">
              <a:buClr>
                <a:srgbClr val="0F6FC6"/>
              </a:buClr>
              <a:buFont typeface="Arial" panose="020B0604020202020204" pitchFamily="34" charset="0"/>
              <a:buChar char="•"/>
            </a:pPr>
            <a:r>
              <a:rPr lang="fr-FR" sz="1800" u="sng" dirty="0">
                <a:solidFill>
                  <a:srgbClr val="0F6FC6">
                    <a:lumMod val="75000"/>
                  </a:srgbClr>
                </a:solidFill>
                <a:latin typeface="Comic Sans MS"/>
              </a:rPr>
              <a:t>Activité préparatoire</a:t>
            </a:r>
            <a:endParaRPr lang="en-US" sz="1800" u="sng" dirty="0">
              <a:solidFill>
                <a:srgbClr val="0F6FC6">
                  <a:lumMod val="75000"/>
                </a:srgbClr>
              </a:solidFill>
              <a:latin typeface="Comic Sans MS"/>
            </a:endParaRPr>
          </a:p>
          <a:p>
            <a:pPr marL="171450" lvl="0">
              <a:buClr>
                <a:srgbClr val="0F6FC6"/>
              </a:buClr>
            </a:pP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5.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Résolution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des </a:t>
            </a: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Problèmes </a:t>
            </a:r>
            <a:endParaRPr lang="fr-FR" sz="1800" b="1" noProof="1">
              <a:solidFill>
                <a:srgbClr val="0F6FC6">
                  <a:lumMod val="75000"/>
                </a:srgbClr>
              </a:solidFill>
              <a:latin typeface="Comic Sans MS"/>
            </a:endParaRPr>
          </a:p>
          <a:p>
            <a:pPr marL="171450" lvl="0">
              <a:buClr>
                <a:srgbClr val="0F6FC6"/>
              </a:buClr>
            </a:pP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6.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Compréhension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conceptuelle</a:t>
            </a:r>
            <a:endParaRPr lang="fr-FR" sz="1800" b="1" dirty="0">
              <a:solidFill>
                <a:srgbClr val="0F6FC6">
                  <a:lumMod val="75000"/>
                </a:srgbClr>
              </a:solidFill>
              <a:latin typeface="Comic Sans MS"/>
            </a:endParaRPr>
          </a:p>
          <a:p>
            <a:pPr marL="685800" lvl="0" indent="-514350">
              <a:buClr>
                <a:srgbClr val="0F6FC6"/>
              </a:buClr>
              <a:buFont typeface="Arial" panose="020B0604020202020204" pitchFamily="34" charset="0"/>
              <a:buChar char="•"/>
            </a:pPr>
            <a:r>
              <a:rPr lang="fr-FR" sz="1800" u="sng" dirty="0">
                <a:solidFill>
                  <a:srgbClr val="0F6FC6">
                    <a:lumMod val="75000"/>
                  </a:srgbClr>
                </a:solidFill>
                <a:latin typeface="Comic Sans MS"/>
              </a:rPr>
              <a:t>Activité d’apprentissage</a:t>
            </a:r>
          </a:p>
          <a:p>
            <a:pPr marL="171450" lvl="0">
              <a:buClr>
                <a:srgbClr val="0F6FC6"/>
              </a:buClr>
            </a:pPr>
            <a:r>
              <a:rPr lang="fr-FR" sz="1800" b="1" u="sng" dirty="0">
                <a:solidFill>
                  <a:srgbClr val="0F6FC6">
                    <a:lumMod val="75000"/>
                  </a:srgbClr>
                </a:solidFill>
                <a:latin typeface="Comic Sans MS"/>
              </a:rPr>
              <a:t>7.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Maitrise des connaissances mathématiques et fluidité</a:t>
            </a:r>
            <a:endParaRPr lang="en-US" sz="1800" b="1" dirty="0">
              <a:solidFill>
                <a:srgbClr val="0F6FC6">
                  <a:lumMod val="75000"/>
                </a:srgbClr>
              </a:solidFill>
              <a:latin typeface="Comic Sans MS"/>
            </a:endParaRPr>
          </a:p>
          <a:p>
            <a:pPr marL="685800" indent="-514350">
              <a:buClr>
                <a:srgbClr val="0F6FC6"/>
              </a:buClr>
              <a:buFont typeface="Arial" panose="020B0604020202020204" pitchFamily="34" charset="0"/>
              <a:buChar char="•"/>
            </a:pPr>
            <a:r>
              <a:rPr lang="fr-FR" sz="1800" u="sng" dirty="0">
                <a:solidFill>
                  <a:srgbClr val="0F6FC6">
                    <a:lumMod val="75000"/>
                  </a:srgbClr>
                </a:solidFill>
                <a:latin typeface="Comic Sans MS"/>
              </a:rPr>
              <a:t>Exercices d’application</a:t>
            </a:r>
          </a:p>
          <a:p>
            <a:pPr marL="171450" lvl="0">
              <a:buClr>
                <a:srgbClr val="0F6FC6"/>
              </a:buClr>
            </a:pP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8. </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Evaluation formative commune </a:t>
            </a:r>
            <a:endParaRPr lang="en-US"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 votre Compréhension </a:t>
            </a: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9.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Récapitulation</a:t>
            </a:r>
            <a:endPar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endParaRP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10.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valuation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sommative</a:t>
            </a:r>
            <a:endParaRPr lang="fr-FR"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u="sng" dirty="0">
                <a:solidFill>
                  <a:srgbClr val="0F6FC6">
                    <a:lumMod val="75000"/>
                  </a:srgbClr>
                </a:solidFill>
                <a:latin typeface="Comic Sans MS"/>
                <a:cs typeface="Calibri"/>
              </a:rPr>
              <a:t>Testez vos connaissances</a:t>
            </a:r>
          </a:p>
        </p:txBody>
      </p:sp>
      <p:pic>
        <p:nvPicPr>
          <p:cNvPr id="5" name="Picture 4">
            <a:extLst>
              <a:ext uri="{FF2B5EF4-FFF2-40B4-BE49-F238E27FC236}">
                <a16:creationId xmlns:a16="http://schemas.microsoft.com/office/drawing/2014/main" id="{5BC3267F-5B8F-40EA-BD8C-397C7F240153}"/>
              </a:ext>
            </a:extLst>
          </p:cNvPr>
          <p:cNvPicPr>
            <a:picLocks noChangeAspect="1"/>
          </p:cNvPicPr>
          <p:nvPr/>
        </p:nvPicPr>
        <p:blipFill>
          <a:blip r:embed="rId7"/>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602290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80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20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767360" y="1490173"/>
                <a:ext cx="11424640" cy="1413079"/>
              </a:xfrm>
              <a:prstGeom prst="rect">
                <a:avLst/>
              </a:prstGeom>
              <a:noFill/>
            </p:spPr>
            <p:txBody>
              <a:bodyPr wrap="square">
                <a:spAutoFit/>
              </a:bodyPr>
              <a:lstStyle/>
              <a:p>
                <a:r>
                  <a:rPr lang="fr-FR" sz="2800" dirty="0">
                    <a:solidFill>
                      <a:schemeClr val="tx1">
                        <a:lumMod val="65000"/>
                        <a:lumOff val="35000"/>
                      </a:schemeClr>
                    </a:solidFill>
                    <a:latin typeface="+mj-lt"/>
                  </a:rPr>
                  <a:t>Complétez :</a:t>
                </a:r>
              </a:p>
              <a:p>
                <a:r>
                  <a:rPr lang="fr-FR" sz="2800" dirty="0">
                    <a:solidFill>
                      <a:schemeClr val="tx1">
                        <a:lumMod val="65000"/>
                        <a:lumOff val="35000"/>
                      </a:schemeClr>
                    </a:solidFill>
                    <a:latin typeface="+mj-lt"/>
                  </a:rPr>
                  <a:t>Si la demi-droite [Ax) est la bissectrice </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de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et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𝑢𝐴𝑥</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=40</m:t>
                    </m:r>
                    <m:r>
                      <a:rPr lang="fr-FR" sz="2800"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a:t>
                </a:r>
              </a:p>
              <a:p>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alors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fr-FR" sz="2800" dirty="0">
                  <a:solidFill>
                    <a:schemeClr val="tx1">
                      <a:lumMod val="65000"/>
                      <a:lumOff val="35000"/>
                    </a:schemeClr>
                  </a:solidFill>
                  <a:latin typeface="+mj-lt"/>
                </a:endParaRP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767360" y="1490173"/>
                <a:ext cx="11424640" cy="1413079"/>
              </a:xfrm>
              <a:prstGeom prst="rect">
                <a:avLst/>
              </a:prstGeom>
              <a:blipFill>
                <a:blip r:embed="rId4"/>
                <a:stretch>
                  <a:fillRect l="-1121" t="-4310" b="-11207"/>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737235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Comic Sans MS"/>
                <a:sym typeface="Comic Sans MS"/>
              </a:rPr>
              <a:t>Sélectionnez la bonne réponse.</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solidFill>
            <a:srgbClr val="74C27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80</a:t>
            </a:r>
            <a:r>
              <a:rPr lang="en-US" sz="4000" baseline="30000" dirty="0">
                <a:solidFill>
                  <a:schemeClr val="bg1"/>
                </a:solidFill>
              </a:rPr>
              <a:t>o</a:t>
            </a:r>
            <a:endParaRPr lang="en-US" sz="4000" dirty="0">
              <a:solidFill>
                <a:schemeClr val="bg1"/>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20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442595" y="1605897"/>
                <a:ext cx="11424640" cy="1427122"/>
              </a:xfrm>
              <a:prstGeom prst="rect">
                <a:avLst/>
              </a:prstGeom>
              <a:noFill/>
            </p:spPr>
            <p:txBody>
              <a:bodyPr wrap="square">
                <a:spAutoFit/>
              </a:bodyPr>
              <a:lstStyle/>
              <a:p>
                <a:r>
                  <a:rPr lang="fr-FR" sz="2800" dirty="0">
                    <a:solidFill>
                      <a:schemeClr val="tx1">
                        <a:lumMod val="65000"/>
                        <a:lumOff val="35000"/>
                      </a:schemeClr>
                    </a:solidFill>
                    <a:latin typeface="+mj-lt"/>
                  </a:rPr>
                  <a:t>Complétez :</a:t>
                </a:r>
              </a:p>
              <a:p>
                <a:r>
                  <a:rPr lang="fr-FR" sz="2800" dirty="0">
                    <a:solidFill>
                      <a:schemeClr val="tx1">
                        <a:lumMod val="65000"/>
                        <a:lumOff val="35000"/>
                      </a:schemeClr>
                    </a:solidFill>
                    <a:latin typeface="+mj-lt"/>
                  </a:rPr>
                  <a:t>Si la demi-droite [Ax) est la bissectrice </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de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et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𝑢𝐴𝑥</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=40</m:t>
                    </m:r>
                    <m:r>
                      <a:rPr lang="fr-FR" sz="2800"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a:t>
                </a:r>
              </a:p>
              <a:p>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alors </a:t>
                </a:r>
                <a14:m>
                  <m:oMath xmlns:m="http://schemas.openxmlformats.org/officeDocument/2006/math">
                    <m:acc>
                      <m:accPr>
                        <m:chr m:val="̂"/>
                        <m:ctrlPr>
                          <a:rPr lang="fr-FR"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280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r>
                      <a:rPr lang="fr-FR" sz="280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fr-FR" sz="2800" dirty="0">
                  <a:solidFill>
                    <a:schemeClr val="tx1">
                      <a:lumMod val="65000"/>
                      <a:lumOff val="35000"/>
                    </a:schemeClr>
                  </a:solidFill>
                  <a:latin typeface="+mj-lt"/>
                </a:endParaRP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442595" y="1605897"/>
                <a:ext cx="11424640" cy="1427122"/>
              </a:xfrm>
              <a:prstGeom prst="rect">
                <a:avLst/>
              </a:prstGeom>
              <a:blipFill>
                <a:blip r:embed="rId4"/>
                <a:stretch>
                  <a:fillRect l="-1121" t="-4255" b="-9787"/>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76146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5445868" cy="528222"/>
          </a:xfrm>
          <a:prstGeom prst="rect">
            <a:avLst/>
          </a:prstGeom>
          <a:noFill/>
        </p:spPr>
        <p:txBody>
          <a:bodyPr wrap="square">
            <a:spAutoFit/>
          </a:bodyPr>
          <a:lstStyle/>
          <a:p>
            <a:pPr marL="514350" marR="0">
              <a:lnSpc>
                <a:spcPct val="107000"/>
              </a:lnSpc>
              <a:spcBef>
                <a:spcPts val="0"/>
              </a:spcBef>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S est le milieu de _____.</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6" name="Group 35">
            <a:extLst>
              <a:ext uri="{FF2B5EF4-FFF2-40B4-BE49-F238E27FC236}">
                <a16:creationId xmlns:a16="http://schemas.microsoft.com/office/drawing/2014/main" id="{180DFF12-A8E2-4D2F-B825-09309C8C8716}"/>
              </a:ext>
            </a:extLst>
          </p:cNvPr>
          <p:cNvGrpSpPr/>
          <p:nvPr/>
        </p:nvGrpSpPr>
        <p:grpSpPr>
          <a:xfrm>
            <a:off x="5072301" y="2126226"/>
            <a:ext cx="5018789" cy="3679743"/>
            <a:chOff x="801243" y="2079926"/>
            <a:chExt cx="5018789" cy="3679743"/>
          </a:xfrm>
        </p:grpSpPr>
        <p:grpSp>
          <p:nvGrpSpPr>
            <p:cNvPr id="38" name="Group 37">
              <a:extLst>
                <a:ext uri="{FF2B5EF4-FFF2-40B4-BE49-F238E27FC236}">
                  <a16:creationId xmlns:a16="http://schemas.microsoft.com/office/drawing/2014/main" id="{53855DD2-7BE4-4647-8582-4C9FF581D60C}"/>
                </a:ext>
              </a:extLst>
            </p:cNvPr>
            <p:cNvGrpSpPr/>
            <p:nvPr/>
          </p:nvGrpSpPr>
          <p:grpSpPr>
            <a:xfrm>
              <a:off x="801243" y="2079926"/>
              <a:ext cx="5018789" cy="3679743"/>
              <a:chOff x="801243" y="2079926"/>
              <a:chExt cx="5018789" cy="3679743"/>
            </a:xfrm>
          </p:grpSpPr>
          <p:cxnSp>
            <p:nvCxnSpPr>
              <p:cNvPr id="42" name="Straight Connector 41">
                <a:extLst>
                  <a:ext uri="{FF2B5EF4-FFF2-40B4-BE49-F238E27FC236}">
                    <a16:creationId xmlns:a16="http://schemas.microsoft.com/office/drawing/2014/main" id="{31B56081-2AFF-4B4F-896A-A946D8A14FE0}"/>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08B1D867-2F64-45E7-BD7A-4F8E36408CD5}"/>
                  </a:ext>
                </a:extLst>
              </p:cNvPr>
              <p:cNvGrpSpPr/>
              <p:nvPr/>
            </p:nvGrpSpPr>
            <p:grpSpPr>
              <a:xfrm>
                <a:off x="801243" y="2079926"/>
                <a:ext cx="5018789" cy="3679743"/>
                <a:chOff x="801243" y="2079926"/>
                <a:chExt cx="5018789" cy="3679743"/>
              </a:xfrm>
            </p:grpSpPr>
            <p:sp>
              <p:nvSpPr>
                <p:cNvPr id="48" name="TextBox 47">
                  <a:extLst>
                    <a:ext uri="{FF2B5EF4-FFF2-40B4-BE49-F238E27FC236}">
                      <a16:creationId xmlns:a16="http://schemas.microsoft.com/office/drawing/2014/main" id="{6BE295E1-9F32-44E6-9C71-C38F19937A27}"/>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9" name="Group 48">
                  <a:extLst>
                    <a:ext uri="{FF2B5EF4-FFF2-40B4-BE49-F238E27FC236}">
                      <a16:creationId xmlns:a16="http://schemas.microsoft.com/office/drawing/2014/main" id="{2EAE7B08-CEF3-4399-BF30-C6E651B5B104}"/>
                    </a:ext>
                  </a:extLst>
                </p:cNvPr>
                <p:cNvGrpSpPr/>
                <p:nvPr/>
              </p:nvGrpSpPr>
              <p:grpSpPr>
                <a:xfrm>
                  <a:off x="801243" y="2079926"/>
                  <a:ext cx="5018789" cy="3679743"/>
                  <a:chOff x="801243" y="2079926"/>
                  <a:chExt cx="5018789" cy="3679743"/>
                </a:xfrm>
              </p:grpSpPr>
              <p:sp>
                <p:nvSpPr>
                  <p:cNvPr id="51" name="TextBox 50">
                    <a:extLst>
                      <a:ext uri="{FF2B5EF4-FFF2-40B4-BE49-F238E27FC236}">
                        <a16:creationId xmlns:a16="http://schemas.microsoft.com/office/drawing/2014/main" id="{23C73D28-EF2C-49CF-955B-E9B96FEA26E8}"/>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67" name="TextBox 66">
                    <a:extLst>
                      <a:ext uri="{FF2B5EF4-FFF2-40B4-BE49-F238E27FC236}">
                        <a16:creationId xmlns:a16="http://schemas.microsoft.com/office/drawing/2014/main" id="{08CA8B06-1341-467E-8056-FAAFC434115E}"/>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68" name="TextBox 67">
                    <a:extLst>
                      <a:ext uri="{FF2B5EF4-FFF2-40B4-BE49-F238E27FC236}">
                        <a16:creationId xmlns:a16="http://schemas.microsoft.com/office/drawing/2014/main" id="{68BEF554-9B55-495B-8003-659A14690EF7}"/>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69" name="Group 68">
                    <a:extLst>
                      <a:ext uri="{FF2B5EF4-FFF2-40B4-BE49-F238E27FC236}">
                        <a16:creationId xmlns:a16="http://schemas.microsoft.com/office/drawing/2014/main" id="{D017E23D-0002-43A4-A276-518DEFE86FA6}"/>
                      </a:ext>
                    </a:extLst>
                  </p:cNvPr>
                  <p:cNvGrpSpPr/>
                  <p:nvPr/>
                </p:nvGrpSpPr>
                <p:grpSpPr>
                  <a:xfrm>
                    <a:off x="1025611" y="2079926"/>
                    <a:ext cx="4794421" cy="3679743"/>
                    <a:chOff x="1025611" y="2079926"/>
                    <a:chExt cx="4794421" cy="3679743"/>
                  </a:xfrm>
                </p:grpSpPr>
                <p:cxnSp>
                  <p:nvCxnSpPr>
                    <p:cNvPr id="70" name="Straight Connector 69">
                      <a:extLst>
                        <a:ext uri="{FF2B5EF4-FFF2-40B4-BE49-F238E27FC236}">
                          <a16:creationId xmlns:a16="http://schemas.microsoft.com/office/drawing/2014/main" id="{4E8EF69C-3B70-4B63-BBC4-8854814FEF95}"/>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2FCC857-50CA-4814-B613-B5051557B9A9}"/>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89C12CF7-AE3B-4C7D-A594-C8E689BB58C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08C5AA37-A20C-4678-8379-8F72CC8DF60D}"/>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74" name="TextBox 73">
                      <a:extLst>
                        <a:ext uri="{FF2B5EF4-FFF2-40B4-BE49-F238E27FC236}">
                          <a16:creationId xmlns:a16="http://schemas.microsoft.com/office/drawing/2014/main" id="{BB7E2B10-D4D2-4595-A87B-412658441B53}"/>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75" name="Straight Connector 74">
                      <a:extLst>
                        <a:ext uri="{FF2B5EF4-FFF2-40B4-BE49-F238E27FC236}">
                          <a16:creationId xmlns:a16="http://schemas.microsoft.com/office/drawing/2014/main" id="{D66EF320-99DC-4281-AA3C-589E84483308}"/>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FEA80061-2E49-47CE-B25B-1D923A19690B}"/>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794B2EA-9F31-46F0-9331-F9201638D4EF}"/>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312BF90D-6295-42A8-BA9F-5D32282259D3}"/>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79" name="Straight Connector 78">
                      <a:extLst>
                        <a:ext uri="{FF2B5EF4-FFF2-40B4-BE49-F238E27FC236}">
                          <a16:creationId xmlns:a16="http://schemas.microsoft.com/office/drawing/2014/main" id="{AD2107C6-5DF4-4DAD-949B-117EC953640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422622A5-0FB0-4CC6-A538-1DDE1EB3A79D}"/>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1" name="Rectangle: Rounded Corners 11">
                      <a:extLst>
                        <a:ext uri="{FF2B5EF4-FFF2-40B4-BE49-F238E27FC236}">
                          <a16:creationId xmlns:a16="http://schemas.microsoft.com/office/drawing/2014/main" id="{74F512D9-64FE-4DBC-8980-C835DAA6705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2" name="Oval 81">
                      <a:extLst>
                        <a:ext uri="{FF2B5EF4-FFF2-40B4-BE49-F238E27FC236}">
                          <a16:creationId xmlns:a16="http://schemas.microsoft.com/office/drawing/2014/main" id="{F6BC74DE-5403-4029-9A6E-1EDA7A46F83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E0E071DC-9F8D-42DA-8263-EA96A62E7ADC}"/>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a:extLst>
                        <a:ext uri="{FF2B5EF4-FFF2-40B4-BE49-F238E27FC236}">
                          <a16:creationId xmlns:a16="http://schemas.microsoft.com/office/drawing/2014/main" id="{D455C7F0-2552-4347-8350-7B6F08C5179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47435747-4935-4D01-A0DD-0C28C748541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5238A951-E18E-4608-B854-26A17026A59B}"/>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50" name="TextBox 49">
                  <a:extLst>
                    <a:ext uri="{FF2B5EF4-FFF2-40B4-BE49-F238E27FC236}">
                      <a16:creationId xmlns:a16="http://schemas.microsoft.com/office/drawing/2014/main" id="{C7D4C5F6-820E-4094-8718-9E40946D9630}"/>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40" name="Oval 39">
              <a:extLst>
                <a:ext uri="{FF2B5EF4-FFF2-40B4-BE49-F238E27FC236}">
                  <a16:creationId xmlns:a16="http://schemas.microsoft.com/office/drawing/2014/main" id="{EDB7153C-C064-4A85-98EF-BCEF3961B2EE}"/>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343503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S est le milieu de _____.</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2EC551AB-492F-9F52-D4F4-0C5AC9FCDAB0}"/>
              </a:ext>
            </a:extLst>
          </p:cNvPr>
          <p:cNvSpPr txBox="1"/>
          <p:nvPr/>
        </p:nvSpPr>
        <p:spPr>
          <a:xfrm>
            <a:off x="3159868" y="1685964"/>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[RT]</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FDCA385A-B5B5-41AF-BC3F-33B9490AA275}"/>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4F0B3FAC-A4BB-49CB-9EE9-816831465A5C}"/>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8E52CEAB-ABE9-486E-9EB5-2B3472179691}"/>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7B82E9BA-ABD3-43D2-9C73-FC9A4C7F86AA}"/>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6B225296-0F0E-4333-88C3-70D64AC04811}"/>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61593E68-3833-4482-98A0-E194E7F0E56B}"/>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0A4A9AF5-C924-4CBB-98E5-36BD809B331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6A861FC1-9B16-42D3-8F1F-EAE9516778CC}"/>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9465BF9F-5070-4308-9275-9D5A8F9107E1}"/>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9BFAB8A1-3F90-456F-BD5E-EFBB75EC1346}"/>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7A751EA6-AAB1-4D91-8DC9-D0F84FA56435}"/>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4E4F83F-D7BF-40E0-8D29-41AE12205AD6}"/>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2BA2B07-E235-4E8B-A2FE-55F6BB28E6C7}"/>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8231EAD-ED1B-4B07-88C6-DB3DD3C94EDC}"/>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BD2EB6E9-4CE3-40D9-97D0-402B55FF2D5D}"/>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C7068601-900C-4C93-B4BE-7BDDFE90DB7D}"/>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C40728B-8616-4E5F-9524-FC747E2C3E90}"/>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0C424D6-1B60-4922-9196-A8D539C4A642}"/>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65830C0-C75D-4413-B5EC-D5AEE425B3DA}"/>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2365AA6F-C61A-4690-B802-1C49A1A5C574}"/>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AE87D4FA-F41D-4D44-8FF1-7F75E7F83608}"/>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9F5F8FED-A14F-4767-A69E-2A033F46B543}"/>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3CBC2E64-6A07-465A-97AA-573BEBC4C796}"/>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74F1AFBC-8D3A-4131-B225-15E9C6803A8C}"/>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D52217A7-45F7-4B8E-AC80-41DEFF1225E3}"/>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C8196D-0960-4EB0-BF1A-482E4CDBDDE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E9B770E-9153-4588-B79C-06D35274FAD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595FFCD9-A202-4287-8B8B-6E8C87C21DF1}"/>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4AEF17AB-C072-4D3F-83A4-E1193991ADD7}"/>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0923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fr-FR" sz="2800" dirty="0" err="1">
                <a:solidFill>
                  <a:schemeClr val="tx1">
                    <a:lumMod val="65000"/>
                    <a:lumOff val="35000"/>
                  </a:schemeClr>
                </a:solidFill>
                <a:latin typeface="+mj-lt"/>
                <a:ea typeface="Calibri" panose="020F0502020204030204" pitchFamily="34" charset="0"/>
                <a:cs typeface="Arial" panose="020B0604020202020204" pitchFamily="34" charset="0"/>
              </a:rPr>
              <a:t>Sm</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est la bissectrice de l’angle _____.</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3" name="Group 32">
            <a:extLst>
              <a:ext uri="{FF2B5EF4-FFF2-40B4-BE49-F238E27FC236}">
                <a16:creationId xmlns:a16="http://schemas.microsoft.com/office/drawing/2014/main" id="{F389DC70-6CB5-433D-8577-8C528BD86B08}"/>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86FAACC4-0D1A-43B3-95F2-4894C80582FA}"/>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F1426D57-9185-48D3-8231-B0E1D7D5CBB4}"/>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7675D85-50E2-41F3-89E0-5332983D85FC}"/>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6879E524-E468-4DD5-A5F0-8235EE6134B7}"/>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AB415570-1F05-4F3A-8E9D-F9AB6164A8B7}"/>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E8F75DC8-1BC4-4186-8A22-BF50D3486A6C}"/>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FA849759-8740-4074-A033-635DEE300BC9}"/>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35BBAC62-2B15-4B95-91E0-144F234B2B3E}"/>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B6BAF73C-4FDF-40DA-A522-330D2291F465}"/>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AFAB3986-0DE4-4570-BE99-283844BB11A1}"/>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5CFC005-2627-4FE5-857D-328B4FBEA1C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0D069871-81D6-4D6F-A6EB-9816FB136AE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6F0B6E9A-31F3-415E-8B34-EEB12941B47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26F91210-DE1F-40FF-B706-5282EC0A0866}"/>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F5DF73DA-3529-40A9-A8AF-203E436236CE}"/>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FF7B0D8-9C19-4B31-AD25-FDA43EE6F6A1}"/>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D50D54C-DCD8-406F-ADE6-F05CEBF47081}"/>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32DEE05A-C8D9-4043-A909-798B8F4B2701}"/>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B193ADF3-C88D-49C9-9D68-4A25E1FA4906}"/>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04D51DB0-6CE5-414C-822D-64847E8322EB}"/>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6D749749-82FE-488E-A1D4-7A20816F4EE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65999033-E8C8-455A-93B9-8819541DD47E}"/>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F0B45C46-2A95-4257-A363-861AC092977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A6B680CA-CE31-46C1-B094-A6421A3113ED}"/>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52B7BD3-83B2-4199-A6A4-5344B68BD1EC}"/>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3874991-08DD-499A-9388-DAE249944E96}"/>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A5363488-5F3C-4FCA-ADBD-A7D57133E2FE}"/>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49F004B4-B373-49AB-8302-F84EB34147DD}"/>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918708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fr-FR" sz="2800" dirty="0" err="1">
                <a:solidFill>
                  <a:schemeClr val="tx1">
                    <a:lumMod val="65000"/>
                    <a:lumOff val="35000"/>
                  </a:schemeClr>
                </a:solidFill>
                <a:latin typeface="+mj-lt"/>
                <a:ea typeface="Calibri" panose="020F0502020204030204" pitchFamily="34" charset="0"/>
                <a:cs typeface="Arial" panose="020B0604020202020204" pitchFamily="34" charset="0"/>
              </a:rPr>
              <a:t>Sm</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est la bissectrice de l’angle_____.</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332C978-6847-4002-1EE0-DC179E481877}"/>
                  </a:ext>
                </a:extLst>
              </p:cNvPr>
              <p:cNvSpPr txBox="1"/>
              <p:nvPr/>
            </p:nvSpPr>
            <p:spPr>
              <a:xfrm>
                <a:off x="5445868" y="1624043"/>
                <a:ext cx="2286000" cy="5995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3200" b="1" i="1" smtClean="0">
                              <a:solidFill>
                                <a:srgbClr val="74C274"/>
                              </a:solidFill>
                              <a:latin typeface="Cambria Math" panose="02040503050406030204" pitchFamily="18" charset="0"/>
                              <a:cs typeface="Arial" panose="020B0604020202020204" pitchFamily="34" charset="0"/>
                            </a:rPr>
                          </m:ctrlPr>
                        </m:accPr>
                        <m:e>
                          <m:r>
                            <a:rPr lang="en-US" sz="3200" b="1" i="1" smtClean="0">
                              <a:solidFill>
                                <a:srgbClr val="74C274"/>
                              </a:solidFill>
                              <a:latin typeface="Cambria Math" panose="02040503050406030204" pitchFamily="18" charset="0"/>
                              <a:cs typeface="Arial" panose="020B0604020202020204" pitchFamily="34" charset="0"/>
                            </a:rPr>
                            <m:t>𝑨𝑺𝑻</m:t>
                          </m:r>
                        </m:e>
                      </m:acc>
                    </m:oMath>
                  </m:oMathPara>
                </a14:m>
                <a:endParaRPr lang="en-US" sz="3200" b="1" dirty="0">
                  <a:solidFill>
                    <a:srgbClr val="74C274"/>
                  </a:solidFill>
                </a:endParaRPr>
              </a:p>
            </p:txBody>
          </p:sp>
        </mc:Choice>
        <mc:Fallback xmlns="">
          <p:sp>
            <p:nvSpPr>
              <p:cNvPr id="6" name="TextBox 5">
                <a:extLst>
                  <a:ext uri="{FF2B5EF4-FFF2-40B4-BE49-F238E27FC236}">
                    <a16:creationId xmlns:a16="http://schemas.microsoft.com/office/drawing/2014/main" id="{5332C978-6847-4002-1EE0-DC179E481877}"/>
                  </a:ext>
                </a:extLst>
              </p:cNvPr>
              <p:cNvSpPr txBox="1">
                <a:spLocks noRot="1" noChangeAspect="1" noMove="1" noResize="1" noEditPoints="1" noAdjustHandles="1" noChangeArrowheads="1" noChangeShapeType="1" noTextEdit="1"/>
              </p:cNvSpPr>
              <p:nvPr/>
            </p:nvSpPr>
            <p:spPr>
              <a:xfrm>
                <a:off x="5445868" y="1624043"/>
                <a:ext cx="2286000" cy="599588"/>
              </a:xfrm>
              <a:prstGeom prst="rect">
                <a:avLst/>
              </a:prstGeom>
              <a:blipFill>
                <a:blip r:embed="rId4"/>
                <a:stretch>
                  <a:fillRect/>
                </a:stretch>
              </a:blipFill>
            </p:spPr>
            <p:txBody>
              <a:bodyPr/>
              <a:lstStyle/>
              <a:p>
                <a:r>
                  <a:rPr lang="en-US">
                    <a:noFill/>
                  </a:rPr>
                  <a:t> </a:t>
                </a:r>
              </a:p>
            </p:txBody>
          </p:sp>
        </mc:Fallback>
      </mc:AlternateContent>
      <p:grpSp>
        <p:nvGrpSpPr>
          <p:cNvPr id="34" name="Group 33">
            <a:extLst>
              <a:ext uri="{FF2B5EF4-FFF2-40B4-BE49-F238E27FC236}">
                <a16:creationId xmlns:a16="http://schemas.microsoft.com/office/drawing/2014/main" id="{33CBEAF8-7134-42BA-BCEF-C072A43AB2AE}"/>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6C03B5BD-7C0D-4177-9A93-076C46711267}"/>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09E1D483-197C-4C6E-B594-5473879D1129}"/>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A02A4631-7D56-496B-AB44-59F68EC4B455}"/>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ED53C41D-05EE-4569-9FC2-F1C48476547D}"/>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86E4D599-441F-4C5D-9BB2-00AB66AA3619}"/>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23EEC4C1-B4B0-4CB4-82AF-7E342CA4CF7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8ADD12CD-6D53-4AE1-B924-F165500E22F8}"/>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3253AA68-44B4-4B12-A1D8-29B598352EE9}"/>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5AA0D27D-76AE-4AAD-AF15-1AC8F872DA93}"/>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2A084B64-7160-4312-B875-C50E0B43901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6FB7335-429E-4FE1-BE70-CAB3245794D2}"/>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7C442079-3FC7-46B0-8B8B-E068C526933B}"/>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53E93AE-12CF-4460-B8E6-5A8925134192}"/>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4086E21-4F08-4FF3-BFA1-23E528F42B7C}"/>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7BB90552-59D7-4A3D-95F7-F1351D5BD13F}"/>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9AB8F65-1EFD-42D5-8996-947A6B85A9BA}"/>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2D9BDBD-102D-4ABF-A372-9F581E835CF8}"/>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58C7D7E-D119-439C-A5C4-0BBDF6A9A99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1BCF4FF5-CE78-4185-91DF-14658393AF62}"/>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4A198DB7-E5F3-4AA0-BF2E-B302D5D0C725}"/>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2856F848-FD49-49B3-AD17-45F74CEFA93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7E50772D-597C-4EB1-A6E8-2BB90F442754}"/>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1B2ACC61-C7B6-4111-983F-C1DD88B707CD}"/>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9FDE954D-E8EC-4363-9C5E-AD4A46327B8F}"/>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D4367DE-45DC-4AB4-9138-8F58E4F6A332}"/>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6086E73-F58F-44EA-AAAF-592DB25A0A9E}"/>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1AED4213-063C-4467-A4DB-E9625C913DAC}"/>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DBB68579-AE58-4995-9A96-7D6E25DCF6CB}"/>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60425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528222"/>
          </a:xfrm>
          <a:prstGeom prst="rect">
            <a:avLst/>
          </a:prstGeom>
          <a:noFill/>
        </p:spPr>
        <p:txBody>
          <a:bodyPr wrap="square">
            <a:spAutoFit/>
          </a:bodyPr>
          <a:lstStyle/>
          <a:p>
            <a:pPr marL="514350" marR="0">
              <a:lnSpc>
                <a:spcPct val="107000"/>
              </a:lnSpc>
              <a:spcBef>
                <a:spcPts val="0"/>
              </a:spcBef>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fr-FR" sz="2800" dirty="0" err="1">
                <a:solidFill>
                  <a:schemeClr val="tx1">
                    <a:lumMod val="65000"/>
                    <a:lumOff val="35000"/>
                  </a:schemeClr>
                </a:solidFill>
                <a:latin typeface="+mj-lt"/>
                <a:ea typeface="Calibri" panose="020F0502020204030204" pitchFamily="34" charset="0"/>
                <a:cs typeface="Arial" panose="020B0604020202020204" pitchFamily="34" charset="0"/>
              </a:rPr>
              <a:t>uv</a:t>
            </a: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est la médiatrice de _____.</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3" name="Group 32">
            <a:extLst>
              <a:ext uri="{FF2B5EF4-FFF2-40B4-BE49-F238E27FC236}">
                <a16:creationId xmlns:a16="http://schemas.microsoft.com/office/drawing/2014/main" id="{204184C1-30B9-40F1-871D-179419FBDBFA}"/>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2D6E28E8-547C-499D-B7C7-F2A198F43952}"/>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99427C2D-283F-4D50-90B0-2B1EB179D42E}"/>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0B41C8CD-E446-4D5E-86ED-3DF9720768DF}"/>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DD60687A-A3AC-4791-BE36-342557F5A71C}"/>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5F19226F-FBE5-4A9B-8AFB-8108F76E58D9}"/>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925CF823-41B4-4F08-B927-5D485F9907D3}"/>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E3976919-95F1-435D-AE83-45894C0DC589}"/>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852756A6-C1D5-444E-906A-EB5A0B30BB64}"/>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4E4196F5-38E2-47D3-AD82-09BA66EAA74D}"/>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0E4DE084-43C7-41BA-8FB4-870E7C09B807}"/>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DD0BAAF-38BC-4E9D-A500-3F1F876998B2}"/>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C67E659E-88C2-4EC2-B06D-7FBF783F9F3C}"/>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92A0BB32-2892-4076-BF07-6E20723AC685}"/>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CE1880B2-8D46-46F0-85EE-4A58F0305B1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C8856189-D9E4-4317-BD1B-8D502848B07A}"/>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92250B7-A344-4E96-B57D-20DDD57375A4}"/>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D111F33-937E-438A-B8B0-A350FB86CD08}"/>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5C3BEEC2-1A14-451F-A6E4-83167E702861}"/>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C4A7EA64-F8D6-4AFB-A46D-E12B258A61C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C3A29948-43BC-4650-8B53-1031EC0E1C83}"/>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7C176DF4-F898-44C4-BC34-3C09F7B95B54}"/>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84474D92-A275-4F23-ACFD-2D1E9A201D5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C4F515D-3897-4385-85B6-8FF0CB499C17}"/>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E5D40C0C-1BAA-4D1F-AFCC-E13A5BB45B2A}"/>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3CF24714-E4AD-4EEC-8062-A2CAA8DE1C57}"/>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C5F92C9-D060-453F-BE67-8B8D9826651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1D8B2BE7-49B0-449D-A8A7-36785BF87E5F}"/>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AC9631A8-A10E-46A9-B566-9A9F58752DA5}"/>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726228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528222"/>
          </a:xfrm>
          <a:prstGeom prst="rect">
            <a:avLst/>
          </a:prstGeom>
          <a:noFill/>
        </p:spPr>
        <p:txBody>
          <a:bodyPr wrap="square">
            <a:spAutoFit/>
          </a:bodyPr>
          <a:lstStyle/>
          <a:p>
            <a:pPr marL="514350" marR="0">
              <a:lnSpc>
                <a:spcPct val="107000"/>
              </a:lnSpc>
              <a:spcBef>
                <a:spcPts val="0"/>
              </a:spcBef>
              <a:spcAft>
                <a:spcPts val="800"/>
              </a:spcAft>
            </a:pPr>
            <a:r>
              <a:rPr lang="fr-FR" sz="2800">
                <a:solidFill>
                  <a:schemeClr val="tx1">
                    <a:lumMod val="65000"/>
                    <a:lumOff val="35000"/>
                  </a:schemeClr>
                </a:solidFill>
                <a:latin typeface="+mj-lt"/>
                <a:ea typeface="Calibri" panose="020F0502020204030204" pitchFamily="34" charset="0"/>
                <a:cs typeface="Arial" panose="020B0604020202020204" pitchFamily="34" charset="0"/>
              </a:rPr>
              <a:t>(uv) est la médiatrice de _____.</a:t>
            </a:r>
            <a:endParaRPr lang="fr-FR" sz="280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042526E4-5FC9-E7F2-356A-8798CA018332}"/>
              </a:ext>
            </a:extLst>
          </p:cNvPr>
          <p:cNvSpPr txBox="1"/>
          <p:nvPr/>
        </p:nvSpPr>
        <p:spPr>
          <a:xfrm>
            <a:off x="4302868" y="1711166"/>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[RT]</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ED069C8F-F738-425F-A249-FEE66CD4BDBF}"/>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ADB39D30-7730-420B-8AB6-AB2EC9422006}"/>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25C21144-8F4B-41C1-A5B1-95609E11D1A2}"/>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44333E72-84D1-4114-B0EC-AEC4FE640295}"/>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A64B65B4-EB59-4C26-861F-AE3F32CF6D1E}"/>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D9104AD3-D060-4AE3-AA21-1042A3ADF09A}"/>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FD38A27D-8C37-464A-8E39-0147878EE32D}"/>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B405CC7D-DB8B-49E4-A86E-3B1CE87A104F}"/>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26706493-F7CA-4BDD-93A2-A037A61EF9FD}"/>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F740F978-8E4F-4D72-B528-06A3AF49983A}"/>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FC88B423-7E5C-44AA-854F-5BFB5F265B4B}"/>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829FC4A-B545-4749-A010-97EC02F77C91}"/>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AA8D5C5B-99DC-4951-9BC2-48CFDD56D2DF}"/>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605AC6B2-B5D8-4A9D-A99A-94787F03103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301C141-07A9-4A75-989E-75D981A0B9E8}"/>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FA708A14-4E7F-413F-BA01-84DD0EAEDA06}"/>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75023FF-3CB1-4490-BBD9-5323E461F622}"/>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8F7176B-6B58-4B16-B840-0D205944BCF1}"/>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BC051B8-7FBA-4411-A08B-888B841DB719}"/>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FBC6A000-0919-4EFA-87E5-595101EEB776}"/>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30F12A2D-8333-4D16-A5F5-E13D96EB8006}"/>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DAB9FA4F-2AF1-41C3-B4C3-25002612D691}"/>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677236C4-B64A-4E7A-92C2-9E7FFD363F5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AA9CFC22-7B36-40AC-BD18-2C960507643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5018A1A7-FE64-428C-8E30-EE8F5C593552}"/>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AC32A8F-3036-4E62-9EAF-881AC6708FEA}"/>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2E71E4-93B5-42A6-8857-B15929C75D73}"/>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2255142B-4F7B-4991-860A-6275622F34FB}"/>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A0639BB8-3E34-4AD8-B109-7E7E6E815DC1}"/>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92347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601575"/>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fr-FR" sz="32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3200" b="0" i="1" smtClean="0">
                            <a:solidFill>
                              <a:schemeClr val="tx1">
                                <a:lumMod val="65000"/>
                                <a:lumOff val="35000"/>
                              </a:schemeClr>
                            </a:solidFill>
                            <a:latin typeface="Cambria Math" panose="02040503050406030204" pitchFamily="18" charset="0"/>
                            <a:cs typeface="Arial" panose="020B0604020202020204" pitchFamily="34" charset="0"/>
                          </a:rPr>
                          <m:t>𝑚𝑆𝑢</m:t>
                        </m:r>
                      </m:e>
                    </m:acc>
                    <m:r>
                      <a:rPr lang="fr-FR" sz="32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32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fr-FR" sz="32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EDC9FE6A-4CA9-51B9-7C01-D3B0475FB542}"/>
                  </a:ext>
                </a:extLst>
              </p:cNvPr>
              <p:cNvSpPr txBox="1">
                <a:spLocks noRot="1" noChangeAspect="1" noMove="1" noResize="1" noEditPoints="1" noAdjustHandles="1" noChangeArrowheads="1" noChangeShapeType="1" noTextEdit="1"/>
              </p:cNvSpPr>
              <p:nvPr/>
            </p:nvSpPr>
            <p:spPr>
              <a:xfrm>
                <a:off x="0" y="1786097"/>
                <a:ext cx="9143999" cy="601575"/>
              </a:xfrm>
              <a:prstGeom prst="rect">
                <a:avLst/>
              </a:prstGeom>
              <a:blipFill>
                <a:blip r:embed="rId4"/>
                <a:stretch>
                  <a:fillRect t="-10101" b="-32323"/>
                </a:stretch>
              </a:blipFill>
            </p:spPr>
            <p:txBody>
              <a:bodyPr/>
              <a:lstStyle/>
              <a:p>
                <a:r>
                  <a:rPr lang="fr-FR">
                    <a:noFill/>
                  </a:rPr>
                  <a:t> </a:t>
                </a:r>
              </a:p>
            </p:txBody>
          </p:sp>
        </mc:Fallback>
      </mc:AlternateContent>
      <p:grpSp>
        <p:nvGrpSpPr>
          <p:cNvPr id="33" name="Group 32">
            <a:extLst>
              <a:ext uri="{FF2B5EF4-FFF2-40B4-BE49-F238E27FC236}">
                <a16:creationId xmlns:a16="http://schemas.microsoft.com/office/drawing/2014/main" id="{9E7C11CD-30A1-4F5E-8C0D-C5D3DFEB0CEC}"/>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E1C10B87-A1DF-471C-B1CC-4012D82A848D}"/>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92598324-6321-4A35-9CBE-B5AA2BB69C57}"/>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EA1C579D-B83C-439B-80C1-82E4153C678A}"/>
                  </a:ext>
                </a:extLst>
              </p:cNvPr>
              <p:cNvGrpSpPr/>
              <p:nvPr/>
            </p:nvGrpSpPr>
            <p:grpSpPr>
              <a:xfrm>
                <a:off x="801243" y="2079926"/>
                <a:ext cx="5018789" cy="3679743"/>
                <a:chOff x="801243" y="2079926"/>
                <a:chExt cx="5018789" cy="3679743"/>
              </a:xfrm>
            </p:grpSpPr>
            <p:sp>
              <p:nvSpPr>
                <p:cNvPr id="62" name="TextBox 61">
                  <a:extLst>
                    <a:ext uri="{FF2B5EF4-FFF2-40B4-BE49-F238E27FC236}">
                      <a16:creationId xmlns:a16="http://schemas.microsoft.com/office/drawing/2014/main" id="{B5E24481-438A-49E7-94C2-8EABB3DC7402}"/>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63" name="Group 62">
                  <a:extLst>
                    <a:ext uri="{FF2B5EF4-FFF2-40B4-BE49-F238E27FC236}">
                      <a16:creationId xmlns:a16="http://schemas.microsoft.com/office/drawing/2014/main" id="{05BAC1E1-BB59-460B-A6E8-570E5B149BF0}"/>
                    </a:ext>
                  </a:extLst>
                </p:cNvPr>
                <p:cNvGrpSpPr/>
                <p:nvPr/>
              </p:nvGrpSpPr>
              <p:grpSpPr>
                <a:xfrm>
                  <a:off x="801243" y="2079926"/>
                  <a:ext cx="5018789" cy="3679743"/>
                  <a:chOff x="801243" y="2079926"/>
                  <a:chExt cx="5018789" cy="3679743"/>
                </a:xfrm>
              </p:grpSpPr>
              <p:sp>
                <p:nvSpPr>
                  <p:cNvPr id="65" name="TextBox 64">
                    <a:extLst>
                      <a:ext uri="{FF2B5EF4-FFF2-40B4-BE49-F238E27FC236}">
                        <a16:creationId xmlns:a16="http://schemas.microsoft.com/office/drawing/2014/main" id="{D2712FC8-8375-458D-AC75-3C97309F9B19}"/>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66" name="TextBox 65">
                    <a:extLst>
                      <a:ext uri="{FF2B5EF4-FFF2-40B4-BE49-F238E27FC236}">
                        <a16:creationId xmlns:a16="http://schemas.microsoft.com/office/drawing/2014/main" id="{EEB8F884-A80D-4864-843E-6A69C73CEC30}"/>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67" name="TextBox 66">
                    <a:extLst>
                      <a:ext uri="{FF2B5EF4-FFF2-40B4-BE49-F238E27FC236}">
                        <a16:creationId xmlns:a16="http://schemas.microsoft.com/office/drawing/2014/main" id="{7B3E4DB5-3653-4EE3-B036-6B4EA5B611D9}"/>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68" name="Group 67">
                    <a:extLst>
                      <a:ext uri="{FF2B5EF4-FFF2-40B4-BE49-F238E27FC236}">
                        <a16:creationId xmlns:a16="http://schemas.microsoft.com/office/drawing/2014/main" id="{73BB6C11-C287-401F-A8D8-C43EC180651A}"/>
                      </a:ext>
                    </a:extLst>
                  </p:cNvPr>
                  <p:cNvGrpSpPr/>
                  <p:nvPr/>
                </p:nvGrpSpPr>
                <p:grpSpPr>
                  <a:xfrm>
                    <a:off x="1025611" y="2079926"/>
                    <a:ext cx="4794421" cy="3679743"/>
                    <a:chOff x="1025611" y="2079926"/>
                    <a:chExt cx="4794421" cy="3679743"/>
                  </a:xfrm>
                </p:grpSpPr>
                <p:cxnSp>
                  <p:nvCxnSpPr>
                    <p:cNvPr id="69" name="Straight Connector 68">
                      <a:extLst>
                        <a:ext uri="{FF2B5EF4-FFF2-40B4-BE49-F238E27FC236}">
                          <a16:creationId xmlns:a16="http://schemas.microsoft.com/office/drawing/2014/main" id="{E5DC2113-B1D4-4A86-9415-0003881C9A49}"/>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F7FB254-64CA-4946-9F45-869ACDBA3F17}"/>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2D9074DC-74BA-482F-A6D2-3DCE64E405E8}"/>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C1B9C5EB-0680-442B-A543-89E027FE0858}"/>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73" name="TextBox 72">
                      <a:extLst>
                        <a:ext uri="{FF2B5EF4-FFF2-40B4-BE49-F238E27FC236}">
                          <a16:creationId xmlns:a16="http://schemas.microsoft.com/office/drawing/2014/main" id="{F641776F-D1A9-4E7E-9DDF-852A417CB3C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74" name="Straight Connector 73">
                      <a:extLst>
                        <a:ext uri="{FF2B5EF4-FFF2-40B4-BE49-F238E27FC236}">
                          <a16:creationId xmlns:a16="http://schemas.microsoft.com/office/drawing/2014/main" id="{897D75D3-FA2D-406E-BDEC-D09AC273F2B9}"/>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3CFDAEE-C4F2-419B-9AD5-FE38AD486E8C}"/>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4BD21C55-CAB8-44EF-925D-247F349DBEEF}"/>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AC2F17F9-1510-4094-89AC-1A351F816895}"/>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78" name="Straight Connector 77">
                      <a:extLst>
                        <a:ext uri="{FF2B5EF4-FFF2-40B4-BE49-F238E27FC236}">
                          <a16:creationId xmlns:a16="http://schemas.microsoft.com/office/drawing/2014/main" id="{54AB9DAF-8007-4FF0-8D02-8448F5897B83}"/>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79" name="TextBox 78">
                      <a:extLst>
                        <a:ext uri="{FF2B5EF4-FFF2-40B4-BE49-F238E27FC236}">
                          <a16:creationId xmlns:a16="http://schemas.microsoft.com/office/drawing/2014/main" id="{8CAC5FD6-F1F2-477B-95BC-E43F5AB0F3DC}"/>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0" name="Rectangle: Rounded Corners 11">
                      <a:extLst>
                        <a:ext uri="{FF2B5EF4-FFF2-40B4-BE49-F238E27FC236}">
                          <a16:creationId xmlns:a16="http://schemas.microsoft.com/office/drawing/2014/main" id="{33B580BF-D38B-48C6-888D-5537A4C13777}"/>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1" name="Oval 80">
                      <a:extLst>
                        <a:ext uri="{FF2B5EF4-FFF2-40B4-BE49-F238E27FC236}">
                          <a16:creationId xmlns:a16="http://schemas.microsoft.com/office/drawing/2014/main" id="{E3A5BBFC-932C-47BE-B85B-757F6582D78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6F744159-31D4-4B83-AAF6-DF869CF07805}"/>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a:extLst>
                        <a:ext uri="{FF2B5EF4-FFF2-40B4-BE49-F238E27FC236}">
                          <a16:creationId xmlns:a16="http://schemas.microsoft.com/office/drawing/2014/main" id="{A75E745A-E1C5-4C1C-981C-B070F0840E5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67637135-A07D-4435-B534-685B1E0C0CC5}"/>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6703144-FEA3-46B4-A833-1368E4805246}"/>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21F7876-89EC-4B86-B715-2E0FC222953C}"/>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EB7F7C5F-FE2A-4042-8445-B6348D613194}"/>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743973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601575"/>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fr-FR" sz="32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fr-FR" sz="3200" b="0" i="1" smtClean="0">
                            <a:solidFill>
                              <a:schemeClr val="tx1">
                                <a:lumMod val="65000"/>
                                <a:lumOff val="35000"/>
                              </a:schemeClr>
                            </a:solidFill>
                            <a:latin typeface="Cambria Math" panose="02040503050406030204" pitchFamily="18" charset="0"/>
                            <a:cs typeface="Arial" panose="020B0604020202020204" pitchFamily="34" charset="0"/>
                          </a:rPr>
                          <m:t>𝑚𝑆𝑢</m:t>
                        </m:r>
                      </m:e>
                    </m:acc>
                    <m:r>
                      <a:rPr lang="fr-FR" sz="32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fr-FR" sz="32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fr-FR" sz="32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EDC9FE6A-4CA9-51B9-7C01-D3B0475FB542}"/>
                  </a:ext>
                </a:extLst>
              </p:cNvPr>
              <p:cNvSpPr txBox="1">
                <a:spLocks noRot="1" noChangeAspect="1" noMove="1" noResize="1" noEditPoints="1" noAdjustHandles="1" noChangeArrowheads="1" noChangeShapeType="1" noTextEdit="1"/>
              </p:cNvSpPr>
              <p:nvPr/>
            </p:nvSpPr>
            <p:spPr>
              <a:xfrm>
                <a:off x="0" y="1786097"/>
                <a:ext cx="9143999" cy="601575"/>
              </a:xfrm>
              <a:prstGeom prst="rect">
                <a:avLst/>
              </a:prstGeom>
              <a:blipFill>
                <a:blip r:embed="rId4"/>
                <a:stretch>
                  <a:fillRect t="-10101" b="-32323"/>
                </a:stretch>
              </a:blipFill>
            </p:spPr>
            <p:txBody>
              <a:bodyPr/>
              <a:lstStyle/>
              <a:p>
                <a:r>
                  <a:rPr lang="fr-FR">
                    <a:noFill/>
                  </a:rPr>
                  <a:t> </a:t>
                </a:r>
              </a:p>
            </p:txBody>
          </p:sp>
        </mc:Fallback>
      </mc:AlternateContent>
      <p:sp>
        <p:nvSpPr>
          <p:cNvPr id="6" name="TextBox 5">
            <a:extLst>
              <a:ext uri="{FF2B5EF4-FFF2-40B4-BE49-F238E27FC236}">
                <a16:creationId xmlns:a16="http://schemas.microsoft.com/office/drawing/2014/main" id="{566E5F57-E1B1-D7CA-78E6-6442E295A6CF}"/>
              </a:ext>
            </a:extLst>
          </p:cNvPr>
          <p:cNvSpPr txBox="1"/>
          <p:nvPr/>
        </p:nvSpPr>
        <p:spPr>
          <a:xfrm>
            <a:off x="1424739" y="1835708"/>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45</a:t>
            </a:r>
            <a:r>
              <a:rPr lang="en-US" sz="2800" b="1" baseline="30000" dirty="0">
                <a:solidFill>
                  <a:srgbClr val="74C274"/>
                </a:solidFill>
                <a:latin typeface="+mj-lt"/>
                <a:ea typeface="Calibri" panose="020F0502020204030204" pitchFamily="34" charset="0"/>
                <a:cs typeface="Arial" panose="020B0604020202020204" pitchFamily="34" charset="0"/>
              </a:rPr>
              <a:t>o</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43D857A5-793B-4371-A8CC-9B89CFB437E0}"/>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96266483-2EA2-4E9F-B68E-7A9580050A83}"/>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782E24E2-3538-49DB-9028-8F34E0C463E8}"/>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25D0A8DD-462F-444B-8C51-9298FCA4DB03}"/>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6B51E291-27BA-40A5-A6C8-DD1EE31F8BAF}"/>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4CEABEAE-BE57-4E71-8152-B1BCC03E3021}"/>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C3E5B708-DA4C-4AFD-BEB0-6B582DDDF62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D5D3E573-60C4-46EC-A07D-6578D7F3C0D5}"/>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D2CD5380-9D98-427A-8705-2F565AC7BDF3}"/>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107B4F1E-6F1C-40D9-BC26-20EF26D7C6C5}"/>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180AF867-357B-4B05-85A7-1A5C662F50CA}"/>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24464B9-6387-4DC2-9A25-0EFB1F29AAB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3D1829E3-1A9C-4D20-990A-7CE596D4F027}"/>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6253BB1F-056C-4A00-AFCC-E39FF46B2C1F}"/>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D4CF055-DD1A-473F-B470-DBEF6AF1859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0355DC75-E333-4C0F-8750-0D9E2829227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AA83B9C-106F-413A-851D-1C3900F89210}"/>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B7571F7-9813-483F-B618-38A73F30797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4FCA8FF-9E27-4F75-8BF8-0E65D3A18086}"/>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A92BB779-BB94-4D40-BEE7-AF937D827F1C}"/>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58D03DCF-24FA-48F5-8095-F292CD8F631E}"/>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52EEB262-7ED5-483D-87BF-D341E2DE5DB9}"/>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C9706F95-B0FF-4B05-8D8F-E8EE0D44ED1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C91F92F-CFA3-4AD9-8DE5-10C3BBDE3FF8}"/>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D9FBAF39-0CF1-458F-A5D3-584347EBBB1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EBE5589-8E9E-4034-A772-1F46571C7B70}"/>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A638225-8953-4030-B5B7-5C37F2E83467}"/>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0ED2E7AE-2E3F-4A42-993A-3C84F10A4117}"/>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FBE34B61-4AAE-4968-B3C3-A2F2D21E72D9}"/>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16482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2" name="Google Shape;86;ga338da080d_1_6">
            <a:extLst>
              <a:ext uri="{FF2B5EF4-FFF2-40B4-BE49-F238E27FC236}">
                <a16:creationId xmlns:a16="http://schemas.microsoft.com/office/drawing/2014/main" id="{8CD2929A-5F13-4935-BC7C-37BC68391B3A}"/>
              </a:ext>
            </a:extLst>
          </p:cNvPr>
          <p:cNvSpPr txBox="1">
            <a:spLocks/>
          </p:cNvSpPr>
          <p:nvPr/>
        </p:nvSpPr>
        <p:spPr>
          <a:xfrm>
            <a:off x="0" y="1174781"/>
            <a:ext cx="11948160" cy="560701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Triangle : triangles particuliers, droites particulières dans un triangle, somme des angles dans un triangle</a:t>
            </a: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Définir et construire les bissectrices, les hauteurs, les médiatrices et les médianes dans un triangle</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Tracer les 3 bissectrices dans un triangle et savoir qu’elles sont concourantes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Tracer les 3 médiatrices dans un triangle et savoir qu’elles sont concourantes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Tracer les 3 hauteurs d’un triangle et savoir qu’elles sont concourantes</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2853418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8139202" cy="1248803"/>
          </a:xfrm>
          <a:prstGeom prst="rect">
            <a:avLst/>
          </a:prstGeom>
          <a:noFill/>
        </p:spPr>
        <p:txBody>
          <a:bodyPr wrap="square">
            <a:spAutoFit/>
          </a:bodyPr>
          <a:lstStyle/>
          <a:p>
            <a:pPr marL="514350">
              <a:lnSpc>
                <a:spcPct val="107000"/>
              </a:lnSpc>
              <a:spcAft>
                <a:spcPts val="800"/>
              </a:spcAft>
            </a:pPr>
            <a:r>
              <a:rPr lang="fr-FR" sz="3200">
                <a:solidFill>
                  <a:schemeClr val="tx1">
                    <a:lumMod val="65000"/>
                    <a:lumOff val="35000"/>
                  </a:schemeClr>
                </a:solidFill>
                <a:latin typeface="+mn-lt"/>
                <a:ea typeface="Calibri" panose="020F0502020204030204" pitchFamily="34" charset="0"/>
                <a:cs typeface="Arial" panose="020B0604020202020204" pitchFamily="34" charset="0"/>
              </a:rPr>
              <a:t>La droite perpendiculaire</a:t>
            </a:r>
          </a:p>
          <a:p>
            <a:pPr marL="514350">
              <a:lnSpc>
                <a:spcPct val="107000"/>
              </a:lnSpc>
              <a:spcAft>
                <a:spcPts val="800"/>
              </a:spcAft>
            </a:pPr>
            <a:r>
              <a:rPr lang="fr-FR" sz="3200">
                <a:solidFill>
                  <a:schemeClr val="tx1">
                    <a:lumMod val="65000"/>
                    <a:lumOff val="35000"/>
                  </a:schemeClr>
                </a:solidFill>
                <a:latin typeface="+mn-lt"/>
                <a:ea typeface="Calibri" panose="020F0502020204030204" pitchFamily="34" charset="0"/>
                <a:cs typeface="Arial" panose="020B0604020202020204" pitchFamily="34" charset="0"/>
              </a:rPr>
              <a:t>à (RT) est _________.</a:t>
            </a:r>
          </a:p>
        </p:txBody>
      </p:sp>
      <p:grpSp>
        <p:nvGrpSpPr>
          <p:cNvPr id="33" name="Group 32">
            <a:extLst>
              <a:ext uri="{FF2B5EF4-FFF2-40B4-BE49-F238E27FC236}">
                <a16:creationId xmlns:a16="http://schemas.microsoft.com/office/drawing/2014/main" id="{EE52994D-2D51-4EB3-A85C-8BB386DD2D51}"/>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53E0F8F1-9BC7-4362-BA87-0978D13ADD67}"/>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108F31C8-B7A5-4A63-B9D1-C16C75AE0B9B}"/>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8515579-7437-4316-B701-AA082317148C}"/>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73D6DFBE-C03C-4699-9BDB-676C9C905469}"/>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AC36300D-0F32-4994-8319-51A803A02F7A}"/>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118503BA-E51B-473F-B2BE-865E23D989E4}"/>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6C14BF6F-4A6B-4F40-BA60-A47231EB6F87}"/>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67EB9E4A-D3E5-45FE-9AC5-B0B2155B0AD1}"/>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A55FE180-C5BB-4477-B19E-77EDF5B9B67C}"/>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28F16F6D-7F92-42F2-8E45-0A5C63CA05F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CA07762-38BA-4FD2-8E17-219A747D93B0}"/>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FE798F16-D9D1-4D9D-8C9A-F90F79EAFAE6}"/>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C70B3D87-241B-490D-8460-36AB9EE8798A}"/>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CBF742BD-4BA6-4568-81EC-D033CB518254}"/>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C464F503-701A-4A03-B930-D0C2E2D23BE3}"/>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DB8EEF4-53FA-4966-9DAF-49292BE618B4}"/>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C094134-96FD-4889-932A-D0E857E59405}"/>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58AE688-F771-4866-885D-C98FFB13BB66}"/>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72C80091-8B1A-48FF-8E86-2EDF86C5D09D}"/>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E41466EF-DBC3-4A48-B173-125155F3948F}"/>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DFDF3C7D-79ED-4433-8A4A-54A838096F75}"/>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59AB236F-0FDE-46FC-AAAD-963892C5420C}"/>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EBA760FD-F5CE-4804-8A68-3316AEA20522}"/>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1908F2E-7B1A-4FDC-8ECA-F4B1228730FD}"/>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2FD3B8B-84C8-46B3-A8D6-8B215CB8953B}"/>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5EE235E-5E7A-49C9-BFAC-04351C71B66B}"/>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49949069-B87A-4E53-8FEC-430E6EC05079}"/>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475F7F1E-9E55-48AC-8289-E23EB71D503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024853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1248803"/>
          </a:xfrm>
          <a:prstGeom prst="rect">
            <a:avLst/>
          </a:prstGeom>
          <a:noFill/>
        </p:spPr>
        <p:txBody>
          <a:bodyPr wrap="square">
            <a:spAutoFit/>
          </a:bodyPr>
          <a:lstStyle/>
          <a:p>
            <a:pPr marL="514350">
              <a:lnSpc>
                <a:spcPct val="107000"/>
              </a:lnSpc>
              <a:spcAft>
                <a:spcPts val="800"/>
              </a:spcAft>
            </a:pPr>
            <a:r>
              <a:rPr lang="fr-FR" sz="3200">
                <a:solidFill>
                  <a:schemeClr val="tx1">
                    <a:lumMod val="65000"/>
                    <a:lumOff val="35000"/>
                  </a:schemeClr>
                </a:solidFill>
                <a:latin typeface="+mn-lt"/>
                <a:ea typeface="Calibri" panose="020F0502020204030204" pitchFamily="34" charset="0"/>
                <a:cs typeface="Arial" panose="020B0604020202020204" pitchFamily="34" charset="0"/>
              </a:rPr>
              <a:t>La droite perpendiculaire</a:t>
            </a:r>
          </a:p>
          <a:p>
            <a:pPr marL="514350">
              <a:lnSpc>
                <a:spcPct val="107000"/>
              </a:lnSpc>
              <a:spcAft>
                <a:spcPts val="800"/>
              </a:spcAft>
            </a:pPr>
            <a:r>
              <a:rPr lang="fr-FR" sz="3200">
                <a:solidFill>
                  <a:schemeClr val="tx1">
                    <a:lumMod val="65000"/>
                    <a:lumOff val="35000"/>
                  </a:schemeClr>
                </a:solidFill>
                <a:latin typeface="+mn-lt"/>
                <a:ea typeface="Calibri" panose="020F0502020204030204" pitchFamily="34" charset="0"/>
                <a:cs typeface="Arial" panose="020B0604020202020204" pitchFamily="34" charset="0"/>
              </a:rPr>
              <a:t>à (RT) esr_________.</a:t>
            </a:r>
          </a:p>
        </p:txBody>
      </p:sp>
      <p:sp>
        <p:nvSpPr>
          <p:cNvPr id="8" name="TextBox 7">
            <a:extLst>
              <a:ext uri="{FF2B5EF4-FFF2-40B4-BE49-F238E27FC236}">
                <a16:creationId xmlns:a16="http://schemas.microsoft.com/office/drawing/2014/main" id="{73B4D137-D83D-AF5C-42CE-2BE1839E7BF6}"/>
              </a:ext>
            </a:extLst>
          </p:cNvPr>
          <p:cNvSpPr txBox="1"/>
          <p:nvPr/>
        </p:nvSpPr>
        <p:spPr>
          <a:xfrm>
            <a:off x="2230810" y="2389899"/>
            <a:ext cx="2917960" cy="528222"/>
          </a:xfrm>
          <a:prstGeom prst="rect">
            <a:avLst/>
          </a:prstGeom>
          <a:noFill/>
        </p:spPr>
        <p:txBody>
          <a:bodyPr wrap="square">
            <a:spAutoFit/>
          </a:bodyPr>
          <a:lstStyle/>
          <a:p>
            <a:pPr marL="514350" marR="0">
              <a:lnSpc>
                <a:spcPct val="107000"/>
              </a:lnSpc>
              <a:spcBef>
                <a:spcPts val="0"/>
              </a:spcBef>
              <a:spcAft>
                <a:spcPts val="800"/>
              </a:spcAft>
            </a:pPr>
            <a:r>
              <a:rPr lang="fr-FR" sz="2800" b="1" dirty="0">
                <a:solidFill>
                  <a:srgbClr val="74C274"/>
                </a:solidFill>
                <a:latin typeface="+mn-lt"/>
                <a:ea typeface="Calibri" panose="020F0502020204030204" pitchFamily="34" charset="0"/>
                <a:cs typeface="Arial" panose="020B0604020202020204" pitchFamily="34" charset="0"/>
              </a:rPr>
              <a:t>   (</a:t>
            </a:r>
            <a:r>
              <a:rPr lang="fr-FR" sz="2800" b="1" dirty="0" err="1">
                <a:solidFill>
                  <a:srgbClr val="74C274"/>
                </a:solidFill>
                <a:latin typeface="+mn-lt"/>
                <a:ea typeface="Calibri" panose="020F0502020204030204" pitchFamily="34" charset="0"/>
                <a:cs typeface="Arial" panose="020B0604020202020204" pitchFamily="34" charset="0"/>
              </a:rPr>
              <a:t>uv</a:t>
            </a:r>
            <a:r>
              <a:rPr lang="fr-FR" sz="2800" b="1" dirty="0">
                <a:solidFill>
                  <a:srgbClr val="74C274"/>
                </a:solidFill>
                <a:latin typeface="+mn-lt"/>
                <a:ea typeface="Calibri" panose="020F0502020204030204" pitchFamily="34" charset="0"/>
                <a:cs typeface="Arial" panose="020B0604020202020204" pitchFamily="34" charset="0"/>
              </a:rPr>
              <a:t>)</a:t>
            </a:r>
            <a:endParaRPr lang="fr-FR" sz="2800" b="1" dirty="0">
              <a:solidFill>
                <a:srgbClr val="74C274"/>
              </a:solidFill>
              <a:effectLst/>
              <a:latin typeface="+mn-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EE05574D-DA4F-4870-9572-01C099CE345E}"/>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045604F5-1A19-486F-B99E-A9897914AF9A}"/>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492D4EF8-8831-4C29-9748-FB4BEC7EF76D}"/>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C92305CA-78C9-4E3E-8BE8-8631DBEF3086}"/>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46234BFF-B5A8-4CD2-88DA-D2A88C353418}"/>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B432BBA5-DCC8-44C7-9ADF-15578CE4BD34}"/>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A2828554-63D1-47C9-8693-C8A3CF8BEDAD}"/>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0F79F6BC-8115-49A0-9ECC-A472EEA6F744}"/>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9089509C-65F5-4EB7-824B-99321AC8D56B}"/>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8F59ED7F-01C5-4522-B431-368288C56F72}"/>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B48DB026-3756-4B20-8F3E-E29991070E74}"/>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E81C846-7B20-4A4F-BF39-EC27973966B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4D798B54-97FC-4A06-B62F-6735BF748FE1}"/>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E09B5B3-64E0-44CC-A3F0-0F6368239399}"/>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0A644600-A526-4276-9F06-45E769638B0F}"/>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39F938EB-10E3-4F26-A92A-BC75CC50CD4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3A3C7A7-F7D7-4B37-B765-6465BAC17D1A}"/>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A79E9E0-0C5D-4CDE-9387-3127AA0AF0FA}"/>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B3AF619-3812-422C-AC80-B97D3510BC44}"/>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8D0314B4-0AA2-4EC2-89AD-34C183133813}"/>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6005C491-CB97-44E2-8297-4144149711B6}"/>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4FA0FF3C-E4A6-4830-A552-5139A4074527}"/>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0208586B-BF99-4BF4-8343-22E0400038D3}"/>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C91A7599-CD4C-4CE8-9C07-6CC11C20378B}"/>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20B09BF5-C6E6-4B48-89A3-57AACB786586}"/>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B0BE33B-6B1E-485F-89FA-3827D3F34145}"/>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CF49449-1EF4-4E8A-B224-902387D82F25}"/>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C85E59ED-53CF-4F4E-85F3-5CF85CDD78AF}"/>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054BA458-E62C-439C-9829-09C1E1B8222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625077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fr-FR" sz="3200">
                <a:solidFill>
                  <a:schemeClr val="tx1">
                    <a:lumMod val="65000"/>
                    <a:lumOff val="35000"/>
                  </a:schemeClr>
                </a:solidFill>
                <a:effectLst/>
                <a:latin typeface="+mj-lt"/>
                <a:ea typeface="Calibri" panose="020F0502020204030204" pitchFamily="34" charset="0"/>
                <a:cs typeface="Arial" panose="020B0604020202020204" pitchFamily="34" charset="0"/>
              </a:rPr>
              <a:t>Si RT = 10 cm, alors ST = _____.</a:t>
            </a:r>
          </a:p>
        </p:txBody>
      </p:sp>
      <p:grpSp>
        <p:nvGrpSpPr>
          <p:cNvPr id="33" name="Group 32">
            <a:extLst>
              <a:ext uri="{FF2B5EF4-FFF2-40B4-BE49-F238E27FC236}">
                <a16:creationId xmlns:a16="http://schemas.microsoft.com/office/drawing/2014/main" id="{14FCD14C-03C7-4378-AFB8-E0AA417AB128}"/>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57C2D791-EA61-48A2-A446-F5EDDDDD4B41}"/>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C3D7785C-15BF-4B75-9B82-F622DBDE9C66}"/>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D7B8207B-A4F8-4FB4-B98E-4EFBAF458A0E}"/>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97713FB2-241C-4DF0-887C-00159F4F70DA}"/>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2F30A7C4-3668-490D-BAA1-81DF34AD79BA}"/>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9855BFD7-C7A0-46C7-B2F4-5DBCAF07F914}"/>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DC5C4F52-D9C2-4D8F-842B-60FA6363174A}"/>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BCE76DD4-BB33-4D33-A947-923B06D183F0}"/>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097C511A-4B9A-4180-A19E-F938AEB877D0}"/>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3F9DBFA0-BAB5-4F70-8088-F94603578A4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4404DC2-98B7-4981-9E17-5CBFC0652720}"/>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D2710496-0900-4604-B744-E302DB3BEAFD}"/>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9AD42C91-887D-4685-8633-924C1BF93FA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97B0A58F-F3D9-4685-A32F-247021F4E83B}"/>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F7FDDAEE-5390-420E-9684-0A6B066DB57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6CBF5C5-FBF4-4D2C-A04C-C4253F664037}"/>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ACC85ED-7C4E-44F3-99EA-AEF0F5D89DFA}"/>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09AE072-0A23-4A0A-B500-AAB84E0A545A}"/>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918CD2B2-4EE1-4FFC-96A5-D577995DA5B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6F8FD348-5093-46B2-A981-5B37C1958595}"/>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E2D78EAF-4282-4361-8880-1119E477A88A}"/>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B3608858-E8D7-4F2C-9F56-7181C568F06E}"/>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14423276-4815-4B95-A799-9EE9A8B48093}"/>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2C7B14DB-898A-4741-A17B-14D70BE5FF59}"/>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3C86635-6BE3-44E0-9C1D-1F67174398E7}"/>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0C6C14E-6639-436D-A71F-BDFAAFFC40EF}"/>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4C104A0A-DB03-4B68-B1C4-F3C169A9BAE8}"/>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A2428445-2120-46EF-ACCA-96CE251788E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994634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fr-FR" sz="3200">
                <a:solidFill>
                  <a:schemeClr val="tx1">
                    <a:lumMod val="65000"/>
                    <a:lumOff val="35000"/>
                  </a:schemeClr>
                </a:solidFill>
                <a:effectLst/>
                <a:latin typeface="+mj-lt"/>
                <a:ea typeface="Calibri" panose="020F0502020204030204" pitchFamily="34" charset="0"/>
                <a:cs typeface="Arial" panose="020B0604020202020204" pitchFamily="34" charset="0"/>
              </a:rPr>
              <a:t>Si RT = 10 cm, alors ST = _____.</a:t>
            </a:r>
          </a:p>
        </p:txBody>
      </p:sp>
      <p:sp>
        <p:nvSpPr>
          <p:cNvPr id="6" name="TextBox 5">
            <a:extLst>
              <a:ext uri="{FF2B5EF4-FFF2-40B4-BE49-F238E27FC236}">
                <a16:creationId xmlns:a16="http://schemas.microsoft.com/office/drawing/2014/main" id="{CBEB6333-2D74-FD8F-3713-BB48FC743D64}"/>
              </a:ext>
            </a:extLst>
          </p:cNvPr>
          <p:cNvSpPr txBox="1"/>
          <p:nvPr/>
        </p:nvSpPr>
        <p:spPr>
          <a:xfrm>
            <a:off x="5011060" y="1811972"/>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5 cm</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70B4452D-09DB-49EF-975E-9DBCA73029FF}"/>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B606964C-EFAA-4558-BCC4-326E3453245D}"/>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E2E33FF3-4382-4AA9-8264-B17C94520DE6}"/>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18A8C6D9-6874-42FD-ADEC-62E2A17B61AE}"/>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E557EE1F-A3D5-44AF-BE79-7DDDC1C3AEA9}"/>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2D2B9012-526C-42F3-8CE8-B7B51C5C2BCE}"/>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1D72EDC0-7AC1-4CBE-9914-6DF37F3D66B7}"/>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32BC1E09-EB95-4B0A-8556-A1BECFC4BE7A}"/>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4665560D-D65C-446F-B7FC-4538A4E42C98}"/>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0F9B8689-26B8-4138-88C2-8254FD4CD8C8}"/>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78C3DAB2-71DB-47E3-BB95-AD578C81B929}"/>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8BA7010-C0DE-408F-9E44-9AEC547A24DD}"/>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AB374C9F-9903-4D54-876C-2852AC87889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C2CEB36-ED90-43A5-964D-5A4EEAED1724}"/>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FD05F9ED-A624-4700-B68E-02E5214C464B}"/>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391412CD-71C4-45C8-9D02-4DB9B0A745F8}"/>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F4A2462-DE0D-4D3E-AC95-1176A853D572}"/>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F86D5C8-4B8F-4203-93B1-54CB3EDD970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78EEAEEE-6B7B-4A4B-B378-BB0964B53C2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47FCDCC3-64E5-4D93-B610-3438753F5AC5}"/>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208983BD-4A06-4995-8AEE-32616486F160}"/>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5C5ADB80-CE11-44C3-9E6F-AF7832FB0A5E}"/>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4684C98E-6A15-4B1A-8381-62EDE0F52E64}"/>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0D3770F2-7237-4868-B384-23BC08E3795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C2830E6E-A27F-4483-8974-F821E699819C}"/>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65908F9-7AE4-4966-A9E4-BEF7EA334F9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7978F09-BB13-4B7C-8FFE-A4F224F2DAD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0BDD88FA-05CE-4890-B9B0-68C64944A065}"/>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93B065C9-3E0E-49D8-A248-345A2299BD3E}"/>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62640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fr-FR" sz="3200">
                <a:solidFill>
                  <a:schemeClr val="tx1">
                    <a:lumMod val="65000"/>
                    <a:lumOff val="35000"/>
                  </a:schemeClr>
                </a:solidFill>
                <a:effectLst/>
                <a:latin typeface="+mj-lt"/>
                <a:ea typeface="Calibri" panose="020F0502020204030204" pitchFamily="34" charset="0"/>
                <a:cs typeface="Arial" panose="020B0604020202020204" pitchFamily="34" charset="0"/>
              </a:rPr>
              <a:t>Si AR = 6 cm, </a:t>
            </a:r>
            <a:r>
              <a:rPr lang="fr-FR" sz="3200">
                <a:solidFill>
                  <a:schemeClr val="tx1">
                    <a:lumMod val="65000"/>
                    <a:lumOff val="35000"/>
                  </a:schemeClr>
                </a:solidFill>
                <a:latin typeface="+mj-lt"/>
                <a:ea typeface="Calibri" panose="020F0502020204030204" pitchFamily="34" charset="0"/>
                <a:cs typeface="Arial" panose="020B0604020202020204" pitchFamily="34" charset="0"/>
              </a:rPr>
              <a:t>alors</a:t>
            </a:r>
            <a:r>
              <a:rPr lang="fr-FR" sz="3200">
                <a:solidFill>
                  <a:schemeClr val="tx1">
                    <a:lumMod val="65000"/>
                    <a:lumOff val="35000"/>
                  </a:schemeClr>
                </a:solidFill>
                <a:effectLst/>
                <a:latin typeface="+mj-lt"/>
                <a:ea typeface="Calibri" panose="020F0502020204030204" pitchFamily="34" charset="0"/>
                <a:cs typeface="Arial" panose="020B0604020202020204" pitchFamily="34" charset="0"/>
              </a:rPr>
              <a:t> AT = _____.</a:t>
            </a:r>
          </a:p>
        </p:txBody>
      </p:sp>
      <p:grpSp>
        <p:nvGrpSpPr>
          <p:cNvPr id="33" name="Group 32">
            <a:extLst>
              <a:ext uri="{FF2B5EF4-FFF2-40B4-BE49-F238E27FC236}">
                <a16:creationId xmlns:a16="http://schemas.microsoft.com/office/drawing/2014/main" id="{1C986A9E-423D-42C7-9386-2E8CC54D112C}"/>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9FEA3537-43DF-4E26-A243-E56A1D4DE390}"/>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E02485A3-9495-46EF-97C9-9D37D47EB21D}"/>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9D533D1-2A08-46D3-85F5-E44EFF00171F}"/>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1B5338E5-C1DE-4764-A4F5-48521B9A317C}"/>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3202D6A8-3286-440C-A210-568E35DED1BF}"/>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EA97E5FE-532A-43D4-BC27-6E6C82B8A0A1}"/>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AE0453EC-D720-4592-89C1-30C14B7D5CD5}"/>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3FFC9783-D5E7-4AB9-A2FA-6C604EFFB870}"/>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773DFFCD-BD52-451B-84A8-3667B426EB23}"/>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1BBA9266-D85B-498B-8B15-EE9606C2046C}"/>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BC4CDEE-0061-40F7-B044-A1CDC8CBBE1D}"/>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E5FEC3AF-599C-43C0-BACB-C9C5DAB942FF}"/>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4743200-DA87-4A7F-8293-C8B71B66C620}"/>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881133F3-ED91-4D81-B6CC-C7811ED0CA86}"/>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4F1B5AB2-BC12-435D-9D4A-6DC360DAF070}"/>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27D2846-4768-4E7A-B9FF-3167A91294F6}"/>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731C0DF-CD7F-40B6-A8DA-4E6AB0E36EC7}"/>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24252F63-7B88-4127-AAB4-E23536C9C9BC}"/>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7BA055C2-9346-41BF-96D0-8779101063DC}"/>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EAB5BA51-5264-43F9-81B1-F1BEDD661637}"/>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E25294AA-47F9-4F23-862C-FFD4EF1CA0EB}"/>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685A8707-4B3D-408B-8FCE-2B1FA12A83E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9A464801-AC16-4043-BC31-A08B7F24D101}"/>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8D90852D-2270-4B46-9350-A6731DC7BC67}"/>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79A0C79-DBFD-4B5E-B587-C074180404D9}"/>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6620257-D136-4111-B30A-E86DE938D161}"/>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EB70E957-F695-484D-A28F-9C9EA52478F6}"/>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971A60A6-0019-4628-912C-622DA2D600E9}"/>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38529762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Utilisez la figure pour compléter. </a:t>
            </a: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fr-FR" sz="3200">
                <a:solidFill>
                  <a:schemeClr val="tx1">
                    <a:lumMod val="65000"/>
                    <a:lumOff val="35000"/>
                  </a:schemeClr>
                </a:solidFill>
                <a:effectLst/>
                <a:latin typeface="+mj-lt"/>
                <a:ea typeface="Calibri" panose="020F0502020204030204" pitchFamily="34" charset="0"/>
                <a:cs typeface="Arial" panose="020B0604020202020204" pitchFamily="34" charset="0"/>
              </a:rPr>
              <a:t>Si AR = 6 cm, alors AT = _____.</a:t>
            </a:r>
          </a:p>
        </p:txBody>
      </p:sp>
      <p:sp>
        <p:nvSpPr>
          <p:cNvPr id="6" name="TextBox 5">
            <a:extLst>
              <a:ext uri="{FF2B5EF4-FFF2-40B4-BE49-F238E27FC236}">
                <a16:creationId xmlns:a16="http://schemas.microsoft.com/office/drawing/2014/main" id="{AF4DFEA5-3B68-8622-CDC4-CE63115DBC07}"/>
              </a:ext>
            </a:extLst>
          </p:cNvPr>
          <p:cNvSpPr txBox="1"/>
          <p:nvPr/>
        </p:nvSpPr>
        <p:spPr>
          <a:xfrm>
            <a:off x="4852761" y="1821892"/>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6 cm</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64" name="Group 63">
            <a:extLst>
              <a:ext uri="{FF2B5EF4-FFF2-40B4-BE49-F238E27FC236}">
                <a16:creationId xmlns:a16="http://schemas.microsoft.com/office/drawing/2014/main" id="{3DE2DCAD-9AFA-E377-8549-3B9322E708B3}"/>
              </a:ext>
            </a:extLst>
          </p:cNvPr>
          <p:cNvGrpSpPr/>
          <p:nvPr/>
        </p:nvGrpSpPr>
        <p:grpSpPr>
          <a:xfrm>
            <a:off x="5072301" y="2126226"/>
            <a:ext cx="5018789" cy="3679743"/>
            <a:chOff x="801243" y="2079926"/>
            <a:chExt cx="5018789" cy="3679743"/>
          </a:xfrm>
        </p:grpSpPr>
        <p:grpSp>
          <p:nvGrpSpPr>
            <p:cNvPr id="65" name="Group 64">
              <a:extLst>
                <a:ext uri="{FF2B5EF4-FFF2-40B4-BE49-F238E27FC236}">
                  <a16:creationId xmlns:a16="http://schemas.microsoft.com/office/drawing/2014/main" id="{4897BCF6-0384-1048-2F20-37BE8E2222B4}"/>
                </a:ext>
              </a:extLst>
            </p:cNvPr>
            <p:cNvGrpSpPr/>
            <p:nvPr/>
          </p:nvGrpSpPr>
          <p:grpSpPr>
            <a:xfrm>
              <a:off x="801243" y="2079926"/>
              <a:ext cx="5018789" cy="3679743"/>
              <a:chOff x="801243" y="2079926"/>
              <a:chExt cx="5018789" cy="3679743"/>
            </a:xfrm>
          </p:grpSpPr>
          <p:cxnSp>
            <p:nvCxnSpPr>
              <p:cNvPr id="67" name="Straight Connector 66">
                <a:extLst>
                  <a:ext uri="{FF2B5EF4-FFF2-40B4-BE49-F238E27FC236}">
                    <a16:creationId xmlns:a16="http://schemas.microsoft.com/office/drawing/2014/main" id="{87CE6655-4C79-163D-0D9B-30CFB814FB08}"/>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AB09CB86-40E6-2479-6247-E3861DA51312}"/>
                  </a:ext>
                </a:extLst>
              </p:cNvPr>
              <p:cNvGrpSpPr/>
              <p:nvPr/>
            </p:nvGrpSpPr>
            <p:grpSpPr>
              <a:xfrm>
                <a:off x="801243" y="2079926"/>
                <a:ext cx="5018789" cy="3679743"/>
                <a:chOff x="801243" y="2079926"/>
                <a:chExt cx="5018789" cy="3679743"/>
              </a:xfrm>
            </p:grpSpPr>
            <p:sp>
              <p:nvSpPr>
                <p:cNvPr id="69" name="TextBox 68">
                  <a:extLst>
                    <a:ext uri="{FF2B5EF4-FFF2-40B4-BE49-F238E27FC236}">
                      <a16:creationId xmlns:a16="http://schemas.microsoft.com/office/drawing/2014/main" id="{27692470-7116-12F3-9935-6A69543020B0}"/>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70" name="Group 69">
                  <a:extLst>
                    <a:ext uri="{FF2B5EF4-FFF2-40B4-BE49-F238E27FC236}">
                      <a16:creationId xmlns:a16="http://schemas.microsoft.com/office/drawing/2014/main" id="{7F020D09-8034-23E2-D014-F2EBBB1FAEC5}"/>
                    </a:ext>
                  </a:extLst>
                </p:cNvPr>
                <p:cNvGrpSpPr/>
                <p:nvPr/>
              </p:nvGrpSpPr>
              <p:grpSpPr>
                <a:xfrm>
                  <a:off x="801243" y="2079926"/>
                  <a:ext cx="5018789" cy="3679743"/>
                  <a:chOff x="801243" y="2079926"/>
                  <a:chExt cx="5018789" cy="3679743"/>
                </a:xfrm>
              </p:grpSpPr>
              <p:sp>
                <p:nvSpPr>
                  <p:cNvPr id="72" name="TextBox 71">
                    <a:extLst>
                      <a:ext uri="{FF2B5EF4-FFF2-40B4-BE49-F238E27FC236}">
                        <a16:creationId xmlns:a16="http://schemas.microsoft.com/office/drawing/2014/main" id="{EB98408B-1464-4676-9F92-978C7408F6C3}"/>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73" name="TextBox 72">
                    <a:extLst>
                      <a:ext uri="{FF2B5EF4-FFF2-40B4-BE49-F238E27FC236}">
                        <a16:creationId xmlns:a16="http://schemas.microsoft.com/office/drawing/2014/main" id="{8DD3F019-60BE-CACF-B08D-BF1221D579E2}"/>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74" name="TextBox 73">
                    <a:extLst>
                      <a:ext uri="{FF2B5EF4-FFF2-40B4-BE49-F238E27FC236}">
                        <a16:creationId xmlns:a16="http://schemas.microsoft.com/office/drawing/2014/main" id="{0BE64C73-C77E-E700-B412-E70FFF4A74FC}"/>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75" name="Group 74">
                    <a:extLst>
                      <a:ext uri="{FF2B5EF4-FFF2-40B4-BE49-F238E27FC236}">
                        <a16:creationId xmlns:a16="http://schemas.microsoft.com/office/drawing/2014/main" id="{D96477D8-1562-A317-DF6A-0149550C1908}"/>
                      </a:ext>
                    </a:extLst>
                  </p:cNvPr>
                  <p:cNvGrpSpPr/>
                  <p:nvPr/>
                </p:nvGrpSpPr>
                <p:grpSpPr>
                  <a:xfrm>
                    <a:off x="1025611" y="2079926"/>
                    <a:ext cx="4794421" cy="3679743"/>
                    <a:chOff x="1025611" y="2079926"/>
                    <a:chExt cx="4794421" cy="3679743"/>
                  </a:xfrm>
                </p:grpSpPr>
                <p:cxnSp>
                  <p:nvCxnSpPr>
                    <p:cNvPr id="76" name="Straight Connector 75">
                      <a:extLst>
                        <a:ext uri="{FF2B5EF4-FFF2-40B4-BE49-F238E27FC236}">
                          <a16:creationId xmlns:a16="http://schemas.microsoft.com/office/drawing/2014/main" id="{359869F6-5D1C-4A94-2608-C64CBB0DDF14}"/>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B13EE61-0E1D-483A-3B45-E934FD994633}"/>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225C47C2-64AF-96ED-01FA-34A76E32B7E5}"/>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7CAC1E7E-ED08-AC8B-46AC-D09C0D678828}"/>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80" name="TextBox 79">
                      <a:extLst>
                        <a:ext uri="{FF2B5EF4-FFF2-40B4-BE49-F238E27FC236}">
                          <a16:creationId xmlns:a16="http://schemas.microsoft.com/office/drawing/2014/main" id="{F46BD618-4143-08CB-5B62-10F6F587A42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81" name="Straight Connector 80">
                      <a:extLst>
                        <a:ext uri="{FF2B5EF4-FFF2-40B4-BE49-F238E27FC236}">
                          <a16:creationId xmlns:a16="http://schemas.microsoft.com/office/drawing/2014/main" id="{F5DA0297-228C-19B5-991A-E19E5824966F}"/>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3127D75E-A755-A036-7544-BF46D1640706}"/>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735FAA2-A5A3-C3C1-1EA3-D89F4A2BE8E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C230EACA-E983-EDD4-1859-9E23013D465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85" name="Straight Connector 84">
                      <a:extLst>
                        <a:ext uri="{FF2B5EF4-FFF2-40B4-BE49-F238E27FC236}">
                          <a16:creationId xmlns:a16="http://schemas.microsoft.com/office/drawing/2014/main" id="{291A0C7E-E59C-D96D-635A-F75CCB3CFD1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86" name="TextBox 85">
                      <a:extLst>
                        <a:ext uri="{FF2B5EF4-FFF2-40B4-BE49-F238E27FC236}">
                          <a16:creationId xmlns:a16="http://schemas.microsoft.com/office/drawing/2014/main" id="{4CB21FC6-D34C-FB73-F618-1319344ACAD7}"/>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7" name="Rectangle: Rounded Corners 11">
                      <a:extLst>
                        <a:ext uri="{FF2B5EF4-FFF2-40B4-BE49-F238E27FC236}">
                          <a16:creationId xmlns:a16="http://schemas.microsoft.com/office/drawing/2014/main" id="{7EE3D610-FF05-11E3-61A4-299175B8F390}"/>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8" name="Oval 87">
                      <a:extLst>
                        <a:ext uri="{FF2B5EF4-FFF2-40B4-BE49-F238E27FC236}">
                          <a16:creationId xmlns:a16="http://schemas.microsoft.com/office/drawing/2014/main" id="{C2DDB6DB-5D19-3A39-9414-DEDDE8BE290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456BE1F1-5E71-6102-B92E-46AF85B1D6AD}"/>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a:extLst>
                        <a:ext uri="{FF2B5EF4-FFF2-40B4-BE49-F238E27FC236}">
                          <a16:creationId xmlns:a16="http://schemas.microsoft.com/office/drawing/2014/main" id="{F61AA9E0-7DB3-7AB3-D461-56091A623E5F}"/>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4AC58AF-28F3-7D2D-1413-0B417F0B56F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66B45CD-2D9C-71E1-9DFA-8F1EFAA2DE5C}"/>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71" name="TextBox 70">
                  <a:extLst>
                    <a:ext uri="{FF2B5EF4-FFF2-40B4-BE49-F238E27FC236}">
                      <a16:creationId xmlns:a16="http://schemas.microsoft.com/office/drawing/2014/main" id="{B2C9EF78-D2AA-219B-9767-21A79A373F7B}"/>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66" name="Oval 65">
              <a:extLst>
                <a:ext uri="{FF2B5EF4-FFF2-40B4-BE49-F238E27FC236}">
                  <a16:creationId xmlns:a16="http://schemas.microsoft.com/office/drawing/2014/main" id="{1D20904D-AC6D-1B90-ED3F-C0D58AF7CCAF}"/>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91283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n-lt"/>
              </a:rPr>
              <a:t> </a:t>
            </a:r>
            <a:r>
              <a:rPr lang="fr-FR" dirty="0">
                <a:solidFill>
                  <a:schemeClr val="tx1">
                    <a:lumMod val="50000"/>
                    <a:lumOff val="50000"/>
                  </a:schemeClr>
                </a:solidFill>
                <a:latin typeface="+mn-lt"/>
              </a:rPr>
              <a:t> Activité Socio-Émotionnelle</a:t>
            </a:r>
            <a:endParaRPr lang="en-GB" dirty="0">
              <a:solidFill>
                <a:schemeClr val="tx1">
                  <a:lumMod val="50000"/>
                  <a:lumOff val="50000"/>
                </a:schemeClr>
              </a:solidFill>
              <a:latin typeface="+mn-lt"/>
            </a:endParaRP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Parler positivement de soi</a:t>
            </a:r>
            <a:endParaRPr lang="fr-FR" sz="3200" dirty="0">
              <a:solidFill>
                <a:schemeClr val="bg1"/>
              </a:solidFill>
              <a:sym typeface="Comic Sans MS"/>
            </a:endParaRPr>
          </a:p>
        </p:txBody>
      </p:sp>
      <p:pic>
        <p:nvPicPr>
          <p:cNvPr id="12" name="BlueBtn">
            <a:extLst>
              <a:ext uri="{FF2B5EF4-FFF2-40B4-BE49-F238E27FC236}">
                <a16:creationId xmlns:a16="http://schemas.microsoft.com/office/drawing/2014/main" id="{91E05EEF-30D5-CCF9-5947-560B60B9D5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5018" y="4672727"/>
            <a:ext cx="1097280" cy="1097280"/>
          </a:xfrm>
          <a:prstGeom prst="rect">
            <a:avLst/>
          </a:prstGeom>
        </p:spPr>
      </p:pic>
      <p:pic>
        <p:nvPicPr>
          <p:cNvPr id="10" name="GreenBtn">
            <a:extLst>
              <a:ext uri="{FF2B5EF4-FFF2-40B4-BE49-F238E27FC236}">
                <a16:creationId xmlns:a16="http://schemas.microsoft.com/office/drawing/2014/main" id="{85EDDDFD-94D2-6A67-7862-CBF88F61B0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49142" y="4672727"/>
            <a:ext cx="1097280" cy="1097280"/>
          </a:xfrm>
          <a:prstGeom prst="rect">
            <a:avLst/>
          </a:prstGeom>
        </p:spPr>
      </p:pic>
      <p:pic>
        <p:nvPicPr>
          <p:cNvPr id="7" name="yellowBtn">
            <a:extLst>
              <a:ext uri="{FF2B5EF4-FFF2-40B4-BE49-F238E27FC236}">
                <a16:creationId xmlns:a16="http://schemas.microsoft.com/office/drawing/2014/main" id="{955B96FF-B046-34C6-4A0E-1B255EF1504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13266" y="4672727"/>
            <a:ext cx="1097280" cy="1097280"/>
          </a:xfrm>
          <a:prstGeom prst="rect">
            <a:avLst/>
          </a:prstGeom>
        </p:spPr>
      </p:pic>
      <p:pic>
        <p:nvPicPr>
          <p:cNvPr id="14" name="redBtn">
            <a:extLst>
              <a:ext uri="{FF2B5EF4-FFF2-40B4-BE49-F238E27FC236}">
                <a16:creationId xmlns:a16="http://schemas.microsoft.com/office/drawing/2014/main" id="{2CFD8D33-330C-0644-18E6-2105A5DBBA7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77389" y="4672727"/>
            <a:ext cx="1097280" cy="1097280"/>
          </a:xfrm>
          <a:prstGeom prst="rect">
            <a:avLst/>
          </a:prstGeom>
        </p:spPr>
      </p:pic>
      <p:sp>
        <p:nvSpPr>
          <p:cNvPr id="3" name="Arrow: Pentagon 2">
            <a:extLst>
              <a:ext uri="{FF2B5EF4-FFF2-40B4-BE49-F238E27FC236}">
                <a16:creationId xmlns:a16="http://schemas.microsoft.com/office/drawing/2014/main" id="{20D2DDCD-B094-4B42-B76D-C1BC165CF1FA}"/>
              </a:ext>
            </a:extLst>
          </p:cNvPr>
          <p:cNvSpPr/>
          <p:nvPr/>
        </p:nvSpPr>
        <p:spPr>
          <a:xfrm rot="5400000">
            <a:off x="234464" y="2089003"/>
            <a:ext cx="2990474" cy="2707574"/>
          </a:xfrm>
          <a:prstGeom prst="homePlate">
            <a:avLst/>
          </a:prstGeom>
          <a:solidFill>
            <a:srgbClr val="ACE8F9"/>
          </a:solidFill>
          <a:ln>
            <a:solidFill>
              <a:srgbClr val="0FCF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2400" dirty="0">
                <a:solidFill>
                  <a:schemeClr val="tx1">
                    <a:lumMod val="75000"/>
                    <a:lumOff val="25000"/>
                  </a:schemeClr>
                </a:solidFill>
              </a:rPr>
              <a:t>Etes-vous tristes, fatigué(e)s,</a:t>
            </a:r>
          </a:p>
          <a:p>
            <a:pPr algn="ctr"/>
            <a:r>
              <a:rPr lang="fr-FR" sz="2400" dirty="0">
                <a:solidFill>
                  <a:schemeClr val="tx1">
                    <a:lumMod val="75000"/>
                    <a:lumOff val="25000"/>
                  </a:schemeClr>
                </a:solidFill>
              </a:rPr>
              <a:t>malades ou ennuyé(e)s ?</a:t>
            </a:r>
          </a:p>
        </p:txBody>
      </p:sp>
      <p:sp>
        <p:nvSpPr>
          <p:cNvPr id="23" name="Arrow: Pentagon 22">
            <a:extLst>
              <a:ext uri="{FF2B5EF4-FFF2-40B4-BE49-F238E27FC236}">
                <a16:creationId xmlns:a16="http://schemas.microsoft.com/office/drawing/2014/main" id="{7ADACCE5-C95C-4029-826C-214FE1DB7CC9}"/>
              </a:ext>
            </a:extLst>
          </p:cNvPr>
          <p:cNvSpPr/>
          <p:nvPr/>
        </p:nvSpPr>
        <p:spPr>
          <a:xfrm rot="5400000">
            <a:off x="3091974" y="2089003"/>
            <a:ext cx="2990474" cy="2707574"/>
          </a:xfrm>
          <a:prstGeom prst="homePlate">
            <a:avLst/>
          </a:prstGeom>
          <a:solidFill>
            <a:srgbClr val="C0FCC7"/>
          </a:solidFill>
          <a:ln>
            <a:solidFill>
              <a:srgbClr val="10CB2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2400" dirty="0">
                <a:solidFill>
                  <a:schemeClr val="tx1">
                    <a:lumMod val="75000"/>
                    <a:lumOff val="25000"/>
                  </a:schemeClr>
                </a:solidFill>
              </a:rPr>
              <a:t>Etes-vous calmes, prêt(e)s à apprendre, heureux(ses) ?</a:t>
            </a:r>
          </a:p>
          <a:p>
            <a:pPr algn="ctr"/>
            <a:endParaRPr lang="fr-FR" sz="2400" dirty="0">
              <a:solidFill>
                <a:schemeClr val="tx1">
                  <a:lumMod val="75000"/>
                  <a:lumOff val="25000"/>
                </a:schemeClr>
              </a:solidFill>
            </a:endParaRPr>
          </a:p>
        </p:txBody>
      </p:sp>
      <p:sp>
        <p:nvSpPr>
          <p:cNvPr id="24" name="Arrow: Pentagon 23">
            <a:extLst>
              <a:ext uri="{FF2B5EF4-FFF2-40B4-BE49-F238E27FC236}">
                <a16:creationId xmlns:a16="http://schemas.microsoft.com/office/drawing/2014/main" id="{704AFFD3-7F58-42D9-BAA6-29B305343A0E}"/>
              </a:ext>
            </a:extLst>
          </p:cNvPr>
          <p:cNvSpPr/>
          <p:nvPr/>
        </p:nvSpPr>
        <p:spPr>
          <a:xfrm rot="5400000">
            <a:off x="5949485" y="2089003"/>
            <a:ext cx="2990474" cy="2707574"/>
          </a:xfrm>
          <a:prstGeom prst="homePlate">
            <a:avLst/>
          </a:prstGeom>
          <a:solidFill>
            <a:srgbClr val="FBF7C3"/>
          </a:solidFill>
          <a:ln>
            <a:solidFill>
              <a:srgbClr val="F2D418"/>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2400" dirty="0">
                <a:solidFill>
                  <a:schemeClr val="tx1">
                    <a:lumMod val="75000"/>
                    <a:lumOff val="25000"/>
                  </a:schemeClr>
                </a:solidFill>
              </a:rPr>
              <a:t>Etes-vous frustré(e)s ou bouleversé(e)s ?</a:t>
            </a:r>
          </a:p>
        </p:txBody>
      </p:sp>
      <p:sp>
        <p:nvSpPr>
          <p:cNvPr id="25" name="Arrow: Pentagon 24">
            <a:extLst>
              <a:ext uri="{FF2B5EF4-FFF2-40B4-BE49-F238E27FC236}">
                <a16:creationId xmlns:a16="http://schemas.microsoft.com/office/drawing/2014/main" id="{12EF9C09-667E-4E80-9B2D-337B2224838F}"/>
              </a:ext>
            </a:extLst>
          </p:cNvPr>
          <p:cNvSpPr/>
          <p:nvPr/>
        </p:nvSpPr>
        <p:spPr>
          <a:xfrm rot="5400000">
            <a:off x="8830792" y="2089003"/>
            <a:ext cx="2990474" cy="2707574"/>
          </a:xfrm>
          <a:prstGeom prst="homePlate">
            <a:avLst/>
          </a:prstGeom>
          <a:solidFill>
            <a:srgbClr val="F5ACB0"/>
          </a:solidFill>
          <a:ln>
            <a:solidFill>
              <a:srgbClr val="FD1A23"/>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2400" dirty="0">
                <a:solidFill>
                  <a:schemeClr val="tx1">
                    <a:lumMod val="75000"/>
                    <a:lumOff val="25000"/>
                  </a:schemeClr>
                </a:solidFill>
              </a:rPr>
              <a:t>Etes-vous fâché(e)s ou agacé(e)s ?</a:t>
            </a:r>
          </a:p>
        </p:txBody>
      </p:sp>
      <p:pic>
        <p:nvPicPr>
          <p:cNvPr id="8" name="hand" descr="A hand with a thumb up&#10;&#10;Description automatically generated with low confidence">
            <a:extLst>
              <a:ext uri="{FF2B5EF4-FFF2-40B4-BE49-F238E27FC236}">
                <a16:creationId xmlns:a16="http://schemas.microsoft.com/office/drawing/2014/main" id="{1A03DCA4-50F4-4911-B9B7-C1BFF2B8059D}"/>
              </a:ext>
            </a:extLst>
          </p:cNvPr>
          <p:cNvPicPr>
            <a:picLocks noChangeAspect="1"/>
          </p:cNvPicPr>
          <p:nvPr/>
        </p:nvPicPr>
        <p:blipFill>
          <a:blip r:embed="rId12"/>
          <a:stretch>
            <a:fillRect/>
          </a:stretch>
        </p:blipFill>
        <p:spPr>
          <a:xfrm>
            <a:off x="1108856" y="5128188"/>
            <a:ext cx="1322835" cy="2060452"/>
          </a:xfrm>
          <a:prstGeom prst="rect">
            <a:avLst/>
          </a:prstGeom>
        </p:spPr>
      </p:pic>
      <p:pic>
        <p:nvPicPr>
          <p:cNvPr id="29" name="hand2" descr="A hand with a thumb up&#10;&#10;Description automatically generated with low confidence">
            <a:extLst>
              <a:ext uri="{FF2B5EF4-FFF2-40B4-BE49-F238E27FC236}">
                <a16:creationId xmlns:a16="http://schemas.microsoft.com/office/drawing/2014/main" id="{B1AB8C16-B6A5-43EF-B0BD-513439DDD2F2}"/>
              </a:ext>
            </a:extLst>
          </p:cNvPr>
          <p:cNvPicPr>
            <a:picLocks noChangeAspect="1"/>
          </p:cNvPicPr>
          <p:nvPr/>
        </p:nvPicPr>
        <p:blipFill>
          <a:blip r:embed="rId12"/>
          <a:stretch>
            <a:fillRect/>
          </a:stretch>
        </p:blipFill>
        <p:spPr>
          <a:xfrm>
            <a:off x="3936364" y="5128188"/>
            <a:ext cx="1322835" cy="2060452"/>
          </a:xfrm>
          <a:prstGeom prst="rect">
            <a:avLst/>
          </a:prstGeom>
        </p:spPr>
      </p:pic>
      <p:pic>
        <p:nvPicPr>
          <p:cNvPr id="30" name="hand3" descr="A hand with a thumb up&#10;&#10;Description automatically generated with low confidence">
            <a:extLst>
              <a:ext uri="{FF2B5EF4-FFF2-40B4-BE49-F238E27FC236}">
                <a16:creationId xmlns:a16="http://schemas.microsoft.com/office/drawing/2014/main" id="{24534099-9235-4CBF-B36A-8C77B77A52E2}"/>
              </a:ext>
            </a:extLst>
          </p:cNvPr>
          <p:cNvPicPr>
            <a:picLocks noChangeAspect="1"/>
          </p:cNvPicPr>
          <p:nvPr/>
        </p:nvPicPr>
        <p:blipFill>
          <a:blip r:embed="rId12"/>
          <a:stretch>
            <a:fillRect/>
          </a:stretch>
        </p:blipFill>
        <p:spPr>
          <a:xfrm>
            <a:off x="6856876" y="5128188"/>
            <a:ext cx="1322835" cy="2060452"/>
          </a:xfrm>
          <a:prstGeom prst="rect">
            <a:avLst/>
          </a:prstGeom>
        </p:spPr>
      </p:pic>
      <p:pic>
        <p:nvPicPr>
          <p:cNvPr id="31" name="hand4" descr="A hand with a thumb up&#10;&#10;Description automatically generated with low confidence">
            <a:extLst>
              <a:ext uri="{FF2B5EF4-FFF2-40B4-BE49-F238E27FC236}">
                <a16:creationId xmlns:a16="http://schemas.microsoft.com/office/drawing/2014/main" id="{469BECC8-F1B9-4089-94D2-50CDEF017C40}"/>
              </a:ext>
            </a:extLst>
          </p:cNvPr>
          <p:cNvPicPr>
            <a:picLocks noChangeAspect="1"/>
          </p:cNvPicPr>
          <p:nvPr/>
        </p:nvPicPr>
        <p:blipFill>
          <a:blip r:embed="rId12"/>
          <a:stretch>
            <a:fillRect/>
          </a:stretch>
        </p:blipFill>
        <p:spPr>
          <a:xfrm>
            <a:off x="9703010" y="5128188"/>
            <a:ext cx="1322835" cy="2060452"/>
          </a:xfrm>
          <a:prstGeom prst="rect">
            <a:avLst/>
          </a:prstGeom>
        </p:spPr>
      </p:pic>
      <p:pic>
        <p:nvPicPr>
          <p:cNvPr id="1026" name="Picture 2" descr="image">
            <a:extLst>
              <a:ext uri="{FF2B5EF4-FFF2-40B4-BE49-F238E27FC236}">
                <a16:creationId xmlns:a16="http://schemas.microsoft.com/office/drawing/2014/main" id="{87711E01-F13F-4CE6-A2C5-0A916C5E7EE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1835" y="5685001"/>
            <a:ext cx="1208811" cy="12013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464B195D-2F92-EEA6-861A-C741458D58FB}"/>
              </a:ext>
            </a:extLst>
          </p:cNvPr>
          <p:cNvSpPr txBox="1"/>
          <p:nvPr/>
        </p:nvSpPr>
        <p:spPr>
          <a:xfrm>
            <a:off x="1053152" y="1339322"/>
            <a:ext cx="1164101" cy="523220"/>
          </a:xfrm>
          <a:prstGeom prst="rect">
            <a:avLst/>
          </a:prstGeom>
          <a:noFill/>
        </p:spPr>
        <p:txBody>
          <a:bodyPr wrap="none" rtlCol="0">
            <a:spAutoFit/>
          </a:bodyPr>
          <a:lstStyle/>
          <a:p>
            <a:r>
              <a:rPr lang="fr-FR" sz="2800" dirty="0">
                <a:solidFill>
                  <a:schemeClr val="tx1">
                    <a:lumMod val="65000"/>
                    <a:lumOff val="35000"/>
                  </a:schemeClr>
                </a:solidFill>
                <a:latin typeface="+mj-lt"/>
              </a:rPr>
              <a:t>Repos</a:t>
            </a:r>
          </a:p>
        </p:txBody>
      </p:sp>
      <p:sp>
        <p:nvSpPr>
          <p:cNvPr id="22" name="TextBox 21">
            <a:extLst>
              <a:ext uri="{FF2B5EF4-FFF2-40B4-BE49-F238E27FC236}">
                <a16:creationId xmlns:a16="http://schemas.microsoft.com/office/drawing/2014/main" id="{5469C154-8AE1-9202-E116-B10D2D6C75C1}"/>
              </a:ext>
            </a:extLst>
          </p:cNvPr>
          <p:cNvSpPr txBox="1"/>
          <p:nvPr/>
        </p:nvSpPr>
        <p:spPr>
          <a:xfrm>
            <a:off x="3392714" y="1359758"/>
            <a:ext cx="2271776" cy="523220"/>
          </a:xfrm>
          <a:prstGeom prst="rect">
            <a:avLst/>
          </a:prstGeom>
          <a:noFill/>
        </p:spPr>
        <p:txBody>
          <a:bodyPr wrap="none" rtlCol="0">
            <a:spAutoFit/>
          </a:bodyPr>
          <a:lstStyle/>
          <a:p>
            <a:r>
              <a:rPr lang="fr-FR" sz="2800" dirty="0">
                <a:solidFill>
                  <a:schemeClr val="tx1">
                    <a:lumMod val="65000"/>
                    <a:lumOff val="35000"/>
                  </a:schemeClr>
                </a:solidFill>
                <a:latin typeface="+mj-lt"/>
              </a:rPr>
              <a:t>Rendez-vous</a:t>
            </a:r>
          </a:p>
        </p:txBody>
      </p:sp>
      <p:sp>
        <p:nvSpPr>
          <p:cNvPr id="26" name="TextBox 25">
            <a:extLst>
              <a:ext uri="{FF2B5EF4-FFF2-40B4-BE49-F238E27FC236}">
                <a16:creationId xmlns:a16="http://schemas.microsoft.com/office/drawing/2014/main" id="{7ABCF4F9-FBC4-CB2F-D02C-8E4DAD2B9F3D}"/>
              </a:ext>
            </a:extLst>
          </p:cNvPr>
          <p:cNvSpPr txBox="1"/>
          <p:nvPr/>
        </p:nvSpPr>
        <p:spPr>
          <a:xfrm>
            <a:off x="6831627" y="1334321"/>
            <a:ext cx="1133644" cy="523220"/>
          </a:xfrm>
          <a:prstGeom prst="rect">
            <a:avLst/>
          </a:prstGeom>
          <a:noFill/>
        </p:spPr>
        <p:txBody>
          <a:bodyPr wrap="none" rtlCol="0">
            <a:spAutoFit/>
          </a:bodyPr>
          <a:lstStyle/>
          <a:p>
            <a:r>
              <a:rPr lang="fr-FR" sz="2800" dirty="0">
                <a:solidFill>
                  <a:schemeClr val="tx1">
                    <a:lumMod val="65000"/>
                    <a:lumOff val="35000"/>
                  </a:schemeClr>
                </a:solidFill>
                <a:latin typeface="+mj-lt"/>
              </a:rPr>
              <a:t>Lente</a:t>
            </a:r>
          </a:p>
        </p:txBody>
      </p:sp>
      <p:sp>
        <p:nvSpPr>
          <p:cNvPr id="27" name="TextBox 26">
            <a:extLst>
              <a:ext uri="{FF2B5EF4-FFF2-40B4-BE49-F238E27FC236}">
                <a16:creationId xmlns:a16="http://schemas.microsoft.com/office/drawing/2014/main" id="{AA17F47D-29BC-5A9A-E96F-5A6FA84AAC43}"/>
              </a:ext>
            </a:extLst>
          </p:cNvPr>
          <p:cNvSpPr txBox="1"/>
          <p:nvPr/>
        </p:nvSpPr>
        <p:spPr>
          <a:xfrm>
            <a:off x="9709948" y="1359756"/>
            <a:ext cx="1160895" cy="523220"/>
          </a:xfrm>
          <a:prstGeom prst="rect">
            <a:avLst/>
          </a:prstGeom>
          <a:noFill/>
        </p:spPr>
        <p:txBody>
          <a:bodyPr wrap="none" rtlCol="0">
            <a:spAutoFit/>
          </a:bodyPr>
          <a:lstStyle/>
          <a:p>
            <a:r>
              <a:rPr lang="fr-FR" sz="2800" dirty="0">
                <a:solidFill>
                  <a:schemeClr val="tx1">
                    <a:lumMod val="65000"/>
                    <a:lumOff val="35000"/>
                  </a:schemeClr>
                </a:solidFill>
                <a:latin typeface="+mj-lt"/>
              </a:rPr>
              <a:t>Arrêt</a:t>
            </a:r>
          </a:p>
        </p:txBody>
      </p:sp>
    </p:spTree>
    <p:custDataLst>
      <p:tags r:id="rId1"/>
    </p:custDataLst>
    <p:extLst>
      <p:ext uri="{BB962C8B-B14F-4D97-AF65-F5344CB8AC3E}">
        <p14:creationId xmlns:p14="http://schemas.microsoft.com/office/powerpoint/2010/main" val="384667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50"/>
                                        <p:tgtEl>
                                          <p:spTgt spid="21"/>
                                        </p:tgtEl>
                                      </p:cBhvr>
                                    </p:animEffect>
                                    <p:anim calcmode="lin" valueType="num">
                                      <p:cBhvr>
                                        <p:cTn id="8" dur="250" fill="hold"/>
                                        <p:tgtEl>
                                          <p:spTgt spid="21"/>
                                        </p:tgtEl>
                                        <p:attrNameLst>
                                          <p:attrName>ppt_x</p:attrName>
                                        </p:attrNameLst>
                                      </p:cBhvr>
                                      <p:tavLst>
                                        <p:tav tm="0">
                                          <p:val>
                                            <p:strVal val="#ppt_x"/>
                                          </p:val>
                                        </p:tav>
                                        <p:tav tm="100000">
                                          <p:val>
                                            <p:strVal val="#ppt_x"/>
                                          </p:val>
                                        </p:tav>
                                      </p:tavLst>
                                    </p:anim>
                                    <p:anim calcmode="lin" valueType="num">
                                      <p:cBhvr>
                                        <p:cTn id="9" dur="2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250"/>
                                        <p:tgtEl>
                                          <p:spTgt spid="22"/>
                                        </p:tgtEl>
                                      </p:cBhvr>
                                    </p:animEffect>
                                    <p:anim calcmode="lin" valueType="num">
                                      <p:cBhvr>
                                        <p:cTn id="14" dur="250" fill="hold"/>
                                        <p:tgtEl>
                                          <p:spTgt spid="22"/>
                                        </p:tgtEl>
                                        <p:attrNameLst>
                                          <p:attrName>ppt_x</p:attrName>
                                        </p:attrNameLst>
                                      </p:cBhvr>
                                      <p:tavLst>
                                        <p:tav tm="0">
                                          <p:val>
                                            <p:strVal val="#ppt_x"/>
                                          </p:val>
                                        </p:tav>
                                        <p:tav tm="100000">
                                          <p:val>
                                            <p:strVal val="#ppt_x"/>
                                          </p:val>
                                        </p:tav>
                                      </p:tavLst>
                                    </p:anim>
                                    <p:anim calcmode="lin" valueType="num">
                                      <p:cBhvr>
                                        <p:cTn id="15" dur="25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250"/>
                                        <p:tgtEl>
                                          <p:spTgt spid="26"/>
                                        </p:tgtEl>
                                      </p:cBhvr>
                                    </p:animEffect>
                                    <p:anim calcmode="lin" valueType="num">
                                      <p:cBhvr>
                                        <p:cTn id="20" dur="250" fill="hold"/>
                                        <p:tgtEl>
                                          <p:spTgt spid="26"/>
                                        </p:tgtEl>
                                        <p:attrNameLst>
                                          <p:attrName>ppt_x</p:attrName>
                                        </p:attrNameLst>
                                      </p:cBhvr>
                                      <p:tavLst>
                                        <p:tav tm="0">
                                          <p:val>
                                            <p:strVal val="#ppt_x"/>
                                          </p:val>
                                        </p:tav>
                                        <p:tav tm="100000">
                                          <p:val>
                                            <p:strVal val="#ppt_x"/>
                                          </p:val>
                                        </p:tav>
                                      </p:tavLst>
                                    </p:anim>
                                    <p:anim calcmode="lin" valueType="num">
                                      <p:cBhvr>
                                        <p:cTn id="21" dur="25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250"/>
                                        <p:tgtEl>
                                          <p:spTgt spid="27"/>
                                        </p:tgtEl>
                                      </p:cBhvr>
                                    </p:animEffect>
                                    <p:anim calcmode="lin" valueType="num">
                                      <p:cBhvr>
                                        <p:cTn id="26" dur="250" fill="hold"/>
                                        <p:tgtEl>
                                          <p:spTgt spid="27"/>
                                        </p:tgtEl>
                                        <p:attrNameLst>
                                          <p:attrName>ppt_x</p:attrName>
                                        </p:attrNameLst>
                                      </p:cBhvr>
                                      <p:tavLst>
                                        <p:tav tm="0">
                                          <p:val>
                                            <p:strVal val="#ppt_x"/>
                                          </p:val>
                                        </p:tav>
                                        <p:tav tm="100000">
                                          <p:val>
                                            <p:strVal val="#ppt_x"/>
                                          </p:val>
                                        </p:tav>
                                      </p:tavLst>
                                    </p:anim>
                                    <p:anim calcmode="lin" valueType="num">
                                      <p:cBhvr>
                                        <p:cTn id="27"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2"/>
                    </p:tgtEl>
                  </p:cond>
                </p:stCondLst>
                <p:endSync evt="end" delay="0">
                  <p:rtn val="all"/>
                </p:endSync>
                <p:childTnLst>
                  <p:par>
                    <p:cTn id="29" fill="hold">
                      <p:stCondLst>
                        <p:cond delay="0"/>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50"/>
                                        <p:tgtEl>
                                          <p:spTgt spid="8"/>
                                        </p:tgtEl>
                                      </p:cBhvr>
                                    </p:animEffect>
                                    <p:anim calcmode="lin" valueType="num">
                                      <p:cBhvr>
                                        <p:cTn id="34" dur="250" fill="hold"/>
                                        <p:tgtEl>
                                          <p:spTgt spid="8"/>
                                        </p:tgtEl>
                                        <p:attrNameLst>
                                          <p:attrName>ppt_x</p:attrName>
                                        </p:attrNameLst>
                                      </p:cBhvr>
                                      <p:tavLst>
                                        <p:tav tm="0">
                                          <p:val>
                                            <p:strVal val="#ppt_x"/>
                                          </p:val>
                                        </p:tav>
                                        <p:tav tm="100000">
                                          <p:val>
                                            <p:strVal val="#ppt_x"/>
                                          </p:val>
                                        </p:tav>
                                      </p:tavLst>
                                    </p:anim>
                                    <p:anim calcmode="lin" valueType="num">
                                      <p:cBhvr>
                                        <p:cTn id="35" dur="25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250"/>
                            </p:stCondLst>
                            <p:childTnLst>
                              <p:par>
                                <p:cTn id="37" presetID="1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p:tgtEl>
                                          <p:spTgt spid="3"/>
                                        </p:tgtEl>
                                        <p:attrNameLst>
                                          <p:attrName>ppt_y</p:attrName>
                                        </p:attrNameLst>
                                      </p:cBhvr>
                                      <p:tavLst>
                                        <p:tav tm="0">
                                          <p:val>
                                            <p:strVal val="#ppt_y+#ppt_h*1.125000"/>
                                          </p:val>
                                        </p:tav>
                                        <p:tav tm="100000">
                                          <p:val>
                                            <p:strVal val="#ppt_y"/>
                                          </p:val>
                                        </p:tav>
                                      </p:tavLst>
                                    </p:anim>
                                    <p:animEffect transition="in" filter="wipe(up)">
                                      <p:cBhvr>
                                        <p:cTn id="40" dur="500"/>
                                        <p:tgtEl>
                                          <p:spTgt spid="3"/>
                                        </p:tgtEl>
                                      </p:cBhvr>
                                    </p:animEffect>
                                  </p:childTnLst>
                                </p:cTn>
                              </p:par>
                            </p:childTnLst>
                          </p:cTn>
                        </p:par>
                      </p:childTnLst>
                    </p:cTn>
                  </p:par>
                </p:childTnLst>
              </p:cTn>
              <p:nextCondLst>
                <p:cond evt="onClick" delay="0">
                  <p:tgtEl>
                    <p:spTgt spid="12"/>
                  </p:tgtEl>
                </p:cond>
              </p:nextCondLst>
            </p:seq>
            <p:seq concurrent="1" nextAc="seek">
              <p:cTn id="41" restart="whenNotActive" fill="hold" evtFilter="cancelBubble" nodeType="interactiveSeq">
                <p:stCondLst>
                  <p:cond evt="onClick" delay="0">
                    <p:tgtEl>
                      <p:spTgt spid="10"/>
                    </p:tgtEl>
                  </p:cond>
                </p:stCondLst>
                <p:endSync evt="end" delay="0">
                  <p:rtn val="all"/>
                </p:endSync>
                <p:childTnLst>
                  <p:par>
                    <p:cTn id="42" fill="hold">
                      <p:stCondLst>
                        <p:cond delay="0"/>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250"/>
                                        <p:tgtEl>
                                          <p:spTgt spid="29"/>
                                        </p:tgtEl>
                                      </p:cBhvr>
                                    </p:animEffect>
                                    <p:anim calcmode="lin" valueType="num">
                                      <p:cBhvr>
                                        <p:cTn id="47" dur="250" fill="hold"/>
                                        <p:tgtEl>
                                          <p:spTgt spid="29"/>
                                        </p:tgtEl>
                                        <p:attrNameLst>
                                          <p:attrName>ppt_x</p:attrName>
                                        </p:attrNameLst>
                                      </p:cBhvr>
                                      <p:tavLst>
                                        <p:tav tm="0">
                                          <p:val>
                                            <p:strVal val="#ppt_x"/>
                                          </p:val>
                                        </p:tav>
                                        <p:tav tm="100000">
                                          <p:val>
                                            <p:strVal val="#ppt_x"/>
                                          </p:val>
                                        </p:tav>
                                      </p:tavLst>
                                    </p:anim>
                                    <p:anim calcmode="lin" valueType="num">
                                      <p:cBhvr>
                                        <p:cTn id="48" dur="250" fill="hold"/>
                                        <p:tgtEl>
                                          <p:spTgt spid="29"/>
                                        </p:tgtEl>
                                        <p:attrNameLst>
                                          <p:attrName>ppt_y</p:attrName>
                                        </p:attrNameLst>
                                      </p:cBhvr>
                                      <p:tavLst>
                                        <p:tav tm="0">
                                          <p:val>
                                            <p:strVal val="#ppt_y+.1"/>
                                          </p:val>
                                        </p:tav>
                                        <p:tav tm="100000">
                                          <p:val>
                                            <p:strVal val="#ppt_y"/>
                                          </p:val>
                                        </p:tav>
                                      </p:tavLst>
                                    </p:anim>
                                  </p:childTnLst>
                                </p:cTn>
                              </p:par>
                            </p:childTnLst>
                          </p:cTn>
                        </p:par>
                        <p:par>
                          <p:cTn id="49" fill="hold">
                            <p:stCondLst>
                              <p:cond delay="250"/>
                            </p:stCondLst>
                            <p:childTnLst>
                              <p:par>
                                <p:cTn id="50" presetID="1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p:tgtEl>
                                          <p:spTgt spid="23"/>
                                        </p:tgtEl>
                                        <p:attrNameLst>
                                          <p:attrName>ppt_y</p:attrName>
                                        </p:attrNameLst>
                                      </p:cBhvr>
                                      <p:tavLst>
                                        <p:tav tm="0">
                                          <p:val>
                                            <p:strVal val="#ppt_y+#ppt_h*1.125000"/>
                                          </p:val>
                                        </p:tav>
                                        <p:tav tm="100000">
                                          <p:val>
                                            <p:strVal val="#ppt_y"/>
                                          </p:val>
                                        </p:tav>
                                      </p:tavLst>
                                    </p:anim>
                                    <p:animEffect transition="in" filter="wipe(up)">
                                      <p:cBhvr>
                                        <p:cTn id="53" dur="500"/>
                                        <p:tgtEl>
                                          <p:spTgt spid="23"/>
                                        </p:tgtEl>
                                      </p:cBhvr>
                                    </p:animEffect>
                                  </p:childTnLst>
                                </p:cTn>
                              </p:par>
                            </p:childTnLst>
                          </p:cTn>
                        </p:par>
                      </p:childTnLst>
                    </p:cTn>
                  </p:par>
                </p:childTnLst>
              </p:cTn>
              <p:nextCondLst>
                <p:cond evt="onClick" delay="0">
                  <p:tgtEl>
                    <p:spTgt spid="10"/>
                  </p:tgtEl>
                </p:cond>
              </p:nextCondLst>
            </p:seq>
            <p:seq concurrent="1" nextAc="seek">
              <p:cTn id="54" restart="whenNotActive" fill="hold" evtFilter="cancelBubble" nodeType="interactiveSeq">
                <p:stCondLst>
                  <p:cond evt="onClick" delay="0">
                    <p:tgtEl>
                      <p:spTgt spid="7"/>
                    </p:tgtEl>
                  </p:cond>
                </p:stCondLst>
                <p:endSync evt="end" delay="0">
                  <p:rtn val="all"/>
                </p:endSync>
                <p:childTnLst>
                  <p:par>
                    <p:cTn id="55" fill="hold">
                      <p:stCondLst>
                        <p:cond delay="0"/>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250"/>
                                        <p:tgtEl>
                                          <p:spTgt spid="30"/>
                                        </p:tgtEl>
                                      </p:cBhvr>
                                    </p:animEffect>
                                    <p:anim calcmode="lin" valueType="num">
                                      <p:cBhvr>
                                        <p:cTn id="60" dur="250" fill="hold"/>
                                        <p:tgtEl>
                                          <p:spTgt spid="30"/>
                                        </p:tgtEl>
                                        <p:attrNameLst>
                                          <p:attrName>ppt_x</p:attrName>
                                        </p:attrNameLst>
                                      </p:cBhvr>
                                      <p:tavLst>
                                        <p:tav tm="0">
                                          <p:val>
                                            <p:strVal val="#ppt_x"/>
                                          </p:val>
                                        </p:tav>
                                        <p:tav tm="100000">
                                          <p:val>
                                            <p:strVal val="#ppt_x"/>
                                          </p:val>
                                        </p:tav>
                                      </p:tavLst>
                                    </p:anim>
                                    <p:anim calcmode="lin" valueType="num">
                                      <p:cBhvr>
                                        <p:cTn id="61" dur="2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250"/>
                            </p:stCondLst>
                            <p:childTnLst>
                              <p:par>
                                <p:cTn id="63" presetID="12" presetClass="entr" presetSubtype="4"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p:tgtEl>
                                          <p:spTgt spid="24"/>
                                        </p:tgtEl>
                                        <p:attrNameLst>
                                          <p:attrName>ppt_y</p:attrName>
                                        </p:attrNameLst>
                                      </p:cBhvr>
                                      <p:tavLst>
                                        <p:tav tm="0">
                                          <p:val>
                                            <p:strVal val="#ppt_y+#ppt_h*1.125000"/>
                                          </p:val>
                                        </p:tav>
                                        <p:tav tm="100000">
                                          <p:val>
                                            <p:strVal val="#ppt_y"/>
                                          </p:val>
                                        </p:tav>
                                      </p:tavLst>
                                    </p:anim>
                                    <p:animEffect transition="in" filter="wipe(up)">
                                      <p:cBhvr>
                                        <p:cTn id="66" dur="500"/>
                                        <p:tgtEl>
                                          <p:spTgt spid="24"/>
                                        </p:tgtEl>
                                      </p:cBhvr>
                                    </p:animEffect>
                                  </p:childTnLst>
                                </p:cTn>
                              </p:par>
                            </p:childTnLst>
                          </p:cTn>
                        </p:par>
                      </p:childTnLst>
                    </p:cTn>
                  </p:par>
                </p:childTnLst>
              </p:cTn>
              <p:nextCondLst>
                <p:cond evt="onClick" delay="0">
                  <p:tgtEl>
                    <p:spTgt spid="7"/>
                  </p:tgtEl>
                </p:cond>
              </p:nextCondLst>
            </p:seq>
            <p:seq concurrent="1" nextAc="seek">
              <p:cTn id="67" restart="whenNotActive" fill="hold" evtFilter="cancelBubble" nodeType="interactiveSeq">
                <p:stCondLst>
                  <p:cond evt="onClick" delay="0">
                    <p:tgtEl>
                      <p:spTgt spid="14"/>
                    </p:tgtEl>
                  </p:cond>
                </p:stCondLst>
                <p:endSync evt="end" delay="0">
                  <p:rtn val="all"/>
                </p:endSync>
                <p:childTnLst>
                  <p:par>
                    <p:cTn id="68" fill="hold">
                      <p:stCondLst>
                        <p:cond delay="0"/>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250"/>
                                        <p:tgtEl>
                                          <p:spTgt spid="31"/>
                                        </p:tgtEl>
                                      </p:cBhvr>
                                    </p:animEffect>
                                    <p:anim calcmode="lin" valueType="num">
                                      <p:cBhvr>
                                        <p:cTn id="73" dur="250" fill="hold"/>
                                        <p:tgtEl>
                                          <p:spTgt spid="31"/>
                                        </p:tgtEl>
                                        <p:attrNameLst>
                                          <p:attrName>ppt_x</p:attrName>
                                        </p:attrNameLst>
                                      </p:cBhvr>
                                      <p:tavLst>
                                        <p:tav tm="0">
                                          <p:val>
                                            <p:strVal val="#ppt_x"/>
                                          </p:val>
                                        </p:tav>
                                        <p:tav tm="100000">
                                          <p:val>
                                            <p:strVal val="#ppt_x"/>
                                          </p:val>
                                        </p:tav>
                                      </p:tavLst>
                                    </p:anim>
                                    <p:anim calcmode="lin" valueType="num">
                                      <p:cBhvr>
                                        <p:cTn id="74" dur="250" fill="hold"/>
                                        <p:tgtEl>
                                          <p:spTgt spid="31"/>
                                        </p:tgtEl>
                                        <p:attrNameLst>
                                          <p:attrName>ppt_y</p:attrName>
                                        </p:attrNameLst>
                                      </p:cBhvr>
                                      <p:tavLst>
                                        <p:tav tm="0">
                                          <p:val>
                                            <p:strVal val="#ppt_y+.1"/>
                                          </p:val>
                                        </p:tav>
                                        <p:tav tm="100000">
                                          <p:val>
                                            <p:strVal val="#ppt_y"/>
                                          </p:val>
                                        </p:tav>
                                      </p:tavLst>
                                    </p:anim>
                                  </p:childTnLst>
                                </p:cTn>
                              </p:par>
                            </p:childTnLst>
                          </p:cTn>
                        </p:par>
                        <p:par>
                          <p:cTn id="75" fill="hold">
                            <p:stCondLst>
                              <p:cond delay="250"/>
                            </p:stCondLst>
                            <p:childTnLst>
                              <p:par>
                                <p:cTn id="76" presetID="12" presetClass="entr" presetSubtype="4"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p:tgtEl>
                                          <p:spTgt spid="25"/>
                                        </p:tgtEl>
                                        <p:attrNameLst>
                                          <p:attrName>ppt_y</p:attrName>
                                        </p:attrNameLst>
                                      </p:cBhvr>
                                      <p:tavLst>
                                        <p:tav tm="0">
                                          <p:val>
                                            <p:strVal val="#ppt_y+#ppt_h*1.125000"/>
                                          </p:val>
                                        </p:tav>
                                        <p:tav tm="100000">
                                          <p:val>
                                            <p:strVal val="#ppt_y"/>
                                          </p:val>
                                        </p:tav>
                                      </p:tavLst>
                                    </p:anim>
                                    <p:animEffect transition="in" filter="wipe(up)">
                                      <p:cBhvr>
                                        <p:cTn id="79" dur="500"/>
                                        <p:tgtEl>
                                          <p:spTgt spid="25"/>
                                        </p:tgtEl>
                                      </p:cBhvr>
                                    </p:animEffect>
                                  </p:childTnLst>
                                </p:cTn>
                              </p:par>
                            </p:childTnLst>
                          </p:cTn>
                        </p:par>
                      </p:childTnLst>
                    </p:cTn>
                  </p:par>
                </p:childTnLst>
              </p:cTn>
              <p:nextCondLst>
                <p:cond evt="onClick" delay="0">
                  <p:tgtEl>
                    <p:spTgt spid="14"/>
                  </p:tgtEl>
                </p:cond>
              </p:nextCondLst>
            </p:seq>
          </p:childTnLst>
        </p:cTn>
      </p:par>
    </p:tnLst>
    <p:bldLst>
      <p:bldP spid="3" grpId="0" animBg="1"/>
      <p:bldP spid="23" grpId="0" animBg="1"/>
      <p:bldP spid="24" grpId="0" animBg="1"/>
      <p:bldP spid="25" grpId="0" animBg="1"/>
      <p:bldP spid="21" grpId="0"/>
      <p:bldP spid="22"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551729" y="1464073"/>
            <a:ext cx="11321184" cy="1959832"/>
          </a:xfrm>
          <a:prstGeom prst="rect">
            <a:avLst/>
          </a:prstGeom>
          <a:noFill/>
        </p:spPr>
        <p:txBody>
          <a:bodyPr wrap="square" lIns="91440" tIns="45720" rIns="91440" bIns="45720" anchor="t">
            <a:spAutoFit/>
          </a:bodyPr>
          <a:lstStyle/>
          <a:p>
            <a:pPr>
              <a:lnSpc>
                <a:spcPct val="150000"/>
              </a:lnSpc>
            </a:pPr>
            <a:r>
              <a:rPr lang="fr-FR" sz="2800" dirty="0">
                <a:solidFill>
                  <a:schemeClr val="tx1">
                    <a:lumMod val="65000"/>
                    <a:lumOff val="35000"/>
                  </a:schemeClr>
                </a:solidFill>
                <a:latin typeface="+mj-lt"/>
              </a:rPr>
              <a:t>A la fin de cette séance, l’élève doit devenir capable de tracer les 3 bissectrices dans un triangle et de savoir qu’elles sont concourantes.</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Objectif d’apprentissage spécifique</a:t>
            </a:r>
            <a:endParaRPr lang="fr-FR"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fr-FR" sz="3200" b="1" dirty="0">
                <a:solidFill>
                  <a:schemeClr val="bg1"/>
                </a:solidFill>
                <a:latin typeface="Comic Sans MS"/>
                <a:sym typeface="Comic Sans MS"/>
              </a:rPr>
              <a:t>Triangles</a:t>
            </a:r>
            <a:endParaRPr lang="fr-FR" sz="3200" dirty="0">
              <a:solidFill>
                <a:schemeClr val="bg1"/>
              </a:solidFill>
              <a:sym typeface="Comic Sans MS"/>
            </a:endParaRPr>
          </a:p>
        </p:txBody>
      </p:sp>
      <p:sp>
        <p:nvSpPr>
          <p:cNvPr id="17" name="Arc 16">
            <a:extLst>
              <a:ext uri="{FF2B5EF4-FFF2-40B4-BE49-F238E27FC236}">
                <a16:creationId xmlns:a16="http://schemas.microsoft.com/office/drawing/2014/main" id="{1B9179FE-F8A3-4B83-4849-0EC0D47EA2A3}"/>
              </a:ext>
            </a:extLst>
          </p:cNvPr>
          <p:cNvSpPr/>
          <p:nvPr/>
        </p:nvSpPr>
        <p:spPr>
          <a:xfrm flipH="1">
            <a:off x="1322136" y="2312420"/>
            <a:ext cx="1044016" cy="1231553"/>
          </a:xfrm>
          <a:custGeom>
            <a:avLst/>
            <a:gdLst>
              <a:gd name="connsiteX0" fmla="*/ 1034814 w 2069629"/>
              <a:gd name="connsiteY0" fmla="*/ 0 h 1196016"/>
              <a:gd name="connsiteX1" fmla="*/ 2059887 w 2069629"/>
              <a:gd name="connsiteY1" fmla="*/ 516144 h 1196016"/>
              <a:gd name="connsiteX2" fmla="*/ 1130531 w 2069629"/>
              <a:gd name="connsiteY2" fmla="*/ 1193453 h 1196016"/>
              <a:gd name="connsiteX3" fmla="*/ 1034815 w 2069629"/>
              <a:gd name="connsiteY3" fmla="*/ 598008 h 1196016"/>
              <a:gd name="connsiteX4" fmla="*/ 1034814 w 2069629"/>
              <a:gd name="connsiteY4" fmla="*/ 0 h 1196016"/>
              <a:gd name="connsiteX0" fmla="*/ 1034814 w 2069629"/>
              <a:gd name="connsiteY0" fmla="*/ 0 h 1196016"/>
              <a:gd name="connsiteX1" fmla="*/ 2059887 w 2069629"/>
              <a:gd name="connsiteY1" fmla="*/ 516144 h 1196016"/>
              <a:gd name="connsiteX2" fmla="*/ 1130531 w 2069629"/>
              <a:gd name="connsiteY2" fmla="*/ 1193453 h 1196016"/>
              <a:gd name="connsiteX0" fmla="*/ 0 w 1034958"/>
              <a:gd name="connsiteY0" fmla="*/ 0 h 1193453"/>
              <a:gd name="connsiteX1" fmla="*/ 1025073 w 1034958"/>
              <a:gd name="connsiteY1" fmla="*/ 516144 h 1193453"/>
              <a:gd name="connsiteX2" fmla="*/ 95717 w 1034958"/>
              <a:gd name="connsiteY2" fmla="*/ 1193453 h 1193453"/>
              <a:gd name="connsiteX3" fmla="*/ 1 w 1034958"/>
              <a:gd name="connsiteY3" fmla="*/ 598008 h 1193453"/>
              <a:gd name="connsiteX4" fmla="*/ 0 w 1034958"/>
              <a:gd name="connsiteY4" fmla="*/ 0 h 1193453"/>
              <a:gd name="connsiteX0" fmla="*/ 0 w 1034958"/>
              <a:gd name="connsiteY0" fmla="*/ 0 h 1193453"/>
              <a:gd name="connsiteX1" fmla="*/ 1025073 w 1034958"/>
              <a:gd name="connsiteY1" fmla="*/ 516144 h 1193453"/>
              <a:gd name="connsiteX2" fmla="*/ 9992 w 1034958"/>
              <a:gd name="connsiteY2" fmla="*/ 1193453 h 1193453"/>
              <a:gd name="connsiteX0" fmla="*/ 9058 w 1044016"/>
              <a:gd name="connsiteY0" fmla="*/ 0 h 1231553"/>
              <a:gd name="connsiteX1" fmla="*/ 1034131 w 1044016"/>
              <a:gd name="connsiteY1" fmla="*/ 516144 h 1231553"/>
              <a:gd name="connsiteX2" fmla="*/ 104775 w 1044016"/>
              <a:gd name="connsiteY2" fmla="*/ 1193453 h 1231553"/>
              <a:gd name="connsiteX3" fmla="*/ 9059 w 1044016"/>
              <a:gd name="connsiteY3" fmla="*/ 598008 h 1231553"/>
              <a:gd name="connsiteX4" fmla="*/ 9058 w 1044016"/>
              <a:gd name="connsiteY4" fmla="*/ 0 h 1231553"/>
              <a:gd name="connsiteX0" fmla="*/ 9058 w 1044016"/>
              <a:gd name="connsiteY0" fmla="*/ 0 h 1231553"/>
              <a:gd name="connsiteX1" fmla="*/ 1034131 w 1044016"/>
              <a:gd name="connsiteY1" fmla="*/ 516144 h 1231553"/>
              <a:gd name="connsiteX2" fmla="*/ 0 w 1044016"/>
              <a:gd name="connsiteY2" fmla="*/ 1231553 h 1231553"/>
            </a:gdLst>
            <a:ahLst/>
            <a:cxnLst>
              <a:cxn ang="0">
                <a:pos x="connsiteX0" y="connsiteY0"/>
              </a:cxn>
              <a:cxn ang="0">
                <a:pos x="connsiteX1" y="connsiteY1"/>
              </a:cxn>
              <a:cxn ang="0">
                <a:pos x="connsiteX2" y="connsiteY2"/>
              </a:cxn>
            </a:cxnLst>
            <a:rect l="l" t="t" r="r" b="b"/>
            <a:pathLst>
              <a:path w="1044016" h="1231553" stroke="0" extrusionOk="0">
                <a:moveTo>
                  <a:pt x="9058" y="0"/>
                </a:moveTo>
                <a:cubicBezTo>
                  <a:pt x="525831" y="0"/>
                  <a:pt x="963387" y="220318"/>
                  <a:pt x="1034131" y="516144"/>
                </a:cubicBezTo>
                <a:cubicBezTo>
                  <a:pt x="1114853" y="853694"/>
                  <a:pt x="691908" y="1161934"/>
                  <a:pt x="104775" y="1193453"/>
                </a:cubicBezTo>
                <a:lnTo>
                  <a:pt x="9059" y="598008"/>
                </a:lnTo>
                <a:cubicBezTo>
                  <a:pt x="9059" y="398672"/>
                  <a:pt x="9058" y="199336"/>
                  <a:pt x="9058" y="0"/>
                </a:cubicBezTo>
                <a:close/>
              </a:path>
              <a:path w="1044016" h="1231553" fill="none">
                <a:moveTo>
                  <a:pt x="9058" y="0"/>
                </a:moveTo>
                <a:cubicBezTo>
                  <a:pt x="525831" y="0"/>
                  <a:pt x="963387" y="220318"/>
                  <a:pt x="1034131" y="516144"/>
                </a:cubicBezTo>
                <a:cubicBezTo>
                  <a:pt x="1114853" y="853694"/>
                  <a:pt x="587133" y="1200034"/>
                  <a:pt x="0" y="1231553"/>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Arc 18">
            <a:extLst>
              <a:ext uri="{FF2B5EF4-FFF2-40B4-BE49-F238E27FC236}">
                <a16:creationId xmlns:a16="http://schemas.microsoft.com/office/drawing/2014/main" id="{EC81184C-7283-A183-0B1B-6051E128F504}"/>
              </a:ext>
            </a:extLst>
          </p:cNvPr>
          <p:cNvSpPr/>
          <p:nvPr/>
        </p:nvSpPr>
        <p:spPr>
          <a:xfrm flipH="1">
            <a:off x="1042406" y="2312421"/>
            <a:ext cx="1332863" cy="2055542"/>
          </a:xfrm>
          <a:custGeom>
            <a:avLst/>
            <a:gdLst>
              <a:gd name="connsiteX0" fmla="*/ 1272921 w 2545843"/>
              <a:gd name="connsiteY0" fmla="*/ 0 h 1996708"/>
              <a:gd name="connsiteX1" fmla="*/ 2539295 w 2545843"/>
              <a:gd name="connsiteY1" fmla="*/ 897219 h 1996708"/>
              <a:gd name="connsiteX2" fmla="*/ 1432146 w 2545843"/>
              <a:gd name="connsiteY2" fmla="*/ 1988867 h 1996708"/>
              <a:gd name="connsiteX3" fmla="*/ 1272922 w 2545843"/>
              <a:gd name="connsiteY3" fmla="*/ 998354 h 1996708"/>
              <a:gd name="connsiteX4" fmla="*/ 1272921 w 2545843"/>
              <a:gd name="connsiteY4" fmla="*/ 0 h 1996708"/>
              <a:gd name="connsiteX0" fmla="*/ 1272921 w 2545843"/>
              <a:gd name="connsiteY0" fmla="*/ 0 h 1996708"/>
              <a:gd name="connsiteX1" fmla="*/ 2539295 w 2545843"/>
              <a:gd name="connsiteY1" fmla="*/ 897219 h 1996708"/>
              <a:gd name="connsiteX2" fmla="*/ 1432146 w 2545843"/>
              <a:gd name="connsiteY2" fmla="*/ 1988867 h 1996708"/>
              <a:gd name="connsiteX0" fmla="*/ 59850 w 1332863"/>
              <a:gd name="connsiteY0" fmla="*/ 0 h 2055542"/>
              <a:gd name="connsiteX1" fmla="*/ 1326224 w 1332863"/>
              <a:gd name="connsiteY1" fmla="*/ 897219 h 2055542"/>
              <a:gd name="connsiteX2" fmla="*/ 219075 w 1332863"/>
              <a:gd name="connsiteY2" fmla="*/ 1988867 h 2055542"/>
              <a:gd name="connsiteX3" fmla="*/ 59851 w 1332863"/>
              <a:gd name="connsiteY3" fmla="*/ 998354 h 2055542"/>
              <a:gd name="connsiteX4" fmla="*/ 59850 w 1332863"/>
              <a:gd name="connsiteY4" fmla="*/ 0 h 2055542"/>
              <a:gd name="connsiteX0" fmla="*/ 59850 w 1332863"/>
              <a:gd name="connsiteY0" fmla="*/ 0 h 2055542"/>
              <a:gd name="connsiteX1" fmla="*/ 1326224 w 1332863"/>
              <a:gd name="connsiteY1" fmla="*/ 897219 h 2055542"/>
              <a:gd name="connsiteX2" fmla="*/ 0 w 1332863"/>
              <a:gd name="connsiteY2" fmla="*/ 2055542 h 2055542"/>
            </a:gdLst>
            <a:ahLst/>
            <a:cxnLst>
              <a:cxn ang="0">
                <a:pos x="connsiteX0" y="connsiteY0"/>
              </a:cxn>
              <a:cxn ang="0">
                <a:pos x="connsiteX1" y="connsiteY1"/>
              </a:cxn>
              <a:cxn ang="0">
                <a:pos x="connsiteX2" y="connsiteY2"/>
              </a:cxn>
            </a:cxnLst>
            <a:rect l="l" t="t" r="r" b="b"/>
            <a:pathLst>
              <a:path w="1332863" h="2055542" stroke="0" extrusionOk="0">
                <a:moveTo>
                  <a:pt x="59850" y="0"/>
                </a:moveTo>
                <a:cubicBezTo>
                  <a:pt x="712935" y="0"/>
                  <a:pt x="1260065" y="387639"/>
                  <a:pt x="1326224" y="897219"/>
                </a:cubicBezTo>
                <a:cubicBezTo>
                  <a:pt x="1396238" y="1436496"/>
                  <a:pt x="904791" y="1921062"/>
                  <a:pt x="219075" y="1988867"/>
                </a:cubicBezTo>
                <a:lnTo>
                  <a:pt x="59851" y="998354"/>
                </a:lnTo>
                <a:cubicBezTo>
                  <a:pt x="59851" y="665569"/>
                  <a:pt x="59850" y="332785"/>
                  <a:pt x="59850" y="0"/>
                </a:cubicBezTo>
                <a:close/>
              </a:path>
              <a:path w="1332863" h="2055542" fill="none">
                <a:moveTo>
                  <a:pt x="59850" y="0"/>
                </a:moveTo>
                <a:cubicBezTo>
                  <a:pt x="712935" y="0"/>
                  <a:pt x="1260065" y="387639"/>
                  <a:pt x="1326224" y="897219"/>
                </a:cubicBezTo>
                <a:cubicBezTo>
                  <a:pt x="1396238" y="1436496"/>
                  <a:pt x="685716" y="1987737"/>
                  <a:pt x="0" y="2055542"/>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a:extLst>
              <a:ext uri="{FF2B5EF4-FFF2-40B4-BE49-F238E27FC236}">
                <a16:creationId xmlns:a16="http://schemas.microsoft.com/office/drawing/2014/main" id="{A03CDF10-A1A1-C304-A843-799AA87386F3}"/>
              </a:ext>
            </a:extLst>
          </p:cNvPr>
          <p:cNvSpPr/>
          <p:nvPr/>
        </p:nvSpPr>
        <p:spPr>
          <a:xfrm flipH="1">
            <a:off x="837900" y="2314988"/>
            <a:ext cx="1515576" cy="2860309"/>
          </a:xfrm>
          <a:custGeom>
            <a:avLst/>
            <a:gdLst>
              <a:gd name="connsiteX0" fmla="*/ 1411025 w 2822050"/>
              <a:gd name="connsiteY0" fmla="*/ 0 h 2762804"/>
              <a:gd name="connsiteX1" fmla="*/ 2817379 w 2822050"/>
              <a:gd name="connsiteY1" fmla="*/ 1269088 h 2762804"/>
              <a:gd name="connsiteX2" fmla="*/ 1630385 w 2822050"/>
              <a:gd name="connsiteY2" fmla="*/ 2746009 h 2762804"/>
              <a:gd name="connsiteX3" fmla="*/ 1411025 w 2822050"/>
              <a:gd name="connsiteY3" fmla="*/ 1381402 h 2762804"/>
              <a:gd name="connsiteX4" fmla="*/ 1411025 w 2822050"/>
              <a:gd name="connsiteY4" fmla="*/ 0 h 2762804"/>
              <a:gd name="connsiteX0" fmla="*/ 1411025 w 2822050"/>
              <a:gd name="connsiteY0" fmla="*/ 0 h 2762804"/>
              <a:gd name="connsiteX1" fmla="*/ 2817379 w 2822050"/>
              <a:gd name="connsiteY1" fmla="*/ 1269088 h 2762804"/>
              <a:gd name="connsiteX2" fmla="*/ 1630385 w 2822050"/>
              <a:gd name="connsiteY2" fmla="*/ 2746009 h 2762804"/>
              <a:gd name="connsiteX0" fmla="*/ 66390 w 1477476"/>
              <a:gd name="connsiteY0" fmla="*/ 0 h 2860309"/>
              <a:gd name="connsiteX1" fmla="*/ 1472744 w 1477476"/>
              <a:gd name="connsiteY1" fmla="*/ 1269088 h 2860309"/>
              <a:gd name="connsiteX2" fmla="*/ 285750 w 1477476"/>
              <a:gd name="connsiteY2" fmla="*/ 2746009 h 2860309"/>
              <a:gd name="connsiteX3" fmla="*/ 66390 w 1477476"/>
              <a:gd name="connsiteY3" fmla="*/ 1381402 h 2860309"/>
              <a:gd name="connsiteX4" fmla="*/ 66390 w 1477476"/>
              <a:gd name="connsiteY4" fmla="*/ 0 h 2860309"/>
              <a:gd name="connsiteX0" fmla="*/ 66390 w 1477476"/>
              <a:gd name="connsiteY0" fmla="*/ 0 h 2860309"/>
              <a:gd name="connsiteX1" fmla="*/ 1472744 w 1477476"/>
              <a:gd name="connsiteY1" fmla="*/ 1269088 h 2860309"/>
              <a:gd name="connsiteX2" fmla="*/ 0 w 1477476"/>
              <a:gd name="connsiteY2" fmla="*/ 2860309 h 2860309"/>
              <a:gd name="connsiteX0" fmla="*/ 104490 w 1515576"/>
              <a:gd name="connsiteY0" fmla="*/ 0 h 2860309"/>
              <a:gd name="connsiteX1" fmla="*/ 1510844 w 1515576"/>
              <a:gd name="connsiteY1" fmla="*/ 1269088 h 2860309"/>
              <a:gd name="connsiteX2" fmla="*/ 323850 w 1515576"/>
              <a:gd name="connsiteY2" fmla="*/ 2746009 h 2860309"/>
              <a:gd name="connsiteX3" fmla="*/ 104490 w 1515576"/>
              <a:gd name="connsiteY3" fmla="*/ 1381402 h 2860309"/>
              <a:gd name="connsiteX4" fmla="*/ 104490 w 1515576"/>
              <a:gd name="connsiteY4" fmla="*/ 0 h 2860309"/>
              <a:gd name="connsiteX0" fmla="*/ 104490 w 1515576"/>
              <a:gd name="connsiteY0" fmla="*/ 0 h 2860309"/>
              <a:gd name="connsiteX1" fmla="*/ 1510844 w 1515576"/>
              <a:gd name="connsiteY1" fmla="*/ 1269088 h 2860309"/>
              <a:gd name="connsiteX2" fmla="*/ 0 w 1515576"/>
              <a:gd name="connsiteY2" fmla="*/ 2860309 h 2860309"/>
            </a:gdLst>
            <a:ahLst/>
            <a:cxnLst>
              <a:cxn ang="0">
                <a:pos x="connsiteX0" y="connsiteY0"/>
              </a:cxn>
              <a:cxn ang="0">
                <a:pos x="connsiteX1" y="connsiteY1"/>
              </a:cxn>
              <a:cxn ang="0">
                <a:pos x="connsiteX2" y="connsiteY2"/>
              </a:cxn>
            </a:cxnLst>
            <a:rect l="l" t="t" r="r" b="b"/>
            <a:pathLst>
              <a:path w="1515576" h="2860309" stroke="0" extrusionOk="0">
                <a:moveTo>
                  <a:pt x="104490" y="0"/>
                </a:moveTo>
                <a:cubicBezTo>
                  <a:pt x="839295" y="0"/>
                  <a:pt x="1451101" y="552091"/>
                  <a:pt x="1510844" y="1269088"/>
                </a:cubicBezTo>
                <a:cubicBezTo>
                  <a:pt x="1570882" y="1989628"/>
                  <a:pt x="1053308" y="2633621"/>
                  <a:pt x="323850" y="2746009"/>
                </a:cubicBezTo>
                <a:lnTo>
                  <a:pt x="104490" y="1381402"/>
                </a:lnTo>
                <a:lnTo>
                  <a:pt x="104490" y="0"/>
                </a:lnTo>
                <a:close/>
              </a:path>
              <a:path w="1515576" h="2860309" fill="none">
                <a:moveTo>
                  <a:pt x="104490" y="0"/>
                </a:moveTo>
                <a:cubicBezTo>
                  <a:pt x="839295" y="0"/>
                  <a:pt x="1451101" y="552091"/>
                  <a:pt x="1510844" y="1269088"/>
                </a:cubicBezTo>
                <a:cubicBezTo>
                  <a:pt x="1570882" y="1989628"/>
                  <a:pt x="729458" y="2747921"/>
                  <a:pt x="0" y="2860309"/>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Arc 24">
            <a:extLst>
              <a:ext uri="{FF2B5EF4-FFF2-40B4-BE49-F238E27FC236}">
                <a16:creationId xmlns:a16="http://schemas.microsoft.com/office/drawing/2014/main" id="{5DEAD466-F598-C78B-665D-CCF44DD808E7}"/>
              </a:ext>
            </a:extLst>
          </p:cNvPr>
          <p:cNvSpPr/>
          <p:nvPr/>
        </p:nvSpPr>
        <p:spPr>
          <a:xfrm flipH="1">
            <a:off x="743590" y="2336762"/>
            <a:ext cx="1577939" cy="3624455"/>
          </a:xfrm>
          <a:custGeom>
            <a:avLst/>
            <a:gdLst>
              <a:gd name="connsiteX0" fmla="*/ 1411025 w 2822050"/>
              <a:gd name="connsiteY0" fmla="*/ 0 h 3564854"/>
              <a:gd name="connsiteX1" fmla="*/ 2819239 w 2822050"/>
              <a:gd name="connsiteY1" fmla="*/ 1669964 h 3564854"/>
              <a:gd name="connsiteX2" fmla="*/ 1691819 w 2822050"/>
              <a:gd name="connsiteY2" fmla="*/ 3529205 h 3564854"/>
              <a:gd name="connsiteX3" fmla="*/ 1411025 w 2822050"/>
              <a:gd name="connsiteY3" fmla="*/ 1782427 h 3564854"/>
              <a:gd name="connsiteX4" fmla="*/ 1411025 w 2822050"/>
              <a:gd name="connsiteY4" fmla="*/ 0 h 3564854"/>
              <a:gd name="connsiteX0" fmla="*/ 1411025 w 2822050"/>
              <a:gd name="connsiteY0" fmla="*/ 0 h 3564854"/>
              <a:gd name="connsiteX1" fmla="*/ 2819239 w 2822050"/>
              <a:gd name="connsiteY1" fmla="*/ 1669964 h 3564854"/>
              <a:gd name="connsiteX2" fmla="*/ 1691819 w 2822050"/>
              <a:gd name="connsiteY2" fmla="*/ 3529205 h 3564854"/>
              <a:gd name="connsiteX0" fmla="*/ 166881 w 1577939"/>
              <a:gd name="connsiteY0" fmla="*/ 0 h 3624455"/>
              <a:gd name="connsiteX1" fmla="*/ 1575095 w 1577939"/>
              <a:gd name="connsiteY1" fmla="*/ 1669964 h 3624455"/>
              <a:gd name="connsiteX2" fmla="*/ 447675 w 1577939"/>
              <a:gd name="connsiteY2" fmla="*/ 3529205 h 3624455"/>
              <a:gd name="connsiteX3" fmla="*/ 166881 w 1577939"/>
              <a:gd name="connsiteY3" fmla="*/ 1782427 h 3624455"/>
              <a:gd name="connsiteX4" fmla="*/ 166881 w 1577939"/>
              <a:gd name="connsiteY4" fmla="*/ 0 h 3624455"/>
              <a:gd name="connsiteX0" fmla="*/ 166881 w 1577939"/>
              <a:gd name="connsiteY0" fmla="*/ 0 h 3624455"/>
              <a:gd name="connsiteX1" fmla="*/ 1575095 w 1577939"/>
              <a:gd name="connsiteY1" fmla="*/ 1669964 h 3624455"/>
              <a:gd name="connsiteX2" fmla="*/ 0 w 1577939"/>
              <a:gd name="connsiteY2" fmla="*/ 3624455 h 3624455"/>
            </a:gdLst>
            <a:ahLst/>
            <a:cxnLst>
              <a:cxn ang="0">
                <a:pos x="connsiteX0" y="connsiteY0"/>
              </a:cxn>
              <a:cxn ang="0">
                <a:pos x="connsiteX1" y="connsiteY1"/>
              </a:cxn>
              <a:cxn ang="0">
                <a:pos x="connsiteX2" y="connsiteY2"/>
              </a:cxn>
            </a:cxnLst>
            <a:rect l="l" t="t" r="r" b="b"/>
            <a:pathLst>
              <a:path w="1577939" h="3624455" stroke="0" extrusionOk="0">
                <a:moveTo>
                  <a:pt x="166881" y="0"/>
                </a:moveTo>
                <a:cubicBezTo>
                  <a:pt x="911601" y="0"/>
                  <a:pt x="1528106" y="731098"/>
                  <a:pt x="1575095" y="1669964"/>
                </a:cubicBezTo>
                <a:cubicBezTo>
                  <a:pt x="1619559" y="2558397"/>
                  <a:pt x="1138296" y="3352054"/>
                  <a:pt x="447675" y="3529205"/>
                </a:cubicBezTo>
                <a:lnTo>
                  <a:pt x="166881" y="1782427"/>
                </a:lnTo>
                <a:lnTo>
                  <a:pt x="166881" y="0"/>
                </a:lnTo>
                <a:close/>
              </a:path>
              <a:path w="1577939" h="3624455" fill="none">
                <a:moveTo>
                  <a:pt x="166881" y="0"/>
                </a:moveTo>
                <a:cubicBezTo>
                  <a:pt x="911601" y="0"/>
                  <a:pt x="1528106" y="731098"/>
                  <a:pt x="1575095" y="1669964"/>
                </a:cubicBezTo>
                <a:cubicBezTo>
                  <a:pt x="1619559" y="2558397"/>
                  <a:pt x="690621" y="3447304"/>
                  <a:pt x="0" y="3624455"/>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8" name="Group 57">
            <a:extLst>
              <a:ext uri="{FF2B5EF4-FFF2-40B4-BE49-F238E27FC236}">
                <a16:creationId xmlns:a16="http://schemas.microsoft.com/office/drawing/2014/main" id="{BD96BE93-2ADB-2FB1-D356-0FAB952A2CC1}"/>
              </a:ext>
            </a:extLst>
          </p:cNvPr>
          <p:cNvGrpSpPr/>
          <p:nvPr/>
        </p:nvGrpSpPr>
        <p:grpSpPr>
          <a:xfrm>
            <a:off x="2357094" y="3196222"/>
            <a:ext cx="2814556" cy="662146"/>
            <a:chOff x="2357094" y="3196222"/>
            <a:chExt cx="2814556" cy="662146"/>
          </a:xfrm>
        </p:grpSpPr>
        <p:sp>
          <p:nvSpPr>
            <p:cNvPr id="20" name="TextBox 19">
              <a:extLst>
                <a:ext uri="{FF2B5EF4-FFF2-40B4-BE49-F238E27FC236}">
                  <a16:creationId xmlns:a16="http://schemas.microsoft.com/office/drawing/2014/main" id="{FB6C5EA5-AF72-BB8E-E085-0A0051C4CD60}"/>
                </a:ext>
              </a:extLst>
            </p:cNvPr>
            <p:cNvSpPr txBox="1"/>
            <p:nvPr/>
          </p:nvSpPr>
          <p:spPr>
            <a:xfrm>
              <a:off x="2482932" y="3212037"/>
              <a:ext cx="2397464" cy="646331"/>
            </a:xfrm>
            <a:prstGeom prst="rect">
              <a:avLst/>
            </a:prstGeom>
            <a:noFill/>
          </p:spPr>
          <p:txBody>
            <a:bodyPr wrap="square" rtlCol="0">
              <a:spAutoFit/>
            </a:bodyPr>
            <a:lstStyle/>
            <a:p>
              <a:r>
                <a:rPr lang="fr-FR" sz="3600" dirty="0">
                  <a:solidFill>
                    <a:schemeClr val="tx1">
                      <a:lumMod val="65000"/>
                      <a:lumOff val="35000"/>
                    </a:schemeClr>
                  </a:solidFill>
                  <a:latin typeface="+mn-lt"/>
                </a:rPr>
                <a:t>Rectangle</a:t>
              </a:r>
              <a:endParaRPr lang="fr-FR" dirty="0">
                <a:solidFill>
                  <a:schemeClr val="tx1">
                    <a:lumMod val="65000"/>
                    <a:lumOff val="35000"/>
                  </a:schemeClr>
                </a:solidFill>
                <a:latin typeface="+mn-lt"/>
              </a:endParaRPr>
            </a:p>
          </p:txBody>
        </p:sp>
        <p:sp>
          <p:nvSpPr>
            <p:cNvPr id="26" name="Rectangle: Rounded Corners 25">
              <a:extLst>
                <a:ext uri="{FF2B5EF4-FFF2-40B4-BE49-F238E27FC236}">
                  <a16:creationId xmlns:a16="http://schemas.microsoft.com/office/drawing/2014/main" id="{CB7D3AAE-3BB8-9819-090A-C7805CDAD766}"/>
                </a:ext>
              </a:extLst>
            </p:cNvPr>
            <p:cNvSpPr/>
            <p:nvPr/>
          </p:nvSpPr>
          <p:spPr>
            <a:xfrm>
              <a:off x="2357094" y="3196222"/>
              <a:ext cx="2814556"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2" name="TextBox 41">
            <a:extLst>
              <a:ext uri="{FF2B5EF4-FFF2-40B4-BE49-F238E27FC236}">
                <a16:creationId xmlns:a16="http://schemas.microsoft.com/office/drawing/2014/main" id="{ECCBEE98-2C41-4478-225E-2A5995E31FF4}"/>
              </a:ext>
            </a:extLst>
          </p:cNvPr>
          <p:cNvSpPr txBox="1"/>
          <p:nvPr/>
        </p:nvSpPr>
        <p:spPr>
          <a:xfrm>
            <a:off x="9999594" y="3483532"/>
            <a:ext cx="1722506" cy="523220"/>
          </a:xfrm>
          <a:prstGeom prst="rect">
            <a:avLst/>
          </a:prstGeom>
          <a:noFill/>
        </p:spPr>
        <p:txBody>
          <a:bodyPr wrap="square" rtlCol="0">
            <a:spAutoFit/>
          </a:bodyPr>
          <a:lstStyle/>
          <a:p>
            <a:r>
              <a:rPr lang="fr-FR" sz="2800" b="1" dirty="0">
                <a:ln>
                  <a:solidFill>
                    <a:sysClr val="windowText" lastClr="000000"/>
                  </a:solidFill>
                </a:ln>
                <a:solidFill>
                  <a:srgbClr val="66FF33"/>
                </a:solidFill>
                <a:latin typeface="+mn-lt"/>
              </a:rPr>
              <a:t>3 Côtés </a:t>
            </a:r>
            <a:endParaRPr lang="fr-FR" sz="1100" b="1" dirty="0">
              <a:ln>
                <a:solidFill>
                  <a:sysClr val="windowText" lastClr="000000"/>
                </a:solidFill>
              </a:ln>
              <a:solidFill>
                <a:srgbClr val="66FF33"/>
              </a:solidFill>
              <a:latin typeface="+mn-lt"/>
            </a:endParaRPr>
          </a:p>
        </p:txBody>
      </p:sp>
      <p:sp>
        <p:nvSpPr>
          <p:cNvPr id="43" name="TextBox 42">
            <a:extLst>
              <a:ext uri="{FF2B5EF4-FFF2-40B4-BE49-F238E27FC236}">
                <a16:creationId xmlns:a16="http://schemas.microsoft.com/office/drawing/2014/main" id="{86F3C537-D934-9E98-4278-B53FAA7D7D26}"/>
              </a:ext>
            </a:extLst>
          </p:cNvPr>
          <p:cNvSpPr txBox="1"/>
          <p:nvPr/>
        </p:nvSpPr>
        <p:spPr>
          <a:xfrm>
            <a:off x="7793406" y="1613651"/>
            <a:ext cx="2480074" cy="523220"/>
          </a:xfrm>
          <a:prstGeom prst="rect">
            <a:avLst/>
          </a:prstGeom>
          <a:noFill/>
        </p:spPr>
        <p:txBody>
          <a:bodyPr wrap="square" rtlCol="0">
            <a:spAutoFit/>
          </a:bodyPr>
          <a:lstStyle/>
          <a:p>
            <a:r>
              <a:rPr lang="fr-FR" sz="2800" b="1" dirty="0">
                <a:solidFill>
                  <a:schemeClr val="tx1">
                    <a:lumMod val="65000"/>
                    <a:lumOff val="35000"/>
                  </a:schemeClr>
                </a:solidFill>
                <a:latin typeface="+mj-lt"/>
              </a:rPr>
              <a:t>Figure plane </a:t>
            </a:r>
          </a:p>
        </p:txBody>
      </p:sp>
      <p:grpSp>
        <p:nvGrpSpPr>
          <p:cNvPr id="33" name="Group 32">
            <a:extLst>
              <a:ext uri="{FF2B5EF4-FFF2-40B4-BE49-F238E27FC236}">
                <a16:creationId xmlns:a16="http://schemas.microsoft.com/office/drawing/2014/main" id="{C3B8B4D6-6D3B-2A42-E6B9-B0488D213ED1}"/>
              </a:ext>
            </a:extLst>
          </p:cNvPr>
          <p:cNvGrpSpPr/>
          <p:nvPr/>
        </p:nvGrpSpPr>
        <p:grpSpPr>
          <a:xfrm>
            <a:off x="2357094" y="4036874"/>
            <a:ext cx="3250759" cy="664494"/>
            <a:chOff x="2357094" y="4036874"/>
            <a:chExt cx="2822049" cy="664494"/>
          </a:xfrm>
        </p:grpSpPr>
        <p:sp>
          <p:nvSpPr>
            <p:cNvPr id="21" name="TextBox 20">
              <a:extLst>
                <a:ext uri="{FF2B5EF4-FFF2-40B4-BE49-F238E27FC236}">
                  <a16:creationId xmlns:a16="http://schemas.microsoft.com/office/drawing/2014/main" id="{32B98C4A-69F6-4A6F-61D3-76B002C0CF64}"/>
                </a:ext>
              </a:extLst>
            </p:cNvPr>
            <p:cNvSpPr txBox="1"/>
            <p:nvPr/>
          </p:nvSpPr>
          <p:spPr>
            <a:xfrm>
              <a:off x="2482932" y="4036874"/>
              <a:ext cx="2545843" cy="646331"/>
            </a:xfrm>
            <a:prstGeom prst="rect">
              <a:avLst/>
            </a:prstGeom>
            <a:noFill/>
          </p:spPr>
          <p:txBody>
            <a:bodyPr wrap="square" rtlCol="0">
              <a:spAutoFit/>
            </a:bodyPr>
            <a:lstStyle/>
            <a:p>
              <a:r>
                <a:rPr lang="fr-FR" sz="3600" dirty="0">
                  <a:solidFill>
                    <a:schemeClr val="tx1">
                      <a:lumMod val="65000"/>
                      <a:lumOff val="35000"/>
                    </a:schemeClr>
                  </a:solidFill>
                  <a:latin typeface="+mn-lt"/>
                </a:rPr>
                <a:t>Quelconque</a:t>
              </a:r>
              <a:endParaRPr lang="fr-FR" dirty="0">
                <a:solidFill>
                  <a:schemeClr val="tx1">
                    <a:lumMod val="65000"/>
                    <a:lumOff val="35000"/>
                  </a:schemeClr>
                </a:solidFill>
                <a:latin typeface="+mn-lt"/>
              </a:endParaRPr>
            </a:p>
          </p:txBody>
        </p:sp>
        <p:sp>
          <p:nvSpPr>
            <p:cNvPr id="28" name="Rectangle: Rounded Corners 27">
              <a:extLst>
                <a:ext uri="{FF2B5EF4-FFF2-40B4-BE49-F238E27FC236}">
                  <a16:creationId xmlns:a16="http://schemas.microsoft.com/office/drawing/2014/main" id="{43FCB8A3-1C5A-E49F-6555-49BC8689B6EC}"/>
                </a:ext>
              </a:extLst>
            </p:cNvPr>
            <p:cNvSpPr/>
            <p:nvPr/>
          </p:nvSpPr>
          <p:spPr>
            <a:xfrm>
              <a:off x="2357094" y="4039222"/>
              <a:ext cx="2822049"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266E4F3E-7B78-0BD5-5A9E-A63179251581}"/>
              </a:ext>
            </a:extLst>
          </p:cNvPr>
          <p:cNvGrpSpPr/>
          <p:nvPr/>
        </p:nvGrpSpPr>
        <p:grpSpPr>
          <a:xfrm>
            <a:off x="2357095" y="4837566"/>
            <a:ext cx="3250758" cy="662146"/>
            <a:chOff x="2357095" y="4837566"/>
            <a:chExt cx="3250758" cy="662146"/>
          </a:xfrm>
        </p:grpSpPr>
        <p:sp>
          <p:nvSpPr>
            <p:cNvPr id="22" name="TextBox 21">
              <a:extLst>
                <a:ext uri="{FF2B5EF4-FFF2-40B4-BE49-F238E27FC236}">
                  <a16:creationId xmlns:a16="http://schemas.microsoft.com/office/drawing/2014/main" id="{516B96AC-6B09-B80B-8C89-E189E094366D}"/>
                </a:ext>
              </a:extLst>
            </p:cNvPr>
            <p:cNvSpPr txBox="1"/>
            <p:nvPr/>
          </p:nvSpPr>
          <p:spPr>
            <a:xfrm>
              <a:off x="2482932" y="4845856"/>
              <a:ext cx="3124921" cy="646331"/>
            </a:xfrm>
            <a:prstGeom prst="rect">
              <a:avLst/>
            </a:prstGeom>
            <a:noFill/>
          </p:spPr>
          <p:txBody>
            <a:bodyPr wrap="square" rtlCol="0">
              <a:spAutoFit/>
            </a:bodyPr>
            <a:lstStyle/>
            <a:p>
              <a:r>
                <a:rPr lang="fr-FR" sz="3600" dirty="0">
                  <a:solidFill>
                    <a:schemeClr val="tx1">
                      <a:lumMod val="65000"/>
                      <a:lumOff val="35000"/>
                    </a:schemeClr>
                  </a:solidFill>
                  <a:latin typeface="+mj-lt"/>
                </a:rPr>
                <a:t>Isocèle</a:t>
              </a:r>
              <a:endParaRPr lang="fr-FR" dirty="0">
                <a:solidFill>
                  <a:schemeClr val="tx1">
                    <a:lumMod val="65000"/>
                    <a:lumOff val="35000"/>
                  </a:schemeClr>
                </a:solidFill>
                <a:latin typeface="+mj-lt"/>
              </a:endParaRPr>
            </a:p>
          </p:txBody>
        </p:sp>
        <p:sp>
          <p:nvSpPr>
            <p:cNvPr id="30" name="Rectangle: Rounded Corners 29">
              <a:extLst>
                <a:ext uri="{FF2B5EF4-FFF2-40B4-BE49-F238E27FC236}">
                  <a16:creationId xmlns:a16="http://schemas.microsoft.com/office/drawing/2014/main" id="{F6539C69-C06D-3C61-C951-1EE35E9BA876}"/>
                </a:ext>
              </a:extLst>
            </p:cNvPr>
            <p:cNvSpPr/>
            <p:nvPr/>
          </p:nvSpPr>
          <p:spPr>
            <a:xfrm>
              <a:off x="2357095" y="4837566"/>
              <a:ext cx="2822048"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8C0F4915-41C7-6DB2-8248-7765B5C0C8A9}"/>
              </a:ext>
            </a:extLst>
          </p:cNvPr>
          <p:cNvGrpSpPr/>
          <p:nvPr/>
        </p:nvGrpSpPr>
        <p:grpSpPr>
          <a:xfrm>
            <a:off x="2357094" y="5623553"/>
            <a:ext cx="3250759" cy="662146"/>
            <a:chOff x="2357094" y="5623553"/>
            <a:chExt cx="3250759" cy="662146"/>
          </a:xfrm>
        </p:grpSpPr>
        <p:sp>
          <p:nvSpPr>
            <p:cNvPr id="23" name="TextBox 22">
              <a:extLst>
                <a:ext uri="{FF2B5EF4-FFF2-40B4-BE49-F238E27FC236}">
                  <a16:creationId xmlns:a16="http://schemas.microsoft.com/office/drawing/2014/main" id="{F628F240-9D48-FB07-F8CE-47E3C21F3846}"/>
                </a:ext>
              </a:extLst>
            </p:cNvPr>
            <p:cNvSpPr txBox="1"/>
            <p:nvPr/>
          </p:nvSpPr>
          <p:spPr>
            <a:xfrm>
              <a:off x="2482932" y="5628070"/>
              <a:ext cx="3124921" cy="646331"/>
            </a:xfrm>
            <a:prstGeom prst="rect">
              <a:avLst/>
            </a:prstGeom>
            <a:noFill/>
          </p:spPr>
          <p:txBody>
            <a:bodyPr wrap="square" rtlCol="0">
              <a:spAutoFit/>
            </a:bodyPr>
            <a:lstStyle/>
            <a:p>
              <a:r>
                <a:rPr lang="fr-FR" sz="3600" dirty="0">
                  <a:solidFill>
                    <a:schemeClr val="tx1">
                      <a:lumMod val="65000"/>
                      <a:lumOff val="35000"/>
                    </a:schemeClr>
                  </a:solidFill>
                  <a:latin typeface="+mj-lt"/>
                </a:rPr>
                <a:t>Equilatéral</a:t>
              </a:r>
              <a:endParaRPr lang="fr-FR" dirty="0">
                <a:solidFill>
                  <a:schemeClr val="tx1">
                    <a:lumMod val="65000"/>
                    <a:lumOff val="35000"/>
                  </a:schemeClr>
                </a:solidFill>
                <a:latin typeface="+mj-lt"/>
              </a:endParaRPr>
            </a:p>
          </p:txBody>
        </p:sp>
        <p:sp>
          <p:nvSpPr>
            <p:cNvPr id="31" name="Rectangle: Rounded Corners 30">
              <a:extLst>
                <a:ext uri="{FF2B5EF4-FFF2-40B4-BE49-F238E27FC236}">
                  <a16:creationId xmlns:a16="http://schemas.microsoft.com/office/drawing/2014/main" id="{91315836-3BC3-802A-415C-AD02A017DA54}"/>
                </a:ext>
              </a:extLst>
            </p:cNvPr>
            <p:cNvSpPr/>
            <p:nvPr/>
          </p:nvSpPr>
          <p:spPr>
            <a:xfrm>
              <a:off x="2357094" y="5623553"/>
              <a:ext cx="2822047"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Rounded Corners 14">
            <a:extLst>
              <a:ext uri="{FF2B5EF4-FFF2-40B4-BE49-F238E27FC236}">
                <a16:creationId xmlns:a16="http://schemas.microsoft.com/office/drawing/2014/main" id="{F242BFEF-C9DB-5A36-5994-504DEF5A279F}"/>
              </a:ext>
            </a:extLst>
          </p:cNvPr>
          <p:cNvSpPr/>
          <p:nvPr/>
        </p:nvSpPr>
        <p:spPr>
          <a:xfrm>
            <a:off x="2132018" y="1773372"/>
            <a:ext cx="3303639" cy="1062723"/>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extBox 1">
            <a:extLst>
              <a:ext uri="{FF2B5EF4-FFF2-40B4-BE49-F238E27FC236}">
                <a16:creationId xmlns:a16="http://schemas.microsoft.com/office/drawing/2014/main" id="{30005DDB-02F6-D125-6284-04E55AEE4643}"/>
              </a:ext>
            </a:extLst>
          </p:cNvPr>
          <p:cNvSpPr txBox="1"/>
          <p:nvPr/>
        </p:nvSpPr>
        <p:spPr>
          <a:xfrm>
            <a:off x="2393469" y="1920011"/>
            <a:ext cx="3042188" cy="769441"/>
          </a:xfrm>
          <a:prstGeom prst="rect">
            <a:avLst/>
          </a:prstGeom>
          <a:noFill/>
        </p:spPr>
        <p:txBody>
          <a:bodyPr wrap="square" rtlCol="0">
            <a:spAutoFit/>
          </a:bodyPr>
          <a:lstStyle/>
          <a:p>
            <a:r>
              <a:rPr lang="en-GB" sz="4400" dirty="0">
                <a:solidFill>
                  <a:schemeClr val="tx1">
                    <a:lumMod val="65000"/>
                    <a:lumOff val="35000"/>
                  </a:schemeClr>
                </a:solidFill>
                <a:latin typeface="+mj-lt"/>
              </a:rPr>
              <a:t>Triangles</a:t>
            </a:r>
            <a:endParaRPr lang="en-US" sz="1800" dirty="0">
              <a:solidFill>
                <a:schemeClr val="tx1">
                  <a:lumMod val="65000"/>
                  <a:lumOff val="35000"/>
                </a:schemeClr>
              </a:solidFill>
              <a:latin typeface="+mj-lt"/>
            </a:endParaRPr>
          </a:p>
        </p:txBody>
      </p:sp>
      <p:sp>
        <p:nvSpPr>
          <p:cNvPr id="36" name="Isosceles Triangle 35">
            <a:extLst>
              <a:ext uri="{FF2B5EF4-FFF2-40B4-BE49-F238E27FC236}">
                <a16:creationId xmlns:a16="http://schemas.microsoft.com/office/drawing/2014/main" id="{C70F8D1D-E445-72DA-183E-A1FF72B8572B}"/>
              </a:ext>
            </a:extLst>
          </p:cNvPr>
          <p:cNvSpPr/>
          <p:nvPr/>
        </p:nvSpPr>
        <p:spPr>
          <a:xfrm>
            <a:off x="7213092" y="2443515"/>
            <a:ext cx="3391165" cy="2923418"/>
          </a:xfrm>
          <a:prstGeom prst="triangle">
            <a:avLst/>
          </a:prstGeom>
          <a:solidFill>
            <a:srgbClr val="C7E6F5"/>
          </a:solid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5EACAA09-D192-F5CE-E027-278BBC4B499A}"/>
              </a:ext>
            </a:extLst>
          </p:cNvPr>
          <p:cNvSpPr txBox="1"/>
          <p:nvPr/>
        </p:nvSpPr>
        <p:spPr>
          <a:xfrm>
            <a:off x="7920316" y="4098804"/>
            <a:ext cx="2247891" cy="707886"/>
          </a:xfrm>
          <a:prstGeom prst="rect">
            <a:avLst/>
          </a:prstGeom>
          <a:noFill/>
        </p:spPr>
        <p:txBody>
          <a:bodyPr wrap="square" rtlCol="0">
            <a:spAutoFit/>
          </a:bodyPr>
          <a:lstStyle/>
          <a:p>
            <a:r>
              <a:rPr lang="fr-FR" sz="4000">
                <a:solidFill>
                  <a:schemeClr val="tx1">
                    <a:lumMod val="65000"/>
                    <a:lumOff val="35000"/>
                  </a:schemeClr>
                </a:solidFill>
                <a:latin typeface="+mj-lt"/>
              </a:rPr>
              <a:t>Triangle</a:t>
            </a:r>
            <a:endParaRPr lang="fr-FR" sz="160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0978137D-C044-8C01-947A-9CF4C765E0BE}"/>
              </a:ext>
            </a:extLst>
          </p:cNvPr>
          <p:cNvSpPr txBox="1"/>
          <p:nvPr/>
        </p:nvSpPr>
        <p:spPr>
          <a:xfrm>
            <a:off x="5991187" y="3530267"/>
            <a:ext cx="2247892" cy="523220"/>
          </a:xfrm>
          <a:prstGeom prst="rect">
            <a:avLst/>
          </a:prstGeom>
          <a:noFill/>
        </p:spPr>
        <p:txBody>
          <a:bodyPr wrap="square" rtlCol="0">
            <a:spAutoFit/>
          </a:bodyPr>
          <a:lstStyle/>
          <a:p>
            <a:r>
              <a:rPr lang="fr-FR" sz="2800" b="1" dirty="0">
                <a:solidFill>
                  <a:srgbClr val="C00000"/>
                </a:solidFill>
                <a:latin typeface="+mj-lt"/>
              </a:rPr>
              <a:t>3 sommets</a:t>
            </a:r>
          </a:p>
        </p:txBody>
      </p:sp>
      <p:sp>
        <p:nvSpPr>
          <p:cNvPr id="45" name="TextBox 44">
            <a:extLst>
              <a:ext uri="{FF2B5EF4-FFF2-40B4-BE49-F238E27FC236}">
                <a16:creationId xmlns:a16="http://schemas.microsoft.com/office/drawing/2014/main" id="{B399F696-A2CD-49C4-4709-9C19BB15D00A}"/>
              </a:ext>
            </a:extLst>
          </p:cNvPr>
          <p:cNvSpPr txBox="1"/>
          <p:nvPr/>
        </p:nvSpPr>
        <p:spPr>
          <a:xfrm>
            <a:off x="8160447" y="5623553"/>
            <a:ext cx="1839148" cy="523220"/>
          </a:xfrm>
          <a:prstGeom prst="rect">
            <a:avLst/>
          </a:prstGeom>
          <a:noFill/>
        </p:spPr>
        <p:txBody>
          <a:bodyPr wrap="square" rtlCol="0">
            <a:spAutoFit/>
          </a:bodyPr>
          <a:lstStyle/>
          <a:p>
            <a:r>
              <a:rPr lang="fr-FR" sz="2800" b="1" dirty="0">
                <a:solidFill>
                  <a:srgbClr val="7030A0"/>
                </a:solidFill>
                <a:latin typeface="+mj-lt"/>
              </a:rPr>
              <a:t>3 Angles</a:t>
            </a:r>
          </a:p>
        </p:txBody>
      </p:sp>
      <p:sp>
        <p:nvSpPr>
          <p:cNvPr id="7" name="Arc 6">
            <a:extLst>
              <a:ext uri="{FF2B5EF4-FFF2-40B4-BE49-F238E27FC236}">
                <a16:creationId xmlns:a16="http://schemas.microsoft.com/office/drawing/2014/main" id="{3A9E751C-93C7-8A80-A9B2-D2A30E40D982}"/>
              </a:ext>
            </a:extLst>
          </p:cNvPr>
          <p:cNvSpPr/>
          <p:nvPr/>
        </p:nvSpPr>
        <p:spPr>
          <a:xfrm>
            <a:off x="7163262" y="5077597"/>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0C173842-3CB6-90D6-A009-0434E0424C5B}"/>
              </a:ext>
            </a:extLst>
          </p:cNvPr>
          <p:cNvSpPr/>
          <p:nvPr/>
        </p:nvSpPr>
        <p:spPr>
          <a:xfrm flipH="1">
            <a:off x="10173169" y="5063549"/>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a:extLst>
              <a:ext uri="{FF2B5EF4-FFF2-40B4-BE49-F238E27FC236}">
                <a16:creationId xmlns:a16="http://schemas.microsoft.com/office/drawing/2014/main" id="{0F750C07-505C-80B4-3F9C-9E4FCD6F7852}"/>
              </a:ext>
            </a:extLst>
          </p:cNvPr>
          <p:cNvSpPr/>
          <p:nvPr/>
        </p:nvSpPr>
        <p:spPr>
          <a:xfrm rot="13886708" flipH="1">
            <a:off x="8717102" y="2264759"/>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EE92E6F3-717A-DEF4-832C-3A95201B8075}"/>
              </a:ext>
            </a:extLst>
          </p:cNvPr>
          <p:cNvSpPr/>
          <p:nvPr/>
        </p:nvSpPr>
        <p:spPr>
          <a:xfrm>
            <a:off x="7220144" y="2442145"/>
            <a:ext cx="3391165" cy="2923418"/>
          </a:xfrm>
          <a:prstGeom prst="triangl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A062F408-FCF7-683B-10A1-6E7A525A6703}"/>
              </a:ext>
            </a:extLst>
          </p:cNvPr>
          <p:cNvSpPr/>
          <p:nvPr/>
        </p:nvSpPr>
        <p:spPr>
          <a:xfrm>
            <a:off x="8845174" y="2382870"/>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61B6820-8505-8FF6-D691-BFA1A526AD7B}"/>
              </a:ext>
            </a:extLst>
          </p:cNvPr>
          <p:cNvSpPr/>
          <p:nvPr/>
        </p:nvSpPr>
        <p:spPr>
          <a:xfrm>
            <a:off x="10531232" y="5285959"/>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649B1A1-049E-C7F7-B47D-BA46AC043C4B}"/>
              </a:ext>
            </a:extLst>
          </p:cNvPr>
          <p:cNvSpPr/>
          <p:nvPr/>
        </p:nvSpPr>
        <p:spPr>
          <a:xfrm>
            <a:off x="7149592" y="5306512"/>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8959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
                            </p:stCondLst>
                            <p:childTnLst>
                              <p:par>
                                <p:cTn id="45" presetID="1" presetClass="emph" presetSubtype="2" fill="hold" nodeType="afterEffect">
                                  <p:stCondLst>
                                    <p:cond delay="0"/>
                                  </p:stCondLst>
                                  <p:childTnLst>
                                    <p:animClr clrSpc="rgb" dir="cw">
                                      <p:cBhvr>
                                        <p:cTn id="46" dur="500" fill="hold"/>
                                        <p:tgtEl>
                                          <p:spTgt spid="36"/>
                                        </p:tgtEl>
                                        <p:attrNameLst>
                                          <p:attrName>fillcolor</p:attrName>
                                        </p:attrNameLst>
                                      </p:cBhvr>
                                      <p:to>
                                        <a:srgbClr val="FFDE75"/>
                                      </p:to>
                                    </p:animClr>
                                    <p:set>
                                      <p:cBhvr>
                                        <p:cTn id="47" dur="500" fill="hold"/>
                                        <p:tgtEl>
                                          <p:spTgt spid="36"/>
                                        </p:tgtEl>
                                        <p:attrNameLst>
                                          <p:attrName>fill.type</p:attrName>
                                        </p:attrNameLst>
                                      </p:cBhvr>
                                      <p:to>
                                        <p:strVal val="solid"/>
                                      </p:to>
                                    </p:set>
                                    <p:set>
                                      <p:cBhvr>
                                        <p:cTn id="48" dur="500" fill="hold"/>
                                        <p:tgtEl>
                                          <p:spTgt spid="36"/>
                                        </p:tgtEl>
                                        <p:attrNameLst>
                                          <p:attrName>fill.on</p:attrName>
                                        </p:attrNameLst>
                                      </p:cBhvr>
                                      <p:to>
                                        <p:strVal val="tru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par>
                          <p:cTn id="71" fill="hold">
                            <p:stCondLst>
                              <p:cond delay="1000"/>
                            </p:stCondLst>
                            <p:childTnLst>
                              <p:par>
                                <p:cTn id="72" presetID="22" presetClass="entr" presetSubtype="1"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up)">
                                      <p:cBhvr>
                                        <p:cTn id="74" dur="500"/>
                                        <p:tgtEl>
                                          <p:spTgt spid="7"/>
                                        </p:tgtEl>
                                      </p:cBhvr>
                                    </p:animEffect>
                                  </p:childTnLst>
                                </p:cTn>
                              </p:par>
                            </p:childTnLst>
                          </p:cTn>
                        </p:par>
                        <p:par>
                          <p:cTn id="75" fill="hold">
                            <p:stCondLst>
                              <p:cond delay="1500"/>
                            </p:stCondLst>
                            <p:childTnLst>
                              <p:par>
                                <p:cTn id="76" presetID="22" presetClass="entr" presetSubtype="1"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childTnLst>
                          </p:cTn>
                        </p:par>
                        <p:par>
                          <p:cTn id="79" fill="hold">
                            <p:stCondLst>
                              <p:cond delay="2000"/>
                            </p:stCondLst>
                            <p:childTnLst>
                              <p:par>
                                <p:cTn id="80" presetID="22" presetClass="entr" presetSubtype="8" fill="hold" grpId="0"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left)">
                                      <p:cBhvr>
                                        <p:cTn id="82" dur="500"/>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left)">
                                      <p:cBhvr>
                                        <p:cTn id="87" dur="500"/>
                                        <p:tgtEl>
                                          <p:spTgt spid="42"/>
                                        </p:tgtEl>
                                      </p:cBhvr>
                                    </p:animEffect>
                                  </p:childTnLst>
                                </p:cTn>
                              </p:par>
                            </p:childTnLst>
                          </p:cTn>
                        </p:par>
                        <p:par>
                          <p:cTn id="88" fill="hold">
                            <p:stCondLst>
                              <p:cond delay="500"/>
                            </p:stCondLst>
                            <p:childTnLst>
                              <p:par>
                                <p:cTn id="89" presetID="21" presetClass="entr" presetSubtype="1"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wheel(1)">
                                      <p:cBhvr>
                                        <p:cTn id="9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4" grpId="0" animBg="1"/>
      <p:bldP spid="25" grpId="0" animBg="1"/>
      <p:bldP spid="42" grpId="0"/>
      <p:bldP spid="43" grpId="0"/>
      <p:bldP spid="44" grpId="0"/>
      <p:bldP spid="45" grpId="0"/>
      <p:bldP spid="7" grpId="0" animBg="1"/>
      <p:bldP spid="8" grpId="0" animBg="1"/>
      <p:bldP spid="9" grpId="0" animBg="1"/>
      <p:bldP spid="10" grpId="0" animBg="1"/>
      <p:bldP spid="4" grpId="0" animBg="1"/>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n-lt"/>
              </a:rPr>
              <a:t> </a:t>
            </a:r>
            <a:r>
              <a:rPr lang="en-GB" dirty="0">
                <a:solidFill>
                  <a:schemeClr val="tx1">
                    <a:lumMod val="50000"/>
                    <a:lumOff val="50000"/>
                  </a:schemeClr>
                </a:solidFill>
                <a:latin typeface="+mn-lt"/>
              </a:rPr>
              <a:t> </a:t>
            </a:r>
            <a:r>
              <a:rPr lang="fr-FR" dirty="0">
                <a:solidFill>
                  <a:schemeClr val="tx1">
                    <a:lumMod val="50000"/>
                    <a:lumOff val="50000"/>
                  </a:schemeClr>
                </a:solidFill>
                <a:latin typeface="+mn-lt"/>
              </a:rPr>
              <a:t>Activité Préparatoire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fr-FR" sz="3200" b="1" dirty="0">
                <a:solidFill>
                  <a:schemeClr val="bg1"/>
                </a:solidFill>
                <a:latin typeface="Comic Sans MS"/>
                <a:sym typeface="Comic Sans MS"/>
              </a:rPr>
              <a:t>Où se situe la boucherie ?</a:t>
            </a:r>
            <a:endParaRPr lang="fr-FR" sz="3200" dirty="0">
              <a:solidFill>
                <a:schemeClr val="bg1"/>
              </a:solidFill>
              <a:sym typeface="Comic Sans MS"/>
            </a:endParaRPr>
          </a:p>
        </p:txBody>
      </p:sp>
      <p:pic>
        <p:nvPicPr>
          <p:cNvPr id="8" name="Picture 7" descr="A picture containing concrete mixer, transport, van&#10;&#10;Description automatically generated">
            <a:extLst>
              <a:ext uri="{FF2B5EF4-FFF2-40B4-BE49-F238E27FC236}">
                <a16:creationId xmlns:a16="http://schemas.microsoft.com/office/drawing/2014/main" id="{4990E664-7591-9BE9-9F22-5A4B1BA0D4FC}"/>
              </a:ext>
            </a:extLst>
          </p:cNvPr>
          <p:cNvPicPr>
            <a:picLocks noChangeAspect="1"/>
          </p:cNvPicPr>
          <p:nvPr/>
        </p:nvPicPr>
        <p:blipFill>
          <a:blip r:embed="rId4"/>
          <a:stretch>
            <a:fillRect/>
          </a:stretch>
        </p:blipFill>
        <p:spPr>
          <a:xfrm>
            <a:off x="5142990" y="1177070"/>
            <a:ext cx="1956816" cy="1198430"/>
          </a:xfrm>
          <a:prstGeom prst="rect">
            <a:avLst/>
          </a:prstGeom>
        </p:spPr>
      </p:pic>
      <p:pic>
        <p:nvPicPr>
          <p:cNvPr id="11" name="Picture 10" descr="A green and blue van&#10;&#10;Description automatically generated with low confidence">
            <a:extLst>
              <a:ext uri="{FF2B5EF4-FFF2-40B4-BE49-F238E27FC236}">
                <a16:creationId xmlns:a16="http://schemas.microsoft.com/office/drawing/2014/main" id="{9DC63F3E-8282-E9A6-34D7-D30B9EA74BCA}"/>
              </a:ext>
            </a:extLst>
          </p:cNvPr>
          <p:cNvPicPr>
            <a:picLocks noChangeAspect="1"/>
          </p:cNvPicPr>
          <p:nvPr/>
        </p:nvPicPr>
        <p:blipFill>
          <a:blip r:embed="rId5"/>
          <a:stretch>
            <a:fillRect/>
          </a:stretch>
        </p:blipFill>
        <p:spPr>
          <a:xfrm>
            <a:off x="8527655" y="5090132"/>
            <a:ext cx="1955358" cy="1484197"/>
          </a:xfrm>
          <a:prstGeom prst="rect">
            <a:avLst/>
          </a:prstGeom>
        </p:spPr>
      </p:pic>
      <p:pic>
        <p:nvPicPr>
          <p:cNvPr id="13" name="Picture 12">
            <a:extLst>
              <a:ext uri="{FF2B5EF4-FFF2-40B4-BE49-F238E27FC236}">
                <a16:creationId xmlns:a16="http://schemas.microsoft.com/office/drawing/2014/main" id="{8C892ADD-3A18-6CE4-219F-682734443644}"/>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910211" y="5209098"/>
            <a:ext cx="1956816" cy="1107022"/>
          </a:xfrm>
          <a:prstGeom prst="rect">
            <a:avLst/>
          </a:prstGeom>
        </p:spPr>
      </p:pic>
      <p:sp>
        <p:nvSpPr>
          <p:cNvPr id="19" name="Oval 18">
            <a:extLst>
              <a:ext uri="{FF2B5EF4-FFF2-40B4-BE49-F238E27FC236}">
                <a16:creationId xmlns:a16="http://schemas.microsoft.com/office/drawing/2014/main" id="{60180095-BF82-B654-8390-59C2409D6F68}"/>
              </a:ext>
            </a:extLst>
          </p:cNvPr>
          <p:cNvSpPr/>
          <p:nvPr/>
        </p:nvSpPr>
        <p:spPr>
          <a:xfrm>
            <a:off x="6019799" y="2265069"/>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229A423-9089-A66E-5AAB-C6F81356A5B2}"/>
              </a:ext>
            </a:extLst>
          </p:cNvPr>
          <p:cNvSpPr/>
          <p:nvPr/>
        </p:nvSpPr>
        <p:spPr>
          <a:xfrm>
            <a:off x="3826293" y="6051446"/>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8E16F28-D80C-5C99-8355-A352AC360CD2}"/>
              </a:ext>
            </a:extLst>
          </p:cNvPr>
          <p:cNvSpPr/>
          <p:nvPr/>
        </p:nvSpPr>
        <p:spPr>
          <a:xfrm>
            <a:off x="8209617" y="6051446"/>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5FF93A02-1C4C-B00C-1B89-1C787E3AB81E}"/>
              </a:ext>
            </a:extLst>
          </p:cNvPr>
          <p:cNvGrpSpPr/>
          <p:nvPr/>
        </p:nvGrpSpPr>
        <p:grpSpPr>
          <a:xfrm>
            <a:off x="9529482" y="2104491"/>
            <a:ext cx="1909828" cy="1499749"/>
            <a:chOff x="978791" y="2265069"/>
            <a:chExt cx="1909828" cy="1499749"/>
          </a:xfrm>
        </p:grpSpPr>
        <p:pic>
          <p:nvPicPr>
            <p:cNvPr id="6" name="Picture 5" descr="Shape, rectangle&#10;&#10;Description automatically generated">
              <a:extLst>
                <a:ext uri="{FF2B5EF4-FFF2-40B4-BE49-F238E27FC236}">
                  <a16:creationId xmlns:a16="http://schemas.microsoft.com/office/drawing/2014/main" id="{6F910D2F-4097-4195-822F-42039729B41E}"/>
                </a:ext>
              </a:extLst>
            </p:cNvPr>
            <p:cNvPicPr>
              <a:picLocks noChangeAspect="1"/>
            </p:cNvPicPr>
            <p:nvPr/>
          </p:nvPicPr>
          <p:blipFill>
            <a:blip r:embed="rId7">
              <a:clrChange>
                <a:clrFrom>
                  <a:srgbClr val="B5D687"/>
                </a:clrFrom>
                <a:clrTo>
                  <a:srgbClr val="B5D687">
                    <a:alpha val="0"/>
                  </a:srgbClr>
                </a:clrTo>
              </a:clrChange>
            </a:blip>
            <a:stretch>
              <a:fillRect/>
            </a:stretch>
          </p:blipFill>
          <p:spPr>
            <a:xfrm>
              <a:off x="1388870" y="2265069"/>
              <a:ext cx="1499749" cy="1499749"/>
            </a:xfrm>
            <a:prstGeom prst="rect">
              <a:avLst/>
            </a:prstGeom>
          </p:spPr>
        </p:pic>
        <p:sp>
          <p:nvSpPr>
            <p:cNvPr id="4" name="Rectangle 3">
              <a:extLst>
                <a:ext uri="{FF2B5EF4-FFF2-40B4-BE49-F238E27FC236}">
                  <a16:creationId xmlns:a16="http://schemas.microsoft.com/office/drawing/2014/main" id="{C23BD07A-C35B-FAD6-F132-BFFE64706862}"/>
                </a:ext>
              </a:extLst>
            </p:cNvPr>
            <p:cNvSpPr/>
            <p:nvPr/>
          </p:nvSpPr>
          <p:spPr>
            <a:xfrm>
              <a:off x="978791" y="2509177"/>
              <a:ext cx="820158" cy="1011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C00000"/>
                  </a:solidFill>
                </a:rPr>
                <a:t>?</a:t>
              </a:r>
            </a:p>
          </p:txBody>
        </p:sp>
      </p:grpSp>
    </p:spTree>
    <p:custDataLst>
      <p:tags r:id="rId1"/>
    </p:custDataLst>
    <p:extLst>
      <p:ext uri="{BB962C8B-B14F-4D97-AF65-F5344CB8AC3E}">
        <p14:creationId xmlns:p14="http://schemas.microsoft.com/office/powerpoint/2010/main" val="7993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3" name="Google Shape;86;ga338da080d_1_6">
            <a:extLst>
              <a:ext uri="{FF2B5EF4-FFF2-40B4-BE49-F238E27FC236}">
                <a16:creationId xmlns:a16="http://schemas.microsoft.com/office/drawing/2014/main" id="{5C326441-5E95-5A9B-12D2-13821376C54C}"/>
              </a:ext>
            </a:extLst>
          </p:cNvPr>
          <p:cNvSpPr txBox="1">
            <a:spLocks/>
          </p:cNvSpPr>
          <p:nvPr/>
        </p:nvSpPr>
        <p:spPr>
          <a:xfrm>
            <a:off x="0" y="1266221"/>
            <a:ext cx="12070080"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Triangle : triangles particuliers, droites particulières dans un triangle, somme des angles dans un triangle</a:t>
            </a: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Définir et construire la bissectrice d’un angle, les hauteurs, les médiatrices et les médianes dans un triangle</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Tracer les 3 médianes d’un triangle et savoir qu’elles sont concourantes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Déterminer le centre du cercle passant par 3 points non alignés</a:t>
            </a:r>
          </a:p>
          <a:p>
            <a:pPr marL="857250" lvl="7" indent="-342900">
              <a:lnSpc>
                <a:spcPct val="150000"/>
              </a:lnSpc>
              <a:buClr>
                <a:srgbClr val="0076A3"/>
              </a:buClr>
              <a:buSzPct val="100000"/>
              <a:buFont typeface="Arial" panose="020B0604020202020204" pitchFamily="34" charset="0"/>
              <a:buChar char="•"/>
            </a:pPr>
            <a:endPar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34863899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F.G6.CH12.SLO1">
            <a:hlinkClick r:id="" action="ppaction://media"/>
            <a:extLst>
              <a:ext uri="{FF2B5EF4-FFF2-40B4-BE49-F238E27FC236}">
                <a16:creationId xmlns:a16="http://schemas.microsoft.com/office/drawing/2014/main" id="{A48C5A65-68FE-59F5-229E-51D8CBF40297}"/>
              </a:ext>
            </a:extLst>
          </p:cNvPr>
          <p:cNvPicPr>
            <a:picLocks noChangeAspect="1"/>
          </p:cNvPicPr>
          <p:nvPr>
            <a:videoFile r:link="rId3"/>
            <p:extLst>
              <p:ext uri="{DAA4B4D4-6D71-4841-9C94-3DE7FCFB9230}">
                <p14:media xmlns:p14="http://schemas.microsoft.com/office/powerpoint/2010/main" r:embed="rId2">
                  <p14:bmkLst>
                    <p14:bmk name="Bookmark 1" time="0"/>
                  </p14:bmkLst>
                </p14:media>
              </p:ext>
            </p:extLst>
          </p:nvPr>
        </p:nvPicPr>
        <p:blipFill>
          <a:blip r:embed="rId6"/>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Activité</a:t>
            </a:r>
            <a:endParaRPr lang="fr-FR" sz="3200" dirty="0">
              <a:solidFill>
                <a:schemeClr val="bg1"/>
              </a:solidFill>
              <a:sym typeface="Comic Sans MS"/>
            </a:endParaRPr>
          </a:p>
        </p:txBody>
      </p:sp>
    </p:spTree>
    <p:custDataLst>
      <p:tags r:id="rId1"/>
    </p:custDataLst>
    <p:extLst>
      <p:ext uri="{BB962C8B-B14F-4D97-AF65-F5344CB8AC3E}">
        <p14:creationId xmlns:p14="http://schemas.microsoft.com/office/powerpoint/2010/main" val="41937474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MediaBookmark" delay="0">
                        <p:tgtEl>
                          <p14:bmkTgt spid="4"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MediaBookmark" delay="0">
                      <p:tgtEl>
                        <p14:bmkTgt spid="4" bmkName="Bookmark 1"/>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3884832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835935-6133-3618-A39A-ED8D926B822C}"/>
              </a:ext>
            </a:extLst>
          </p:cNvPr>
          <p:cNvPicPr>
            <a:picLocks noChangeAspect="1"/>
          </p:cNvPicPr>
          <p:nvPr/>
        </p:nvPicPr>
        <p:blipFill>
          <a:blip r:embed="rId4"/>
          <a:srcRect/>
          <a:stretch/>
        </p:blipFill>
        <p:spPr>
          <a:xfrm>
            <a:off x="-1095435" y="3559311"/>
            <a:ext cx="4176207" cy="2253028"/>
          </a:xfrm>
          <a:prstGeom prst="rect">
            <a:avLst/>
          </a:prstGeom>
        </p:spPr>
      </p:pic>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109378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Tracez la bissectrice de l’angle</a:t>
                </a:r>
                <a:r>
                  <a:rPr lang="en-US" sz="3200" b="1" dirty="0">
                    <a:solidFill>
                      <a:schemeClr val="bg1"/>
                    </a:solidFill>
                    <a:latin typeface="+mj-lt"/>
                    <a:ea typeface="Calibri" panose="020F0502020204030204" pitchFamily="34" charset="0"/>
                    <a:cs typeface="Calibri" panose="020F0502020204030204" pitchFamily="34" charset="0"/>
                  </a:rPr>
                  <a:t>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𝑪𝑨𝑩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fr-FR" sz="3200" b="1" dirty="0">
                    <a:solidFill>
                      <a:schemeClr val="bg1"/>
                    </a:solidFill>
                    <a:latin typeface="+mj-lt"/>
                    <a:ea typeface="Calibri" panose="020F0502020204030204" pitchFamily="34" charset="0"/>
                    <a:cs typeface="Calibri" panose="020F0502020204030204" pitchFamily="34" charset="0"/>
                  </a:rPr>
                  <a:t>dans le triangle ABC.</a:t>
                </a:r>
                <a:r>
                  <a:rPr lang="fr-FR" sz="3200" dirty="0">
                    <a:solidFill>
                      <a:schemeClr val="bg1"/>
                    </a:solidFill>
                    <a:latin typeface="+mj-lt"/>
                    <a:ea typeface="Calibri" panose="020F0502020204030204" pitchFamily="34" charset="0"/>
                    <a:cs typeface="Calibri" panose="020F0502020204030204" pitchFamily="34" charset="0"/>
                  </a:rPr>
                  <a:t> </a:t>
                </a:r>
                <a:endParaRPr lang="fr-FR" sz="3200" dirty="0">
                  <a:solidFill>
                    <a:schemeClr val="bg1"/>
                  </a:solidFill>
                  <a:latin typeface="+mj-lt"/>
                  <a:sym typeface="Comic Sans MS"/>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1093785"/>
              </a:xfrm>
              <a:prstGeom prst="rect">
                <a:avLst/>
              </a:prstGeom>
              <a:blipFill>
                <a:blip r:embed="rId5"/>
                <a:stretch>
                  <a:fillRect t="-5587" b="-17877"/>
                </a:stretch>
              </a:blipFill>
              <a:ln>
                <a:noFill/>
              </a:ln>
            </p:spPr>
            <p:txBody>
              <a:bodyPr/>
              <a:lstStyle/>
              <a:p>
                <a:r>
                  <a:rPr lang="en-GB">
                    <a:noFill/>
                  </a:rPr>
                  <a:t> </a:t>
                </a:r>
              </a:p>
            </p:txBody>
          </p:sp>
        </mc:Fallback>
      </mc:AlternateContent>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n-lt"/>
              </a:rPr>
              <a:t> </a:t>
            </a:r>
            <a:r>
              <a:rPr lang="fr-FR" dirty="0">
                <a:solidFill>
                  <a:schemeClr val="tx1">
                    <a:lumMod val="50000"/>
                    <a:lumOff val="50000"/>
                  </a:schemeClr>
                </a:solidFill>
                <a:latin typeface="+mn-lt"/>
              </a:rPr>
              <a:t>Activité d’apprentissage</a:t>
            </a:r>
          </a:p>
        </p:txBody>
      </p:sp>
      <p:cxnSp>
        <p:nvCxnSpPr>
          <p:cNvPr id="4" name="Straight Connector 3">
            <a:extLst>
              <a:ext uri="{FF2B5EF4-FFF2-40B4-BE49-F238E27FC236}">
                <a16:creationId xmlns:a16="http://schemas.microsoft.com/office/drawing/2014/main" id="{8CB0BB13-F542-4388-9DD5-38120D3AB27F}"/>
              </a:ext>
            </a:extLst>
          </p:cNvPr>
          <p:cNvCxnSpPr>
            <a:cxnSpLocks/>
          </p:cNvCxnSpPr>
          <p:nvPr/>
        </p:nvCxnSpPr>
        <p:spPr>
          <a:xfrm flipV="1">
            <a:off x="992668" y="3558446"/>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1916F54E-C956-CA65-48E6-7820B136CF9E}"/>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3F9E2E63-E77E-5267-61F9-4F84D16B9F72}"/>
              </a:ext>
            </a:extLst>
          </p:cNvPr>
          <p:cNvPicPr>
            <a:picLocks noChangeAspect="1"/>
          </p:cNvPicPr>
          <p:nvPr/>
        </p:nvPicPr>
        <p:blipFill>
          <a:blip r:embed="rId6"/>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99F091D5-FFE2-C693-DFA5-E8C843D9EEC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1D8915C2-6329-77E6-9D69-A56591F93E96}"/>
              </a:ext>
            </a:extLst>
          </p:cNvPr>
          <p:cNvPicPr>
            <a:picLocks noChangeAspect="1"/>
          </p:cNvPicPr>
          <p:nvPr/>
        </p:nvPicPr>
        <p:blipFill>
          <a:blip r:embed="rId4"/>
          <a:srcRect/>
          <a:stretch/>
        </p:blipFill>
        <p:spPr>
          <a:xfrm>
            <a:off x="7448272" y="1707984"/>
            <a:ext cx="1554564" cy="838674"/>
          </a:xfrm>
          <a:prstGeom prst="rect">
            <a:avLst/>
          </a:prstGeom>
        </p:spPr>
      </p:pic>
      <p:cxnSp>
        <p:nvCxnSpPr>
          <p:cNvPr id="10" name="dash">
            <a:extLst>
              <a:ext uri="{FF2B5EF4-FFF2-40B4-BE49-F238E27FC236}">
                <a16:creationId xmlns:a16="http://schemas.microsoft.com/office/drawing/2014/main" id="{68EDBC00-BD93-EAA8-BB9D-5662F221F4A3}"/>
              </a:ext>
            </a:extLst>
          </p:cNvPr>
          <p:cNvCxnSpPr>
            <a:cxnSpLocks/>
          </p:cNvCxnSpPr>
          <p:nvPr/>
        </p:nvCxnSpPr>
        <p:spPr>
          <a:xfrm flipH="1">
            <a:off x="2946552" y="4878389"/>
            <a:ext cx="127077" cy="4193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2" name="ruler">
            <a:extLst>
              <a:ext uri="{FF2B5EF4-FFF2-40B4-BE49-F238E27FC236}">
                <a16:creationId xmlns:a16="http://schemas.microsoft.com/office/drawing/2014/main" id="{7B5BDB55-4D1A-26D3-DDAF-68FE6CEA7E0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400000">
            <a:off x="885248" y="4591640"/>
            <a:ext cx="6388152" cy="1248812"/>
          </a:xfrm>
          <a:prstGeom prst="rect">
            <a:avLst/>
          </a:prstGeom>
        </p:spPr>
      </p:pic>
      <p:grpSp>
        <p:nvGrpSpPr>
          <p:cNvPr id="14" name="Group 13">
            <a:extLst>
              <a:ext uri="{FF2B5EF4-FFF2-40B4-BE49-F238E27FC236}">
                <a16:creationId xmlns:a16="http://schemas.microsoft.com/office/drawing/2014/main" id="{6A4A2ECD-2E42-D716-939F-12ACAE89E1FE}"/>
              </a:ext>
            </a:extLst>
          </p:cNvPr>
          <p:cNvGrpSpPr/>
          <p:nvPr/>
        </p:nvGrpSpPr>
        <p:grpSpPr>
          <a:xfrm>
            <a:off x="312404" y="2058644"/>
            <a:ext cx="7080408" cy="4702068"/>
            <a:chOff x="1596861" y="1563344"/>
            <a:chExt cx="7080408" cy="4702068"/>
          </a:xfrm>
        </p:grpSpPr>
        <p:grpSp>
          <p:nvGrpSpPr>
            <p:cNvPr id="16" name="Group 15">
              <a:extLst>
                <a:ext uri="{FF2B5EF4-FFF2-40B4-BE49-F238E27FC236}">
                  <a16:creationId xmlns:a16="http://schemas.microsoft.com/office/drawing/2014/main" id="{B9990087-852D-9BDC-C87D-15595C7E0D02}"/>
                </a:ext>
              </a:extLst>
            </p:cNvPr>
            <p:cNvGrpSpPr/>
            <p:nvPr/>
          </p:nvGrpSpPr>
          <p:grpSpPr>
            <a:xfrm>
              <a:off x="1697764" y="1749702"/>
              <a:ext cx="6247825" cy="3657600"/>
              <a:chOff x="3549318" y="1805837"/>
              <a:chExt cx="6247825" cy="3657600"/>
            </a:xfrm>
          </p:grpSpPr>
          <p:cxnSp>
            <p:nvCxnSpPr>
              <p:cNvPr id="25" name="Straight Connector 24">
                <a:extLst>
                  <a:ext uri="{FF2B5EF4-FFF2-40B4-BE49-F238E27FC236}">
                    <a16:creationId xmlns:a16="http://schemas.microsoft.com/office/drawing/2014/main" id="{482F33A6-4DBA-D5F3-A204-02440F26889D}"/>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81895F7-CA5E-D745-9361-687E35CD17C9}"/>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B48F08E-17B6-2FC7-2D03-F283762BE3F5}"/>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7" name="Subtitle 2">
              <a:extLst>
                <a:ext uri="{FF2B5EF4-FFF2-40B4-BE49-F238E27FC236}">
                  <a16:creationId xmlns:a16="http://schemas.microsoft.com/office/drawing/2014/main" id="{8C9FCA53-EC3E-1C85-E76A-650197465C6E}"/>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22" name="Subtitle 2">
              <a:extLst>
                <a:ext uri="{FF2B5EF4-FFF2-40B4-BE49-F238E27FC236}">
                  <a16:creationId xmlns:a16="http://schemas.microsoft.com/office/drawing/2014/main" id="{AC9D02A7-31ED-0289-390C-A19E9A5D2B07}"/>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23" name="Subtitle 2">
              <a:extLst>
                <a:ext uri="{FF2B5EF4-FFF2-40B4-BE49-F238E27FC236}">
                  <a16:creationId xmlns:a16="http://schemas.microsoft.com/office/drawing/2014/main" id="{480EE54A-C90E-8DF7-E20A-2471CE190E3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spTree>
    <p:custDataLst>
      <p:tags r:id="rId1"/>
    </p:custDataLst>
    <p:extLst>
      <p:ext uri="{BB962C8B-B14F-4D97-AF65-F5344CB8AC3E}">
        <p14:creationId xmlns:p14="http://schemas.microsoft.com/office/powerpoint/2010/main" val="162550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8"/>
                                        </p:tgtEl>
                                      </p:cBhvr>
                                    </p:animEffect>
                                    <p:anim calcmode="lin" valueType="num">
                                      <p:cBhvr>
                                        <p:cTn id="18" dur="1000"/>
                                        <p:tgtEl>
                                          <p:spTgt spid="8"/>
                                        </p:tgtEl>
                                        <p:attrNameLst>
                                          <p:attrName>ppt_x</p:attrName>
                                        </p:attrNameLst>
                                      </p:cBhvr>
                                      <p:tavLst>
                                        <p:tav tm="0">
                                          <p:val>
                                            <p:strVal val="ppt_x"/>
                                          </p:val>
                                        </p:tav>
                                        <p:tav tm="100000">
                                          <p:val>
                                            <p:strVal val="ppt_x"/>
                                          </p:val>
                                        </p:tav>
                                      </p:tavLst>
                                    </p:anim>
                                    <p:anim calcmode="lin" valueType="num">
                                      <p:cBhvr>
                                        <p:cTn id="19" dur="1000"/>
                                        <p:tgtEl>
                                          <p:spTgt spid="8"/>
                                        </p:tgtEl>
                                        <p:attrNameLst>
                                          <p:attrName>ppt_y</p:attrName>
                                        </p:attrNameLst>
                                      </p:cBhvr>
                                      <p:tavLst>
                                        <p:tav tm="0">
                                          <p:val>
                                            <p:strVal val="ppt_y"/>
                                          </p:val>
                                        </p:tav>
                                        <p:tav tm="100000">
                                          <p:val>
                                            <p:strVal val="ppt_y-.1"/>
                                          </p:val>
                                        </p:tav>
                                      </p:tavLst>
                                    </p:anim>
                                    <p:set>
                                      <p:cBhvr>
                                        <p:cTn id="20" dur="1" fill="hold">
                                          <p:stCondLst>
                                            <p:cond delay="9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xit" presetSubtype="0" fill="hold" nodeType="clickEffect">
                                  <p:stCondLst>
                                    <p:cond delay="0"/>
                                  </p:stCondLst>
                                  <p:childTnLst>
                                    <p:animEffect transition="out" filter="fade">
                                      <p:cBhvr>
                                        <p:cTn id="36" dur="1000"/>
                                        <p:tgtEl>
                                          <p:spTgt spid="12"/>
                                        </p:tgtEl>
                                      </p:cBhvr>
                                    </p:animEffect>
                                    <p:anim calcmode="lin" valueType="num">
                                      <p:cBhvr>
                                        <p:cTn id="37" dur="1000"/>
                                        <p:tgtEl>
                                          <p:spTgt spid="12"/>
                                        </p:tgtEl>
                                        <p:attrNameLst>
                                          <p:attrName>ppt_x</p:attrName>
                                        </p:attrNameLst>
                                      </p:cBhvr>
                                      <p:tavLst>
                                        <p:tav tm="0">
                                          <p:val>
                                            <p:strVal val="ppt_x"/>
                                          </p:val>
                                        </p:tav>
                                        <p:tav tm="100000">
                                          <p:val>
                                            <p:strVal val="ppt_x"/>
                                          </p:val>
                                        </p:tav>
                                      </p:tavLst>
                                    </p:anim>
                                    <p:anim calcmode="lin" valueType="num">
                                      <p:cBhvr>
                                        <p:cTn id="38" dur="1000"/>
                                        <p:tgtEl>
                                          <p:spTgt spid="12"/>
                                        </p:tgtEl>
                                        <p:attrNameLst>
                                          <p:attrName>ppt_y</p:attrName>
                                        </p:attrNameLst>
                                      </p:cBhvr>
                                      <p:tavLst>
                                        <p:tav tm="0">
                                          <p:val>
                                            <p:strVal val="ppt_y"/>
                                          </p:val>
                                        </p:tav>
                                        <p:tav tm="100000">
                                          <p:val>
                                            <p:strVal val="ppt_y+.1"/>
                                          </p:val>
                                        </p:tav>
                                      </p:tavLst>
                                    </p:anim>
                                    <p:set>
                                      <p:cBhvr>
                                        <p:cTn id="39"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109378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mj-lt"/>
                    <a:sym typeface="Comic Sans MS"/>
                  </a:rPr>
                  <a:t>Tracez la bissectrice de l’angle</a:t>
                </a:r>
                <a:r>
                  <a:rPr lang="en-US" sz="3200" b="1" dirty="0">
                    <a:solidFill>
                      <a:schemeClr val="bg1"/>
                    </a:solidFill>
                    <a:latin typeface="+mj-lt"/>
                    <a:ea typeface="Calibri" panose="020F0502020204030204" pitchFamily="34" charset="0"/>
                    <a:cs typeface="Calibri" panose="020F0502020204030204" pitchFamily="34" charset="0"/>
                  </a:rPr>
                  <a:t>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𝑪𝑩𝑨</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fr-FR" sz="3200" b="1" dirty="0">
                    <a:solidFill>
                      <a:schemeClr val="bg1"/>
                    </a:solidFill>
                    <a:latin typeface="+mj-lt"/>
                    <a:ea typeface="Calibri" panose="020F0502020204030204" pitchFamily="34" charset="0"/>
                    <a:cs typeface="Calibri" panose="020F0502020204030204" pitchFamily="34" charset="0"/>
                  </a:rPr>
                  <a:t>dans le triangle ABC.</a:t>
                </a:r>
                <a:r>
                  <a:rPr lang="fr-FR" sz="3200" dirty="0">
                    <a:solidFill>
                      <a:schemeClr val="bg1"/>
                    </a:solidFill>
                    <a:latin typeface="+mj-lt"/>
                    <a:ea typeface="Calibri" panose="020F0502020204030204" pitchFamily="34" charset="0"/>
                    <a:cs typeface="Calibri" panose="020F0502020204030204" pitchFamily="34" charset="0"/>
                  </a:rPr>
                  <a:t> </a:t>
                </a:r>
                <a:r>
                  <a:rPr lang="fr-FR" sz="3200" dirty="0">
                    <a:solidFill>
                      <a:schemeClr val="bg1"/>
                    </a:solidFill>
                    <a:effectLst/>
                    <a:latin typeface="+mj-lt"/>
                    <a:ea typeface="Calibri" panose="020F0502020204030204" pitchFamily="34" charset="0"/>
                    <a:cs typeface="Calibri" panose="020F0502020204030204" pitchFamily="34" charset="0"/>
                  </a:rPr>
                  <a:t> </a:t>
                </a:r>
                <a:endParaRPr lang="fr-FR" sz="3200" dirty="0">
                  <a:solidFill>
                    <a:schemeClr val="bg1"/>
                  </a:solidFill>
                  <a:effectLst/>
                  <a:latin typeface="+mj-lt"/>
                  <a:ea typeface="Calibri" panose="020F0502020204030204" pitchFamily="34" charset="0"/>
                  <a:cs typeface="Arial" panose="020B0604020202020204" pitchFamily="34" charset="0"/>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1093785"/>
              </a:xfrm>
              <a:prstGeom prst="rect">
                <a:avLst/>
              </a:prstGeom>
              <a:blipFill>
                <a:blip r:embed="rId4"/>
                <a:stretch>
                  <a:fillRect t="-5587" b="-17877"/>
                </a:stretch>
              </a:blipFill>
              <a:ln>
                <a:noFill/>
              </a:ln>
            </p:spPr>
            <p:txBody>
              <a:bodyPr/>
              <a:lstStyle/>
              <a:p>
                <a:r>
                  <a:rPr lang="en-GB">
                    <a:noFill/>
                  </a:rPr>
                  <a:t> </a:t>
                </a:r>
              </a:p>
            </p:txBody>
          </p:sp>
        </mc:Fallback>
      </mc:AlternateContent>
      <p:cxnSp>
        <p:nvCxnSpPr>
          <p:cNvPr id="29" name="Straight Connector 28">
            <a:extLst>
              <a:ext uri="{FF2B5EF4-FFF2-40B4-BE49-F238E27FC236}">
                <a16:creationId xmlns:a16="http://schemas.microsoft.com/office/drawing/2014/main" id="{F7DF95D2-CDD8-41D6-BC09-307BEF5E202C}"/>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1974E669-07AC-10B5-F861-4BFB49484F74}"/>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20C91044-3E66-55F1-AFBE-09EECD42ABAF}"/>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01C72E26-F59B-30F3-2232-272F0A3FFB4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E6F8F501-D81A-0ACC-D105-6DDD5C5411E9}"/>
              </a:ext>
            </a:extLst>
          </p:cNvPr>
          <p:cNvPicPr>
            <a:picLocks noChangeAspect="1"/>
          </p:cNvPicPr>
          <p:nvPr/>
        </p:nvPicPr>
        <p:blipFill>
          <a:blip r:embed="rId8"/>
          <a:srcRect/>
          <a:stretch/>
        </p:blipFill>
        <p:spPr>
          <a:xfrm>
            <a:off x="7448272" y="1707984"/>
            <a:ext cx="1554564" cy="838674"/>
          </a:xfrm>
          <a:prstGeom prst="rect">
            <a:avLst/>
          </a:prstGeom>
        </p:spPr>
      </p:pic>
      <p:pic>
        <p:nvPicPr>
          <p:cNvPr id="4" name="Picture 3">
            <a:extLst>
              <a:ext uri="{FF2B5EF4-FFF2-40B4-BE49-F238E27FC236}">
                <a16:creationId xmlns:a16="http://schemas.microsoft.com/office/drawing/2014/main" id="{7CEE2FE6-F55D-0B22-41C5-89FBF1200DCC}"/>
              </a:ext>
            </a:extLst>
          </p:cNvPr>
          <p:cNvPicPr>
            <a:picLocks noChangeAspect="1"/>
          </p:cNvPicPr>
          <p:nvPr/>
        </p:nvPicPr>
        <p:blipFill>
          <a:blip r:embed="rId8"/>
          <a:srcRect/>
          <a:stretch/>
        </p:blipFill>
        <p:spPr>
          <a:xfrm>
            <a:off x="4573028" y="3579491"/>
            <a:ext cx="4176207" cy="2253028"/>
          </a:xfrm>
          <a:prstGeom prst="rect">
            <a:avLst/>
          </a:prstGeom>
        </p:spPr>
      </p:pic>
      <p:cxnSp>
        <p:nvCxnSpPr>
          <p:cNvPr id="8" name="dash">
            <a:extLst>
              <a:ext uri="{FF2B5EF4-FFF2-40B4-BE49-F238E27FC236}">
                <a16:creationId xmlns:a16="http://schemas.microsoft.com/office/drawing/2014/main" id="{F304FA25-4C5D-ED5F-8C3C-66EF986175C4}"/>
              </a:ext>
            </a:extLst>
          </p:cNvPr>
          <p:cNvCxnSpPr>
            <a:cxnSpLocks/>
          </p:cNvCxnSpPr>
          <p:nvPr/>
        </p:nvCxnSpPr>
        <p:spPr>
          <a:xfrm flipH="1" flipV="1">
            <a:off x="4756402" y="4577556"/>
            <a:ext cx="107171" cy="503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ruler">
            <a:extLst>
              <a:ext uri="{FF2B5EF4-FFF2-40B4-BE49-F238E27FC236}">
                <a16:creationId xmlns:a16="http://schemas.microsoft.com/office/drawing/2014/main" id="{0C11B4C5-8DBC-0C16-3E79-B8D7295B58E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757101">
            <a:off x="1554518" y="4702995"/>
            <a:ext cx="6388152" cy="1248812"/>
          </a:xfrm>
          <a:prstGeom prst="rect">
            <a:avLst/>
          </a:prstGeom>
        </p:spPr>
      </p:pic>
      <p:cxnSp>
        <p:nvCxnSpPr>
          <p:cNvPr id="13" name="Straight Connector 12">
            <a:extLst>
              <a:ext uri="{FF2B5EF4-FFF2-40B4-BE49-F238E27FC236}">
                <a16:creationId xmlns:a16="http://schemas.microsoft.com/office/drawing/2014/main" id="{1A9F1124-D5E2-D6A4-5BC7-11396073F31E}"/>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A0D80E8D-F4B5-1CC4-511F-CBD2ED092EB3}"/>
              </a:ext>
            </a:extLst>
          </p:cNvPr>
          <p:cNvGrpSpPr/>
          <p:nvPr/>
        </p:nvGrpSpPr>
        <p:grpSpPr>
          <a:xfrm>
            <a:off x="312404" y="2058644"/>
            <a:ext cx="7080408" cy="4702068"/>
            <a:chOff x="1596861" y="1563344"/>
            <a:chExt cx="7080408" cy="4702068"/>
          </a:xfrm>
        </p:grpSpPr>
        <p:grpSp>
          <p:nvGrpSpPr>
            <p:cNvPr id="15" name="Group 14">
              <a:extLst>
                <a:ext uri="{FF2B5EF4-FFF2-40B4-BE49-F238E27FC236}">
                  <a16:creationId xmlns:a16="http://schemas.microsoft.com/office/drawing/2014/main" id="{90384DF2-2D51-31C9-09E1-AFC268982D27}"/>
                </a:ext>
              </a:extLst>
            </p:cNvPr>
            <p:cNvGrpSpPr/>
            <p:nvPr/>
          </p:nvGrpSpPr>
          <p:grpSpPr>
            <a:xfrm>
              <a:off x="1697764" y="1749702"/>
              <a:ext cx="6247825" cy="3657600"/>
              <a:chOff x="3549318" y="1805837"/>
              <a:chExt cx="6247825" cy="3657600"/>
            </a:xfrm>
          </p:grpSpPr>
          <p:cxnSp>
            <p:nvCxnSpPr>
              <p:cNvPr id="30" name="Straight Connector 29">
                <a:extLst>
                  <a:ext uri="{FF2B5EF4-FFF2-40B4-BE49-F238E27FC236}">
                    <a16:creationId xmlns:a16="http://schemas.microsoft.com/office/drawing/2014/main" id="{0254AB42-7C4B-1B64-AD27-EC19D2862EA7}"/>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086C098-8FEA-910D-0487-18E631B5464C}"/>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15C56A2-64B0-AA67-10FC-7E478A855B44}"/>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6" name="Subtitle 2">
              <a:extLst>
                <a:ext uri="{FF2B5EF4-FFF2-40B4-BE49-F238E27FC236}">
                  <a16:creationId xmlns:a16="http://schemas.microsoft.com/office/drawing/2014/main" id="{18B0F4F6-58E0-D0BE-5D1D-1A9F2029EF29}"/>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7" name="Subtitle 2">
              <a:extLst>
                <a:ext uri="{FF2B5EF4-FFF2-40B4-BE49-F238E27FC236}">
                  <a16:creationId xmlns:a16="http://schemas.microsoft.com/office/drawing/2014/main" id="{BD94B242-099E-79D3-EE9E-0B0E1B447613}"/>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20" name="Subtitle 2">
              <a:extLst>
                <a:ext uri="{FF2B5EF4-FFF2-40B4-BE49-F238E27FC236}">
                  <a16:creationId xmlns:a16="http://schemas.microsoft.com/office/drawing/2014/main" id="{14039D0C-C85E-5BB0-67CE-284633E4A1B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spTree>
    <p:custDataLst>
      <p:tags r:id="rId1"/>
    </p:custDataLst>
    <p:extLst>
      <p:ext uri="{BB962C8B-B14F-4D97-AF65-F5344CB8AC3E}">
        <p14:creationId xmlns:p14="http://schemas.microsoft.com/office/powerpoint/2010/main" val="182173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4"/>
                                        </p:tgtEl>
                                      </p:cBhvr>
                                    </p:animEffect>
                                    <p:anim calcmode="lin" valueType="num">
                                      <p:cBhvr>
                                        <p:cTn id="18" dur="1000"/>
                                        <p:tgtEl>
                                          <p:spTgt spid="4"/>
                                        </p:tgtEl>
                                        <p:attrNameLst>
                                          <p:attrName>ppt_x</p:attrName>
                                        </p:attrNameLst>
                                      </p:cBhvr>
                                      <p:tavLst>
                                        <p:tav tm="0">
                                          <p:val>
                                            <p:strVal val="ppt_x"/>
                                          </p:val>
                                        </p:tav>
                                        <p:tav tm="100000">
                                          <p:val>
                                            <p:strVal val="ppt_x"/>
                                          </p:val>
                                        </p:tav>
                                      </p:tavLst>
                                    </p:anim>
                                    <p:anim calcmode="lin" valueType="num">
                                      <p:cBhvr>
                                        <p:cTn id="19" dur="1000"/>
                                        <p:tgtEl>
                                          <p:spTgt spid="4"/>
                                        </p:tgtEl>
                                        <p:attrNameLst>
                                          <p:attrName>ppt_y</p:attrName>
                                        </p:attrNameLst>
                                      </p:cBhvr>
                                      <p:tavLst>
                                        <p:tav tm="0">
                                          <p:val>
                                            <p:strVal val="ppt_y"/>
                                          </p:val>
                                        </p:tav>
                                        <p:tav tm="100000">
                                          <p:val>
                                            <p:strVal val="ppt_y-.1"/>
                                          </p:val>
                                        </p:tav>
                                      </p:tavLst>
                                    </p:anim>
                                    <p:set>
                                      <p:cBhvr>
                                        <p:cTn id="20" dur="1" fill="hold">
                                          <p:stCondLst>
                                            <p:cond delay="9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right)">
                                      <p:cBhvr>
                                        <p:cTn id="32" dur="500"/>
                                        <p:tgtEl>
                                          <p:spTgt spid="29"/>
                                        </p:tgtEl>
                                      </p:cBhvr>
                                    </p:animEffect>
                                  </p:childTnLst>
                                </p:cTn>
                              </p:par>
                            </p:childTnLst>
                          </p:cTn>
                        </p:par>
                        <p:par>
                          <p:cTn id="33" fill="hold">
                            <p:stCondLst>
                              <p:cond delay="500"/>
                            </p:stCondLst>
                            <p:childTnLst>
                              <p:par>
                                <p:cTn id="34" presetID="42" presetClass="exit" presetSubtype="0" fill="hold" nodeType="afterEffect">
                                  <p:stCondLst>
                                    <p:cond delay="0"/>
                                  </p:stCondLst>
                                  <p:childTnLst>
                                    <p:animEffect transition="out" filter="fade">
                                      <p:cBhvr>
                                        <p:cTn id="35" dur="1000"/>
                                        <p:tgtEl>
                                          <p:spTgt spid="9"/>
                                        </p:tgtEl>
                                      </p:cBhvr>
                                    </p:animEffect>
                                    <p:anim calcmode="lin" valueType="num">
                                      <p:cBhvr>
                                        <p:cTn id="36" dur="1000"/>
                                        <p:tgtEl>
                                          <p:spTgt spid="9"/>
                                        </p:tgtEl>
                                        <p:attrNameLst>
                                          <p:attrName>ppt_x</p:attrName>
                                        </p:attrNameLst>
                                      </p:cBhvr>
                                      <p:tavLst>
                                        <p:tav tm="0">
                                          <p:val>
                                            <p:strVal val="ppt_x"/>
                                          </p:val>
                                        </p:tav>
                                        <p:tav tm="100000">
                                          <p:val>
                                            <p:strVal val="ppt_x"/>
                                          </p:val>
                                        </p:tav>
                                      </p:tavLst>
                                    </p:anim>
                                    <p:anim calcmode="lin" valueType="num">
                                      <p:cBhvr>
                                        <p:cTn id="37" dur="1000"/>
                                        <p:tgtEl>
                                          <p:spTgt spid="9"/>
                                        </p:tgtEl>
                                        <p:attrNameLst>
                                          <p:attrName>ppt_y</p:attrName>
                                        </p:attrNameLst>
                                      </p:cBhvr>
                                      <p:tavLst>
                                        <p:tav tm="0">
                                          <p:val>
                                            <p:strVal val="ppt_y"/>
                                          </p:val>
                                        </p:tav>
                                        <p:tav tm="100000">
                                          <p:val>
                                            <p:strVal val="ppt_y+.1"/>
                                          </p:val>
                                        </p:tav>
                                      </p:tavLst>
                                    </p:anim>
                                    <p:set>
                                      <p:cBhvr>
                                        <p:cTn id="38"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109378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Tracez la bissectrice de l’angle</a:t>
                </a:r>
                <a:r>
                  <a:rPr lang="en-US" sz="3200" b="1" dirty="0">
                    <a:solidFill>
                      <a:schemeClr val="bg1"/>
                    </a:solidFill>
                    <a:latin typeface="+mj-lt"/>
                    <a:ea typeface="Calibri" panose="020F0502020204030204" pitchFamily="34" charset="0"/>
                    <a:cs typeface="Calibri" panose="020F0502020204030204" pitchFamily="34" charset="0"/>
                  </a:rPr>
                  <a:t>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fr-FR" sz="3200" b="1" dirty="0">
                    <a:solidFill>
                      <a:schemeClr val="bg1"/>
                    </a:solidFill>
                    <a:latin typeface="+mj-lt"/>
                    <a:ea typeface="Calibri" panose="020F0502020204030204" pitchFamily="34" charset="0"/>
                    <a:cs typeface="Calibri" panose="020F0502020204030204" pitchFamily="34" charset="0"/>
                  </a:rPr>
                  <a:t>dans le triangle ABC.</a:t>
                </a:r>
                <a:r>
                  <a:rPr lang="fr-FR" sz="3200" dirty="0">
                    <a:solidFill>
                      <a:schemeClr val="bg1"/>
                    </a:solidFill>
                    <a:latin typeface="+mj-lt"/>
                    <a:ea typeface="Calibri" panose="020F0502020204030204" pitchFamily="34" charset="0"/>
                    <a:cs typeface="Calibri" panose="020F0502020204030204" pitchFamily="34" charset="0"/>
                  </a:rPr>
                  <a:t> </a:t>
                </a:r>
                <a:endParaRPr lang="fr-FR" sz="3200" dirty="0">
                  <a:solidFill>
                    <a:schemeClr val="bg1"/>
                  </a:solidFill>
                  <a:latin typeface="+mj-lt"/>
                  <a:sym typeface="Comic Sans MS"/>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1093785"/>
              </a:xfrm>
              <a:prstGeom prst="rect">
                <a:avLst/>
              </a:prstGeom>
              <a:blipFill>
                <a:blip r:embed="rId4"/>
                <a:stretch>
                  <a:fillRect t="-5587" b="-17877"/>
                </a:stretch>
              </a:blipFill>
              <a:ln>
                <a:noFill/>
              </a:ln>
            </p:spPr>
            <p:txBody>
              <a:bodyPr/>
              <a:lstStyle/>
              <a:p>
                <a:r>
                  <a:rPr lang="en-GB">
                    <a:noFill/>
                  </a:rPr>
                  <a:t> </a:t>
                </a:r>
              </a:p>
            </p:txBody>
          </p:sp>
        </mc:Fallback>
      </mc:AlternateContent>
      <p:grpSp>
        <p:nvGrpSpPr>
          <p:cNvPr id="15" name="Group 14">
            <a:extLst>
              <a:ext uri="{FF2B5EF4-FFF2-40B4-BE49-F238E27FC236}">
                <a16:creationId xmlns:a16="http://schemas.microsoft.com/office/drawing/2014/main" id="{AB611221-9D0E-451D-988E-C4ECF913BAED}"/>
              </a:ext>
            </a:extLst>
          </p:cNvPr>
          <p:cNvGrpSpPr/>
          <p:nvPr/>
        </p:nvGrpSpPr>
        <p:grpSpPr>
          <a:xfrm>
            <a:off x="312404" y="2058644"/>
            <a:ext cx="7080408" cy="4702068"/>
            <a:chOff x="1596861" y="1563344"/>
            <a:chExt cx="7080408" cy="4702068"/>
          </a:xfrm>
        </p:grpSpPr>
        <p:grpSp>
          <p:nvGrpSpPr>
            <p:cNvPr id="16" name="Group 15">
              <a:extLst>
                <a:ext uri="{FF2B5EF4-FFF2-40B4-BE49-F238E27FC236}">
                  <a16:creationId xmlns:a16="http://schemas.microsoft.com/office/drawing/2014/main" id="{4775F59F-045E-4B86-A92E-4DD04D6FB9D9}"/>
                </a:ext>
              </a:extLst>
            </p:cNvPr>
            <p:cNvGrpSpPr/>
            <p:nvPr/>
          </p:nvGrpSpPr>
          <p:grpSpPr>
            <a:xfrm>
              <a:off x="1697764" y="1749702"/>
              <a:ext cx="6247825" cy="3657600"/>
              <a:chOff x="3549318" y="1805837"/>
              <a:chExt cx="6247825" cy="3657600"/>
            </a:xfrm>
          </p:grpSpPr>
          <p:cxnSp>
            <p:nvCxnSpPr>
              <p:cNvPr id="21" name="Straight Connector 20">
                <a:extLst>
                  <a:ext uri="{FF2B5EF4-FFF2-40B4-BE49-F238E27FC236}">
                    <a16:creationId xmlns:a16="http://schemas.microsoft.com/office/drawing/2014/main" id="{691606FB-363F-4544-A0FE-86777B4AD026}"/>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E76C990-B749-4B0F-9FD4-F6768BC79301}"/>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3BCC946-FCFD-4AF7-B762-BDF71C48B204}"/>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7" name="Subtitle 2">
              <a:extLst>
                <a:ext uri="{FF2B5EF4-FFF2-40B4-BE49-F238E27FC236}">
                  <a16:creationId xmlns:a16="http://schemas.microsoft.com/office/drawing/2014/main" id="{3F0EF98B-54BF-4688-A5BF-7D5CC69216DF}"/>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8" name="Subtitle 2">
              <a:extLst>
                <a:ext uri="{FF2B5EF4-FFF2-40B4-BE49-F238E27FC236}">
                  <a16:creationId xmlns:a16="http://schemas.microsoft.com/office/drawing/2014/main" id="{024DE6AB-2B08-422C-A6F3-22FB6403DFE2}"/>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19" name="Subtitle 2">
              <a:extLst>
                <a:ext uri="{FF2B5EF4-FFF2-40B4-BE49-F238E27FC236}">
                  <a16:creationId xmlns:a16="http://schemas.microsoft.com/office/drawing/2014/main" id="{28392E2D-0A64-4D5A-AB85-5E81962C2E44}"/>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28" name="Straight Connector 27">
            <a:extLst>
              <a:ext uri="{FF2B5EF4-FFF2-40B4-BE49-F238E27FC236}">
                <a16:creationId xmlns:a16="http://schemas.microsoft.com/office/drawing/2014/main" id="{D01F8A23-23B2-4F35-939B-B6DE728A8682}"/>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64FCCBF4-4F30-19D0-3E2C-83DCFDE4AFA2}"/>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09EC586C-9570-1ED0-9754-B71A675456AB}"/>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7C0761F9-4B16-CC85-B5B3-95795721C69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79DA1FBA-1AE7-9924-FF44-D091E085E0A1}"/>
              </a:ext>
            </a:extLst>
          </p:cNvPr>
          <p:cNvPicPr>
            <a:picLocks noChangeAspect="1"/>
          </p:cNvPicPr>
          <p:nvPr/>
        </p:nvPicPr>
        <p:blipFill>
          <a:blip r:embed="rId8"/>
          <a:srcRect/>
          <a:stretch/>
        </p:blipFill>
        <p:spPr>
          <a:xfrm>
            <a:off x="7448272" y="1707984"/>
            <a:ext cx="1554564" cy="838674"/>
          </a:xfrm>
          <a:prstGeom prst="rect">
            <a:avLst/>
          </a:prstGeom>
        </p:spPr>
      </p:pic>
      <p:pic>
        <p:nvPicPr>
          <p:cNvPr id="14" name="Picture 13">
            <a:extLst>
              <a:ext uri="{FF2B5EF4-FFF2-40B4-BE49-F238E27FC236}">
                <a16:creationId xmlns:a16="http://schemas.microsoft.com/office/drawing/2014/main" id="{DBF59E37-749C-1811-7200-0F5CA0C0B734}"/>
              </a:ext>
            </a:extLst>
          </p:cNvPr>
          <p:cNvPicPr>
            <a:picLocks noChangeAspect="1"/>
          </p:cNvPicPr>
          <p:nvPr/>
        </p:nvPicPr>
        <p:blipFill>
          <a:blip r:embed="rId8"/>
          <a:srcRect/>
          <a:stretch/>
        </p:blipFill>
        <p:spPr>
          <a:xfrm rot="14400000">
            <a:off x="1862979" y="1850895"/>
            <a:ext cx="4176207" cy="2253028"/>
          </a:xfrm>
          <a:prstGeom prst="rect">
            <a:avLst/>
          </a:prstGeom>
        </p:spPr>
      </p:pic>
      <p:cxnSp>
        <p:nvCxnSpPr>
          <p:cNvPr id="4" name="dash">
            <a:extLst>
              <a:ext uri="{FF2B5EF4-FFF2-40B4-BE49-F238E27FC236}">
                <a16:creationId xmlns:a16="http://schemas.microsoft.com/office/drawing/2014/main" id="{4ED51191-80D7-9CD3-E40A-C1EF37BCF68B}"/>
              </a:ext>
            </a:extLst>
          </p:cNvPr>
          <p:cNvCxnSpPr>
            <a:cxnSpLocks/>
          </p:cNvCxnSpPr>
          <p:nvPr/>
        </p:nvCxnSpPr>
        <p:spPr>
          <a:xfrm flipH="1">
            <a:off x="4402932" y="4538663"/>
            <a:ext cx="24041" cy="152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ruler">
            <a:extLst>
              <a:ext uri="{FF2B5EF4-FFF2-40B4-BE49-F238E27FC236}">
                <a16:creationId xmlns:a16="http://schemas.microsoft.com/office/drawing/2014/main" id="{51B9A691-4B35-C410-D5E0-B73385B7B88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770588">
            <a:off x="1921773" y="3914256"/>
            <a:ext cx="6388152" cy="1248812"/>
          </a:xfrm>
          <a:prstGeom prst="rect">
            <a:avLst/>
          </a:prstGeom>
        </p:spPr>
      </p:pic>
      <p:cxnSp>
        <p:nvCxnSpPr>
          <p:cNvPr id="12" name="Straight Connector 11">
            <a:extLst>
              <a:ext uri="{FF2B5EF4-FFF2-40B4-BE49-F238E27FC236}">
                <a16:creationId xmlns:a16="http://schemas.microsoft.com/office/drawing/2014/main" id="{9E3835FD-DD44-BBB9-A368-43164205FB49}"/>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91A1352-6FAE-A1B6-923E-89CA5DC4F991}"/>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3369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xit" presetSubtype="0" fill="hold" nodeType="clickEffect">
                                  <p:stCondLst>
                                    <p:cond delay="0"/>
                                  </p:stCondLst>
                                  <p:childTnLst>
                                    <p:animEffect transition="out" filter="fade">
                                      <p:cBhvr>
                                        <p:cTn id="16" dur="1000"/>
                                        <p:tgtEl>
                                          <p:spTgt spid="14"/>
                                        </p:tgtEl>
                                      </p:cBhvr>
                                    </p:animEffect>
                                    <p:anim calcmode="lin" valueType="num">
                                      <p:cBhvr>
                                        <p:cTn id="17" dur="1000"/>
                                        <p:tgtEl>
                                          <p:spTgt spid="14"/>
                                        </p:tgtEl>
                                        <p:attrNameLst>
                                          <p:attrName>ppt_x</p:attrName>
                                        </p:attrNameLst>
                                      </p:cBhvr>
                                      <p:tavLst>
                                        <p:tav tm="0">
                                          <p:val>
                                            <p:strVal val="ppt_x"/>
                                          </p:val>
                                        </p:tav>
                                        <p:tav tm="100000">
                                          <p:val>
                                            <p:strVal val="ppt_x"/>
                                          </p:val>
                                        </p:tav>
                                      </p:tavLst>
                                    </p:anim>
                                    <p:anim calcmode="lin" valueType="num">
                                      <p:cBhvr>
                                        <p:cTn id="18" dur="1000"/>
                                        <p:tgtEl>
                                          <p:spTgt spid="14"/>
                                        </p:tgtEl>
                                        <p:attrNameLst>
                                          <p:attrName>ppt_y</p:attrName>
                                        </p:attrNameLst>
                                      </p:cBhvr>
                                      <p:tavLst>
                                        <p:tav tm="0">
                                          <p:val>
                                            <p:strVal val="ppt_y"/>
                                          </p:val>
                                        </p:tav>
                                        <p:tav tm="100000">
                                          <p:val>
                                            <p:strVal val="ppt_y+.1"/>
                                          </p:val>
                                        </p:tav>
                                      </p:tavLst>
                                    </p:anim>
                                    <p:set>
                                      <p:cBhvr>
                                        <p:cTn id="19" dur="1" fill="hold">
                                          <p:stCondLst>
                                            <p:cond delay="999"/>
                                          </p:stCondLst>
                                        </p:cTn>
                                        <p:tgtEl>
                                          <p:spTgt spid="1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500"/>
                            </p:stCondLst>
                            <p:childTnLst>
                              <p:par>
                                <p:cTn id="33" presetID="42" presetClass="exit" presetSubtype="0" fill="hold" nodeType="after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0"/>
                                        <p:tgtEl>
                                          <p:spTgt spid="8"/>
                                        </p:tgtEl>
                                        <p:attrNameLst>
                                          <p:attrName>ppt_y</p:attrName>
                                        </p:attrNameLst>
                                      </p:cBhvr>
                                      <p:tavLst>
                                        <p:tav tm="0">
                                          <p:val>
                                            <p:strVal val="ppt_y"/>
                                          </p:val>
                                        </p:tav>
                                        <p:tav tm="100000">
                                          <p:val>
                                            <p:strVal val="ppt_y+.1"/>
                                          </p:val>
                                        </p:tav>
                                      </p:tavLst>
                                    </p:anim>
                                    <p:set>
                                      <p:cBhvr>
                                        <p:cTn id="37"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Les 3 bissectrices sont concourantes.</a:t>
            </a:r>
            <a:endParaRPr lang="fr-FR" sz="3200" dirty="0">
              <a:solidFill>
                <a:schemeClr val="bg1"/>
              </a:solidFill>
              <a:latin typeface="+mj-lt"/>
              <a:sym typeface="Comic Sans MS"/>
            </a:endParaRPr>
          </a:p>
        </p:txBody>
      </p:sp>
      <p:sp>
        <p:nvSpPr>
          <p:cNvPr id="3" name="Rectangle: Rounded Corners 2">
            <a:extLst>
              <a:ext uri="{FF2B5EF4-FFF2-40B4-BE49-F238E27FC236}">
                <a16:creationId xmlns:a16="http://schemas.microsoft.com/office/drawing/2014/main" id="{473F1606-0E88-1729-5D1C-0DB3F0BEA876}"/>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4277172A-B6ED-79B9-4BA3-97CE24F98324}"/>
              </a:ext>
            </a:extLst>
          </p:cNvPr>
          <p:cNvPicPr>
            <a:picLocks noChangeAspect="1"/>
          </p:cNvPicPr>
          <p:nvPr/>
        </p:nvPicPr>
        <p:blipFill>
          <a:blip r:embed="rId4"/>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532E2610-D44B-EFD7-37DE-6A53DC70FB0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2A1070AC-A42A-C87C-D153-6EEB3BCFA155}"/>
              </a:ext>
            </a:extLst>
          </p:cNvPr>
          <p:cNvPicPr>
            <a:picLocks noChangeAspect="1"/>
          </p:cNvPicPr>
          <p:nvPr/>
        </p:nvPicPr>
        <p:blipFill>
          <a:blip r:embed="rId7"/>
          <a:srcRect/>
          <a:stretch/>
        </p:blipFill>
        <p:spPr>
          <a:xfrm>
            <a:off x="7448272" y="1707984"/>
            <a:ext cx="1554564" cy="838674"/>
          </a:xfrm>
          <a:prstGeom prst="rect">
            <a:avLst/>
          </a:prstGeom>
        </p:spPr>
      </p:pic>
      <p:grpSp>
        <p:nvGrpSpPr>
          <p:cNvPr id="24" name="Group 23">
            <a:extLst>
              <a:ext uri="{FF2B5EF4-FFF2-40B4-BE49-F238E27FC236}">
                <a16:creationId xmlns:a16="http://schemas.microsoft.com/office/drawing/2014/main" id="{B0FF163D-00BF-CEC1-9BC6-284DB7E892B6}"/>
              </a:ext>
            </a:extLst>
          </p:cNvPr>
          <p:cNvGrpSpPr/>
          <p:nvPr/>
        </p:nvGrpSpPr>
        <p:grpSpPr>
          <a:xfrm>
            <a:off x="312404" y="2058644"/>
            <a:ext cx="7080408" cy="4702068"/>
            <a:chOff x="1596861" y="1563344"/>
            <a:chExt cx="7080408" cy="4702068"/>
          </a:xfrm>
        </p:grpSpPr>
        <p:grpSp>
          <p:nvGrpSpPr>
            <p:cNvPr id="25" name="Group 24">
              <a:extLst>
                <a:ext uri="{FF2B5EF4-FFF2-40B4-BE49-F238E27FC236}">
                  <a16:creationId xmlns:a16="http://schemas.microsoft.com/office/drawing/2014/main" id="{0EE0F61F-AADE-3316-796E-302A001EBDBB}"/>
                </a:ext>
              </a:extLst>
            </p:cNvPr>
            <p:cNvGrpSpPr/>
            <p:nvPr/>
          </p:nvGrpSpPr>
          <p:grpSpPr>
            <a:xfrm>
              <a:off x="1697764" y="1749702"/>
              <a:ext cx="6247825" cy="3657600"/>
              <a:chOff x="3549318" y="1805837"/>
              <a:chExt cx="6247825" cy="3657600"/>
            </a:xfrm>
          </p:grpSpPr>
          <p:cxnSp>
            <p:nvCxnSpPr>
              <p:cNvPr id="34" name="Straight Connector 33">
                <a:extLst>
                  <a:ext uri="{FF2B5EF4-FFF2-40B4-BE49-F238E27FC236}">
                    <a16:creationId xmlns:a16="http://schemas.microsoft.com/office/drawing/2014/main" id="{AB944355-91B1-FEFF-B930-A9E90971C1BF}"/>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71FDFBC-D185-516F-E53D-4218E697A3CB}"/>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531890D-F5C4-3780-C452-7B8BDB3F8A03}"/>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6" name="Subtitle 2">
              <a:extLst>
                <a:ext uri="{FF2B5EF4-FFF2-40B4-BE49-F238E27FC236}">
                  <a16:creationId xmlns:a16="http://schemas.microsoft.com/office/drawing/2014/main" id="{2B4BBC06-25DD-801C-228D-951CB8FDD004}"/>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28" name="Subtitle 2">
              <a:extLst>
                <a:ext uri="{FF2B5EF4-FFF2-40B4-BE49-F238E27FC236}">
                  <a16:creationId xmlns:a16="http://schemas.microsoft.com/office/drawing/2014/main" id="{FBF453C3-5A84-34D2-5E47-EC18C4ECD855}"/>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33" name="Subtitle 2">
              <a:extLst>
                <a:ext uri="{FF2B5EF4-FFF2-40B4-BE49-F238E27FC236}">
                  <a16:creationId xmlns:a16="http://schemas.microsoft.com/office/drawing/2014/main" id="{7E7D44A6-FB35-6167-B3F5-9AE4052C8E5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37" name="Straight Connector 36">
            <a:extLst>
              <a:ext uri="{FF2B5EF4-FFF2-40B4-BE49-F238E27FC236}">
                <a16:creationId xmlns:a16="http://schemas.microsoft.com/office/drawing/2014/main" id="{996D3F50-339A-FE8E-36EB-F5D093D7483B}"/>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274E8E3-EA4C-C55D-AC4C-D4699956D694}"/>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C200749-05EF-FA37-BF2B-CAAF2CF02CCD}"/>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A010845C-3F4F-09F9-ED90-223FD1472622}"/>
              </a:ext>
            </a:extLst>
          </p:cNvPr>
          <p:cNvSpPr/>
          <p:nvPr/>
        </p:nvSpPr>
        <p:spPr>
          <a:xfrm>
            <a:off x="4404678" y="4329715"/>
            <a:ext cx="91440" cy="9144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5011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6" presetClass="emph" presetSubtype="0" repeatCount="3000" fill="hold" grpId="1" nodeType="afterEffect">
                                  <p:stCondLst>
                                    <p:cond delay="0"/>
                                  </p:stCondLst>
                                  <p:childTnLst>
                                    <p:animScale>
                                      <p:cBhvr>
                                        <p:cTn id="12" dur="2000" fill="hold"/>
                                        <p:tgtEl>
                                          <p:spTgt spid="4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j-lt"/>
                <a:sym typeface="Comic Sans MS"/>
              </a:rPr>
              <a:t>Bissectrices dans un triangle</a:t>
            </a:r>
            <a:endParaRPr lang="fr-FR" sz="3200" dirty="0">
              <a:solidFill>
                <a:schemeClr val="bg1"/>
              </a:solidFill>
              <a:latin typeface="+mj-lt"/>
              <a:sym typeface="Comic Sans MS"/>
            </a:endParaRPr>
          </a:p>
        </p:txBody>
      </p:sp>
      <p:cxnSp>
        <p:nvCxnSpPr>
          <p:cNvPr id="39" name="Straight Connector 38">
            <a:extLst>
              <a:ext uri="{FF2B5EF4-FFF2-40B4-BE49-F238E27FC236}">
                <a16:creationId xmlns:a16="http://schemas.microsoft.com/office/drawing/2014/main" id="{046D4354-489C-407C-8FAB-DB8E506222D7}"/>
              </a:ext>
            </a:extLst>
          </p:cNvPr>
          <p:cNvCxnSpPr>
            <a:cxnSpLocks/>
          </p:cNvCxnSpPr>
          <p:nvPr/>
        </p:nvCxnSpPr>
        <p:spPr>
          <a:xfrm flipH="1" flipV="1">
            <a:off x="4555260" y="4377502"/>
            <a:ext cx="3417710" cy="791"/>
          </a:xfrm>
          <a:prstGeom prst="line">
            <a:avLst/>
          </a:prstGeom>
          <a:ln w="57150">
            <a:solidFill>
              <a:schemeClr val="tx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6FBF68D9-43A0-45DB-899E-99185D79F4CE}"/>
              </a:ext>
            </a:extLst>
          </p:cNvPr>
          <p:cNvSpPr txBox="1">
            <a:spLocks/>
          </p:cNvSpPr>
          <p:nvPr/>
        </p:nvSpPr>
        <p:spPr>
          <a:xfrm>
            <a:off x="7972970" y="3964783"/>
            <a:ext cx="231548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fr-FR" sz="2800" dirty="0">
                <a:solidFill>
                  <a:schemeClr val="tx1">
                    <a:lumMod val="65000"/>
                    <a:lumOff val="35000"/>
                  </a:schemeClr>
                </a:solidFill>
              </a:rPr>
              <a:t>Point de concours</a:t>
            </a:r>
          </a:p>
        </p:txBody>
      </p:sp>
      <p:grpSp>
        <p:nvGrpSpPr>
          <p:cNvPr id="5" name="Group 4">
            <a:extLst>
              <a:ext uri="{FF2B5EF4-FFF2-40B4-BE49-F238E27FC236}">
                <a16:creationId xmlns:a16="http://schemas.microsoft.com/office/drawing/2014/main" id="{793F67AD-9519-EF07-0230-C9392E26EFA4}"/>
              </a:ext>
            </a:extLst>
          </p:cNvPr>
          <p:cNvGrpSpPr/>
          <p:nvPr/>
        </p:nvGrpSpPr>
        <p:grpSpPr>
          <a:xfrm>
            <a:off x="312404" y="2058644"/>
            <a:ext cx="7080408" cy="4702068"/>
            <a:chOff x="1596861" y="1563344"/>
            <a:chExt cx="7080408" cy="4702068"/>
          </a:xfrm>
        </p:grpSpPr>
        <p:grpSp>
          <p:nvGrpSpPr>
            <p:cNvPr id="15" name="Group 14">
              <a:extLst>
                <a:ext uri="{FF2B5EF4-FFF2-40B4-BE49-F238E27FC236}">
                  <a16:creationId xmlns:a16="http://schemas.microsoft.com/office/drawing/2014/main" id="{4BA8698E-8546-A33E-F3EE-21AD0A7CB187}"/>
                </a:ext>
              </a:extLst>
            </p:cNvPr>
            <p:cNvGrpSpPr/>
            <p:nvPr/>
          </p:nvGrpSpPr>
          <p:grpSpPr>
            <a:xfrm>
              <a:off x="1697764" y="1749702"/>
              <a:ext cx="6247825" cy="3657600"/>
              <a:chOff x="3549318" y="1805837"/>
              <a:chExt cx="6247825" cy="3657600"/>
            </a:xfrm>
          </p:grpSpPr>
          <p:cxnSp>
            <p:nvCxnSpPr>
              <p:cNvPr id="20" name="Straight Connector 19">
                <a:extLst>
                  <a:ext uri="{FF2B5EF4-FFF2-40B4-BE49-F238E27FC236}">
                    <a16:creationId xmlns:a16="http://schemas.microsoft.com/office/drawing/2014/main" id="{DD8AB9D3-724E-DA35-BCCA-B224A6F07E4B}"/>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F91D765-8CD6-4016-661D-50A937B28F35}"/>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969FCC9-BA16-0E85-47DE-E79F4800A7A1}"/>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6" name="Subtitle 2">
              <a:extLst>
                <a:ext uri="{FF2B5EF4-FFF2-40B4-BE49-F238E27FC236}">
                  <a16:creationId xmlns:a16="http://schemas.microsoft.com/office/drawing/2014/main" id="{2AF6ECAC-52C7-0AE8-FF9E-BCF5FD907D0F}"/>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7" name="Subtitle 2">
              <a:extLst>
                <a:ext uri="{FF2B5EF4-FFF2-40B4-BE49-F238E27FC236}">
                  <a16:creationId xmlns:a16="http://schemas.microsoft.com/office/drawing/2014/main" id="{0EACEF14-9A89-EE23-143E-D0274645B8AD}"/>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18" name="Subtitle 2">
              <a:extLst>
                <a:ext uri="{FF2B5EF4-FFF2-40B4-BE49-F238E27FC236}">
                  <a16:creationId xmlns:a16="http://schemas.microsoft.com/office/drawing/2014/main" id="{146F4EAE-5AC4-0B8C-3B79-8BC6E177BEE3}"/>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23" name="Straight Connector 22">
            <a:extLst>
              <a:ext uri="{FF2B5EF4-FFF2-40B4-BE49-F238E27FC236}">
                <a16:creationId xmlns:a16="http://schemas.microsoft.com/office/drawing/2014/main" id="{6F4E40B7-B10C-811A-331D-A9943A165856}"/>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580436D-FD67-5D6F-8B8A-6DD991C4161D}"/>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C20A78E-22FA-4928-F131-A85CD4C35EC1}"/>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D7F8B6CE-F72E-6072-FF50-643A8D950241}"/>
              </a:ext>
            </a:extLst>
          </p:cNvPr>
          <p:cNvSpPr/>
          <p:nvPr/>
        </p:nvSpPr>
        <p:spPr>
          <a:xfrm>
            <a:off x="4404678" y="4329715"/>
            <a:ext cx="91440" cy="9144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1777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2" fill="hold" nodeType="afterEffect">
                                  <p:stCondLst>
                                    <p:cond delay="50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23060290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n-lt"/>
              </a:rPr>
              <a:t>Exercices d’application</a:t>
            </a:r>
          </a:p>
        </p:txBody>
      </p:sp>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Tracez la bissectrice de l’angle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latin typeface="+mj-lt"/>
                    <a:ea typeface="Calibri" panose="020F0502020204030204" pitchFamily="34" charset="0"/>
                    <a:cs typeface="Calibri" panose="020F0502020204030204" pitchFamily="34" charset="0"/>
                  </a:rPr>
                  <a:t> </a:t>
                </a:r>
                <a:r>
                  <a:rPr lang="fr-FR" sz="3200" b="1" dirty="0">
                    <a:solidFill>
                      <a:schemeClr val="bg1"/>
                    </a:solidFill>
                    <a:latin typeface="+mj-lt"/>
                    <a:ea typeface="Calibri" panose="020F0502020204030204" pitchFamily="34" charset="0"/>
                    <a:cs typeface="Calibri" panose="020F0502020204030204" pitchFamily="34" charset="0"/>
                  </a:rPr>
                  <a:t>du triangle ABC.</a:t>
                </a:r>
                <a:endParaRPr lang="fr-FR"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en-GB">
                    <a:noFill/>
                  </a:rPr>
                  <a:t> </a:t>
                </a:r>
              </a:p>
            </p:txBody>
          </p:sp>
        </mc:Fallback>
      </mc:AlternateContent>
      <p:pic>
        <p:nvPicPr>
          <p:cNvPr id="17" name="Picture 16">
            <a:extLst>
              <a:ext uri="{FF2B5EF4-FFF2-40B4-BE49-F238E27FC236}">
                <a16:creationId xmlns:a16="http://schemas.microsoft.com/office/drawing/2014/main" id="{8157A41D-CC94-41A7-8BC3-000DE01CDF0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44240" y="2216079"/>
            <a:ext cx="5303520" cy="3200400"/>
          </a:xfrm>
          <a:prstGeom prst="rect">
            <a:avLst/>
          </a:prstGeom>
          <a:noFill/>
          <a:ln>
            <a:noFill/>
          </a:ln>
        </p:spPr>
      </p:pic>
      <p:sp>
        <p:nvSpPr>
          <p:cNvPr id="3" name="Rectangle: Rounded Corners 2">
            <a:extLst>
              <a:ext uri="{FF2B5EF4-FFF2-40B4-BE49-F238E27FC236}">
                <a16:creationId xmlns:a16="http://schemas.microsoft.com/office/drawing/2014/main" id="{EBEEA337-EF43-534E-4F95-2A25522F922C}"/>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6" name="Picture 15">
            <a:extLst>
              <a:ext uri="{FF2B5EF4-FFF2-40B4-BE49-F238E27FC236}">
                <a16:creationId xmlns:a16="http://schemas.microsoft.com/office/drawing/2014/main" id="{F2F2E2CD-FBA5-8AA6-F2EE-5CC79488F4D8}"/>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2" name="Picture 7">
            <a:extLst>
              <a:ext uri="{FF2B5EF4-FFF2-40B4-BE49-F238E27FC236}">
                <a16:creationId xmlns:a16="http://schemas.microsoft.com/office/drawing/2014/main" id="{4726349F-BBC6-2B40-DB3F-1CCAD6C120E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spTree>
    <p:custDataLst>
      <p:tags r:id="rId1"/>
    </p:custDataLst>
    <p:extLst>
      <p:ext uri="{BB962C8B-B14F-4D97-AF65-F5344CB8AC3E}">
        <p14:creationId xmlns:p14="http://schemas.microsoft.com/office/powerpoint/2010/main" val="18541925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Tracez la bissectrice de l’angle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latin typeface="+mj-lt"/>
                    <a:ea typeface="Calibri" panose="020F0502020204030204" pitchFamily="34" charset="0"/>
                    <a:cs typeface="Calibri" panose="020F0502020204030204" pitchFamily="34" charset="0"/>
                  </a:rPr>
                  <a:t> </a:t>
                </a:r>
                <a:r>
                  <a:rPr lang="fr-FR" sz="3200" b="1" dirty="0">
                    <a:solidFill>
                      <a:schemeClr val="bg1"/>
                    </a:solidFill>
                    <a:latin typeface="+mj-lt"/>
                    <a:ea typeface="Calibri" panose="020F0502020204030204" pitchFamily="34" charset="0"/>
                    <a:cs typeface="Calibri" panose="020F0502020204030204" pitchFamily="34" charset="0"/>
                  </a:rPr>
                  <a:t>du triangle ABC.</a:t>
                </a:r>
                <a:endParaRPr lang="fr-FR"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en-GB">
                    <a:noFill/>
                  </a:rPr>
                  <a:t> </a:t>
                </a:r>
              </a:p>
            </p:txBody>
          </p:sp>
        </mc:Fallback>
      </mc:AlternateContent>
      <p:pic>
        <p:nvPicPr>
          <p:cNvPr id="22" name="Picture 21">
            <a:extLst>
              <a:ext uri="{FF2B5EF4-FFF2-40B4-BE49-F238E27FC236}">
                <a16:creationId xmlns:a16="http://schemas.microsoft.com/office/drawing/2014/main" id="{B27DAB19-5442-AB27-C019-D03CCAF6CBD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44240" y="2216079"/>
            <a:ext cx="5303520" cy="3200400"/>
          </a:xfrm>
          <a:prstGeom prst="rect">
            <a:avLst/>
          </a:prstGeom>
          <a:noFill/>
          <a:ln>
            <a:noFill/>
          </a:ln>
        </p:spPr>
      </p:pic>
      <p:cxnSp>
        <p:nvCxnSpPr>
          <p:cNvPr id="24" name="Straight Connector 23">
            <a:extLst>
              <a:ext uri="{FF2B5EF4-FFF2-40B4-BE49-F238E27FC236}">
                <a16:creationId xmlns:a16="http://schemas.microsoft.com/office/drawing/2014/main" id="{464AD617-29BD-B183-1E1A-7D6D22044C39}"/>
              </a:ext>
            </a:extLst>
          </p:cNvPr>
          <p:cNvCxnSpPr>
            <a:cxnSpLocks/>
          </p:cNvCxnSpPr>
          <p:nvPr/>
        </p:nvCxnSpPr>
        <p:spPr>
          <a:xfrm flipV="1">
            <a:off x="3924797" y="3155950"/>
            <a:ext cx="3225303" cy="171505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19277BD4-7A3D-3AD1-58F5-6CA18ACC9A56}"/>
              </a:ext>
            </a:extLst>
          </p:cNvPr>
          <p:cNvSpPr/>
          <p:nvPr/>
        </p:nvSpPr>
        <p:spPr>
          <a:xfrm>
            <a:off x="8636313"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664E080E-DFCD-7057-93E7-1E632A95C7EF}"/>
              </a:ext>
            </a:extLst>
          </p:cNvPr>
          <p:cNvPicPr>
            <a:picLocks noChangeAspect="1"/>
          </p:cNvPicPr>
          <p:nvPr/>
        </p:nvPicPr>
        <p:blipFill>
          <a:blip r:embed="rId6"/>
          <a:stretch>
            <a:fillRect/>
          </a:stretch>
        </p:blipFill>
        <p:spPr>
          <a:xfrm rot="1390046">
            <a:off x="9938753" y="1637857"/>
            <a:ext cx="1405630" cy="1054223"/>
          </a:xfrm>
          <a:prstGeom prst="rect">
            <a:avLst/>
          </a:prstGeom>
        </p:spPr>
      </p:pic>
      <p:pic>
        <p:nvPicPr>
          <p:cNvPr id="7" name="Picture 7">
            <a:extLst>
              <a:ext uri="{FF2B5EF4-FFF2-40B4-BE49-F238E27FC236}">
                <a16:creationId xmlns:a16="http://schemas.microsoft.com/office/drawing/2014/main" id="{6E23306C-B104-D3DA-48C4-1F44062637C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30742" y="1837858"/>
            <a:ext cx="1816396" cy="355085"/>
          </a:xfrm>
          <a:prstGeom prst="rect">
            <a:avLst/>
          </a:prstGeom>
        </p:spPr>
      </p:pic>
      <p:pic>
        <p:nvPicPr>
          <p:cNvPr id="3" name="Picture 7">
            <a:extLst>
              <a:ext uri="{FF2B5EF4-FFF2-40B4-BE49-F238E27FC236}">
                <a16:creationId xmlns:a16="http://schemas.microsoft.com/office/drawing/2014/main" id="{067F052A-2390-4F26-0746-BCA4F9942F3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927127">
            <a:off x="3395747" y="3702519"/>
            <a:ext cx="5889055" cy="1151244"/>
          </a:xfrm>
          <a:prstGeom prst="rect">
            <a:avLst/>
          </a:prstGeom>
        </p:spPr>
      </p:pic>
      <p:pic>
        <p:nvPicPr>
          <p:cNvPr id="8" name="Pencil">
            <a:extLst>
              <a:ext uri="{FF2B5EF4-FFF2-40B4-BE49-F238E27FC236}">
                <a16:creationId xmlns:a16="http://schemas.microsoft.com/office/drawing/2014/main" id="{8FFE1AE7-BA4B-7323-6EBE-AE6EA5331DAC}"/>
              </a:ext>
            </a:extLst>
          </p:cNvPr>
          <p:cNvPicPr>
            <a:picLocks noChangeAspect="1"/>
          </p:cNvPicPr>
          <p:nvPr/>
        </p:nvPicPr>
        <p:blipFill>
          <a:blip r:embed="rId6"/>
          <a:stretch>
            <a:fillRect/>
          </a:stretch>
        </p:blipFill>
        <p:spPr>
          <a:xfrm rot="20015021">
            <a:off x="3311278" y="3764251"/>
            <a:ext cx="1405630" cy="1054223"/>
          </a:xfrm>
          <a:prstGeom prst="rect">
            <a:avLst/>
          </a:prstGeom>
        </p:spPr>
      </p:pic>
    </p:spTree>
    <p:custDataLst>
      <p:tags r:id="rId1"/>
    </p:custDataLst>
    <p:extLst>
      <p:ext uri="{BB962C8B-B14F-4D97-AF65-F5344CB8AC3E}">
        <p14:creationId xmlns:p14="http://schemas.microsoft.com/office/powerpoint/2010/main" val="351570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33333E-6 -4.44444E-6 L 0.27265 -0.24513 " pathEditMode="relative" rAng="0" ptsTypes="AA">
                                      <p:cBhvr>
                                        <p:cTn id="20" dur="500" fill="hold"/>
                                        <p:tgtEl>
                                          <p:spTgt spid="8"/>
                                        </p:tgtEl>
                                        <p:attrNameLst>
                                          <p:attrName>ppt_x</p:attrName>
                                          <p:attrName>ppt_y</p:attrName>
                                        </p:attrNameLst>
                                      </p:cBhvr>
                                      <p:rCtr x="13633" y="-12269"/>
                                    </p:animMotion>
                                  </p:childTnLst>
                                </p:cTn>
                              </p:par>
                              <p:par>
                                <p:cTn id="21" presetID="2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500"/>
                            </p:stCondLst>
                            <p:childTnLst>
                              <p:par>
                                <p:cTn id="25" presetID="42" presetClass="exit" presetSubtype="0" fill="hold" nodeType="afterEffect">
                                  <p:stCondLst>
                                    <p:cond delay="0"/>
                                  </p:stCondLst>
                                  <p:childTnLst>
                                    <p:animEffect transition="out" filter="fade">
                                      <p:cBhvr>
                                        <p:cTn id="26" dur="1000"/>
                                        <p:tgtEl>
                                          <p:spTgt spid="3"/>
                                        </p:tgtEl>
                                      </p:cBhvr>
                                    </p:animEffect>
                                    <p:anim calcmode="lin" valueType="num">
                                      <p:cBhvr>
                                        <p:cTn id="27" dur="1000"/>
                                        <p:tgtEl>
                                          <p:spTgt spid="3"/>
                                        </p:tgtEl>
                                        <p:attrNameLst>
                                          <p:attrName>ppt_x</p:attrName>
                                        </p:attrNameLst>
                                      </p:cBhvr>
                                      <p:tavLst>
                                        <p:tav tm="0">
                                          <p:val>
                                            <p:strVal val="ppt_x"/>
                                          </p:val>
                                        </p:tav>
                                        <p:tav tm="100000">
                                          <p:val>
                                            <p:strVal val="ppt_x"/>
                                          </p:val>
                                        </p:tav>
                                      </p:tavLst>
                                    </p:anim>
                                    <p:anim calcmode="lin" valueType="num">
                                      <p:cBhvr>
                                        <p:cTn id="28" dur="1000"/>
                                        <p:tgtEl>
                                          <p:spTgt spid="3"/>
                                        </p:tgtEl>
                                        <p:attrNameLst>
                                          <p:attrName>ppt_y</p:attrName>
                                        </p:attrNameLst>
                                      </p:cBhvr>
                                      <p:tavLst>
                                        <p:tav tm="0">
                                          <p:val>
                                            <p:strVal val="ppt_y"/>
                                          </p:val>
                                        </p:tav>
                                        <p:tav tm="100000">
                                          <p:val>
                                            <p:strVal val="ppt_y+.1"/>
                                          </p:val>
                                        </p:tav>
                                      </p:tavLst>
                                    </p:anim>
                                    <p:set>
                                      <p:cBhvr>
                                        <p:cTn id="2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3" name="Google Shape;86;ga338da080d_1_6">
            <a:extLst>
              <a:ext uri="{FF2B5EF4-FFF2-40B4-BE49-F238E27FC236}">
                <a16:creationId xmlns:a16="http://schemas.microsoft.com/office/drawing/2014/main" id="{079D1E89-4647-8761-985B-AD986BBE5522}"/>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Triangle : triangles particuliers, droites particulières dans un triangle, somme des angles dans un triangle</a:t>
            </a:r>
            <a:endParaRPr lang="fr-FR" sz="3200" b="1" dirty="0">
              <a:solidFill>
                <a:srgbClr val="3A729A"/>
              </a:solidFill>
              <a:latin typeface="Comic Sans MS" panose="030F0702030302020204" pitchFamily="66" charset="0"/>
            </a:endParaRPr>
          </a:p>
          <a:p>
            <a:pPr marL="1028700" lvl="7" indent="-514350">
              <a:lnSpc>
                <a:spcPct val="150000"/>
              </a:lnSpc>
              <a:buClr>
                <a:srgbClr val="0076A3"/>
              </a:buClr>
              <a:buSzPct val="100000"/>
              <a:buFont typeface="+mj-lt"/>
              <a:buAutoNum type="arabicPeriod" startAt="2"/>
            </a:pPr>
            <a:r>
              <a:rPr lang="fr-FR" sz="2800" dirty="0">
                <a:solidFill>
                  <a:schemeClr val="tx1">
                    <a:lumMod val="65000"/>
                    <a:lumOff val="35000"/>
                  </a:schemeClr>
                </a:solidFill>
                <a:latin typeface="Comic Sans MS"/>
              </a:rPr>
              <a:t>Connaître les triangles particuliers</a:t>
            </a:r>
          </a:p>
          <a:p>
            <a:pPr marL="857250" lvl="7" indent="-342900">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Identifier les triangles rectangle, isocèle et équilatéral, par les côtés et les angles</a:t>
            </a:r>
          </a:p>
          <a:p>
            <a:pPr marL="857250" lvl="7" indent="-342900">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Utiliser le vocabulaire : sommet principal et base (dans un triangle isocèle), hypoténuse et côtés de l’angle droit (dans un triangle rectangle</a:t>
            </a:r>
            <a:r>
              <a:rPr lang="en-US" sz="2400" dirty="0">
                <a:solidFill>
                  <a:prstClr val="black">
                    <a:lumMod val="65000"/>
                    <a:lumOff val="35000"/>
                  </a:prstClr>
                </a:solidFill>
                <a:latin typeface="Comic Sans MS"/>
              </a:rPr>
              <a:t>)</a:t>
            </a:r>
            <a:endParaRPr lang="fr-FR" sz="3200" dirty="0">
              <a:latin typeface="Comic Sans MS" panose="030F0702030302020204" pitchFamily="66" charset="0"/>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34987932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Tracez la bissectrice de l’angle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latin typeface="+mj-lt"/>
                    <a:ea typeface="Calibri" panose="020F0502020204030204" pitchFamily="34" charset="0"/>
                    <a:cs typeface="Calibri" panose="020F0502020204030204" pitchFamily="34" charset="0"/>
                  </a:rPr>
                  <a:t> </a:t>
                </a:r>
                <a:r>
                  <a:rPr lang="fr-FR" sz="3200" b="1" dirty="0">
                    <a:solidFill>
                      <a:schemeClr val="bg1"/>
                    </a:solidFill>
                    <a:latin typeface="+mj-lt"/>
                    <a:ea typeface="Calibri" panose="020F0502020204030204" pitchFamily="34" charset="0"/>
                    <a:cs typeface="Calibri" panose="020F0502020204030204" pitchFamily="34" charset="0"/>
                  </a:rPr>
                  <a:t>du triangle ABC.</a:t>
                </a:r>
                <a:endParaRPr lang="fr-FR"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en-GB">
                    <a:noFill/>
                  </a:rPr>
                  <a:t> </a:t>
                </a:r>
              </a:p>
            </p:txBody>
          </p:sp>
        </mc:Fallback>
      </mc:AlternateContent>
      <p:pic>
        <p:nvPicPr>
          <p:cNvPr id="10" name="Picture 9">
            <a:extLst>
              <a:ext uri="{FF2B5EF4-FFF2-40B4-BE49-F238E27FC236}">
                <a16:creationId xmlns:a16="http://schemas.microsoft.com/office/drawing/2014/main" id="{3F76FA92-3BC8-45F0-90CD-1458A028D70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535680" y="1955094"/>
            <a:ext cx="5120640" cy="3566160"/>
          </a:xfrm>
          <a:prstGeom prst="rect">
            <a:avLst/>
          </a:prstGeom>
          <a:noFill/>
          <a:ln>
            <a:noFill/>
          </a:ln>
        </p:spPr>
      </p:pic>
      <p:sp>
        <p:nvSpPr>
          <p:cNvPr id="2" name="Rectangle: Rounded Corners 1">
            <a:extLst>
              <a:ext uri="{FF2B5EF4-FFF2-40B4-BE49-F238E27FC236}">
                <a16:creationId xmlns:a16="http://schemas.microsoft.com/office/drawing/2014/main" id="{324823F6-92EB-5A35-EEEE-D6F13AF08DB1}"/>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480FC861-87D3-F204-5707-BFC32B12F225}"/>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7" name="Picture 7">
            <a:extLst>
              <a:ext uri="{FF2B5EF4-FFF2-40B4-BE49-F238E27FC236}">
                <a16:creationId xmlns:a16="http://schemas.microsoft.com/office/drawing/2014/main" id="{07D14BEA-42BD-712B-ECF1-A4E4F7D766C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spTree>
    <p:custDataLst>
      <p:tags r:id="rId1"/>
    </p:custDataLst>
    <p:extLst>
      <p:ext uri="{BB962C8B-B14F-4D97-AF65-F5344CB8AC3E}">
        <p14:creationId xmlns:p14="http://schemas.microsoft.com/office/powerpoint/2010/main" val="39802153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Tracez la bissectrice de l’angle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latin typeface="+mj-lt"/>
                    <a:ea typeface="Calibri" panose="020F0502020204030204" pitchFamily="34" charset="0"/>
                    <a:cs typeface="Calibri" panose="020F0502020204030204" pitchFamily="34" charset="0"/>
                  </a:rPr>
                  <a:t> </a:t>
                </a:r>
                <a:r>
                  <a:rPr lang="fr-FR" sz="3200" b="1" dirty="0">
                    <a:solidFill>
                      <a:schemeClr val="bg1"/>
                    </a:solidFill>
                    <a:latin typeface="+mj-lt"/>
                    <a:ea typeface="Calibri" panose="020F0502020204030204" pitchFamily="34" charset="0"/>
                    <a:cs typeface="Calibri" panose="020F0502020204030204" pitchFamily="34" charset="0"/>
                  </a:rPr>
                  <a:t>du triangle ABC.</a:t>
                </a:r>
                <a:endParaRPr lang="fr-FR"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en-GB">
                    <a:noFill/>
                  </a:rPr>
                  <a:t> </a:t>
                </a:r>
              </a:p>
            </p:txBody>
          </p:sp>
        </mc:Fallback>
      </mc:AlternateContent>
      <p:pic>
        <p:nvPicPr>
          <p:cNvPr id="16" name="Picture 15">
            <a:extLst>
              <a:ext uri="{FF2B5EF4-FFF2-40B4-BE49-F238E27FC236}">
                <a16:creationId xmlns:a16="http://schemas.microsoft.com/office/drawing/2014/main" id="{34D316DA-37F1-6A93-F0A1-6E417897F51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535680" y="1955094"/>
            <a:ext cx="5120640" cy="3566160"/>
          </a:xfrm>
          <a:prstGeom prst="rect">
            <a:avLst/>
          </a:prstGeom>
          <a:noFill/>
          <a:ln>
            <a:noFill/>
          </a:ln>
        </p:spPr>
      </p:pic>
      <p:cxnSp>
        <p:nvCxnSpPr>
          <p:cNvPr id="18" name="Straight Connector 17">
            <a:extLst>
              <a:ext uri="{FF2B5EF4-FFF2-40B4-BE49-F238E27FC236}">
                <a16:creationId xmlns:a16="http://schemas.microsoft.com/office/drawing/2014/main" id="{37A20369-2310-4246-9875-B362AA85CC52}"/>
              </a:ext>
            </a:extLst>
          </p:cNvPr>
          <p:cNvCxnSpPr/>
          <p:nvPr/>
        </p:nvCxnSpPr>
        <p:spPr>
          <a:xfrm flipH="1">
            <a:off x="5239910" y="2382472"/>
            <a:ext cx="2544417" cy="23247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B00AF0E2-884B-A88E-694A-44895480DB64}"/>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A6DEEA66-E67C-71FA-65FA-96B514B393CB}"/>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7" name="Picture 7">
            <a:extLst>
              <a:ext uri="{FF2B5EF4-FFF2-40B4-BE49-F238E27FC236}">
                <a16:creationId xmlns:a16="http://schemas.microsoft.com/office/drawing/2014/main" id="{12D2DB27-6947-0465-0E45-77880F34AD2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pic>
        <p:nvPicPr>
          <p:cNvPr id="3" name="Picture 7">
            <a:extLst>
              <a:ext uri="{FF2B5EF4-FFF2-40B4-BE49-F238E27FC236}">
                <a16:creationId xmlns:a16="http://schemas.microsoft.com/office/drawing/2014/main" id="{3BA76B53-0ADF-32E6-9F30-58D19422E23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028872">
            <a:off x="3612746" y="3766020"/>
            <a:ext cx="5889055" cy="1151244"/>
          </a:xfrm>
          <a:prstGeom prst="rect">
            <a:avLst/>
          </a:prstGeom>
        </p:spPr>
      </p:pic>
      <p:pic>
        <p:nvPicPr>
          <p:cNvPr id="6" name="Pencil">
            <a:extLst>
              <a:ext uri="{FF2B5EF4-FFF2-40B4-BE49-F238E27FC236}">
                <a16:creationId xmlns:a16="http://schemas.microsoft.com/office/drawing/2014/main" id="{A479C35F-4548-C451-9A25-5D3E135C89E5}"/>
              </a:ext>
            </a:extLst>
          </p:cNvPr>
          <p:cNvPicPr>
            <a:picLocks noChangeAspect="1"/>
          </p:cNvPicPr>
          <p:nvPr/>
        </p:nvPicPr>
        <p:blipFill>
          <a:blip r:embed="rId6"/>
          <a:stretch>
            <a:fillRect/>
          </a:stretch>
        </p:blipFill>
        <p:spPr>
          <a:xfrm rot="20015021">
            <a:off x="7238765" y="1269024"/>
            <a:ext cx="1405630" cy="1054223"/>
          </a:xfrm>
          <a:prstGeom prst="rect">
            <a:avLst/>
          </a:prstGeom>
        </p:spPr>
      </p:pic>
    </p:spTree>
    <p:custDataLst>
      <p:tags r:id="rId1"/>
    </p:custDataLst>
    <p:extLst>
      <p:ext uri="{BB962C8B-B14F-4D97-AF65-F5344CB8AC3E}">
        <p14:creationId xmlns:p14="http://schemas.microsoft.com/office/powerpoint/2010/main" val="166740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2.08333E-6 4.44444E-6 L -0.20872 0.33888 " pathEditMode="relative" rAng="0" ptsTypes="AA">
                                      <p:cBhvr>
                                        <p:cTn id="20" dur="500" fill="hold"/>
                                        <p:tgtEl>
                                          <p:spTgt spid="6"/>
                                        </p:tgtEl>
                                        <p:attrNameLst>
                                          <p:attrName>ppt_x</p:attrName>
                                          <p:attrName>ppt_y</p:attrName>
                                        </p:attrNameLst>
                                      </p:cBhvr>
                                      <p:rCtr x="-10443" y="16944"/>
                                    </p:animMotion>
                                  </p:childTnLst>
                                </p:cTn>
                              </p:par>
                              <p:par>
                                <p:cTn id="21" presetID="22" presetClass="entr" presetSubtype="1"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42" presetClass="exit" presetSubtype="0" fill="hold" nodeType="afterEffect">
                                  <p:stCondLst>
                                    <p:cond delay="0"/>
                                  </p:stCondLst>
                                  <p:childTnLst>
                                    <p:animEffect transition="out" filter="fade">
                                      <p:cBhvr>
                                        <p:cTn id="26" dur="1000"/>
                                        <p:tgtEl>
                                          <p:spTgt spid="3"/>
                                        </p:tgtEl>
                                      </p:cBhvr>
                                    </p:animEffect>
                                    <p:anim calcmode="lin" valueType="num">
                                      <p:cBhvr>
                                        <p:cTn id="27" dur="1000"/>
                                        <p:tgtEl>
                                          <p:spTgt spid="3"/>
                                        </p:tgtEl>
                                        <p:attrNameLst>
                                          <p:attrName>ppt_x</p:attrName>
                                        </p:attrNameLst>
                                      </p:cBhvr>
                                      <p:tavLst>
                                        <p:tav tm="0">
                                          <p:val>
                                            <p:strVal val="ppt_x"/>
                                          </p:val>
                                        </p:tav>
                                        <p:tav tm="100000">
                                          <p:val>
                                            <p:strVal val="ppt_x"/>
                                          </p:val>
                                        </p:tav>
                                      </p:tavLst>
                                    </p:anim>
                                    <p:anim calcmode="lin" valueType="num">
                                      <p:cBhvr>
                                        <p:cTn id="28" dur="1000"/>
                                        <p:tgtEl>
                                          <p:spTgt spid="3"/>
                                        </p:tgtEl>
                                        <p:attrNameLst>
                                          <p:attrName>ppt_y</p:attrName>
                                        </p:attrNameLst>
                                      </p:cBhvr>
                                      <p:tavLst>
                                        <p:tav tm="0">
                                          <p:val>
                                            <p:strVal val="ppt_y"/>
                                          </p:val>
                                        </p:tav>
                                        <p:tav tm="100000">
                                          <p:val>
                                            <p:strVal val="ppt_y+.1"/>
                                          </p:val>
                                        </p:tav>
                                      </p:tavLst>
                                    </p:anim>
                                    <p:set>
                                      <p:cBhvr>
                                        <p:cTn id="29" dur="1" fill="hold">
                                          <p:stCondLst>
                                            <p:cond delay="999"/>
                                          </p:stCondLst>
                                        </p:cTn>
                                        <p:tgtEl>
                                          <p:spTgt spid="3"/>
                                        </p:tgtEl>
                                        <p:attrNameLst>
                                          <p:attrName>style.visibility</p:attrName>
                                        </p:attrNameLst>
                                      </p:cBhvr>
                                      <p:to>
                                        <p:strVal val="hidden"/>
                                      </p:to>
                                    </p:set>
                                  </p:childTnLst>
                                </p:cTn>
                              </p:par>
                              <p:par>
                                <p:cTn id="30" presetID="42" presetClass="exit" presetSubtype="0" fill="hold" nodeType="withEffect">
                                  <p:stCondLst>
                                    <p:cond delay="0"/>
                                  </p:stCondLst>
                                  <p:childTnLst>
                                    <p:animEffect transition="out" filter="fade">
                                      <p:cBhvr>
                                        <p:cTn id="31" dur="500"/>
                                        <p:tgtEl>
                                          <p:spTgt spid="6"/>
                                        </p:tgtEl>
                                      </p:cBhvr>
                                    </p:animEffect>
                                    <p:anim calcmode="lin" valueType="num">
                                      <p:cBhvr>
                                        <p:cTn id="32" dur="500"/>
                                        <p:tgtEl>
                                          <p:spTgt spid="6"/>
                                        </p:tgtEl>
                                        <p:attrNameLst>
                                          <p:attrName>ppt_x</p:attrName>
                                        </p:attrNameLst>
                                      </p:cBhvr>
                                      <p:tavLst>
                                        <p:tav tm="0">
                                          <p:val>
                                            <p:strVal val="ppt_x"/>
                                          </p:val>
                                        </p:tav>
                                        <p:tav tm="100000">
                                          <p:val>
                                            <p:strVal val="ppt_x"/>
                                          </p:val>
                                        </p:tav>
                                      </p:tavLst>
                                    </p:anim>
                                    <p:anim calcmode="lin" valueType="num">
                                      <p:cBhvr>
                                        <p:cTn id="33" dur="500"/>
                                        <p:tgtEl>
                                          <p:spTgt spid="6"/>
                                        </p:tgtEl>
                                        <p:attrNameLst>
                                          <p:attrName>ppt_y</p:attrName>
                                        </p:attrNameLst>
                                      </p:cBhvr>
                                      <p:tavLst>
                                        <p:tav tm="0">
                                          <p:val>
                                            <p:strVal val="ppt_y"/>
                                          </p:val>
                                        </p:tav>
                                        <p:tav tm="100000">
                                          <p:val>
                                            <p:strVal val="ppt_y+.1"/>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Comic Sans MS"/>
                <a:sym typeface="Comic Sans MS"/>
              </a:rPr>
              <a:t>Utilisez les instruments de la boîte à outils et tracez.</a:t>
            </a:r>
            <a:endParaRPr lang="fr-FR" sz="3200" b="1" dirty="0">
              <a:solidFill>
                <a:schemeClr val="bg1"/>
              </a:solidFill>
              <a:latin typeface="Comic Sans MS"/>
            </a:endParaRPr>
          </a:p>
        </p:txBody>
      </p:sp>
      <p:grpSp>
        <p:nvGrpSpPr>
          <p:cNvPr id="25" name="Group 24">
            <a:extLst>
              <a:ext uri="{FF2B5EF4-FFF2-40B4-BE49-F238E27FC236}">
                <a16:creationId xmlns:a16="http://schemas.microsoft.com/office/drawing/2014/main" id="{380E30C7-D1D2-431F-9978-A18342FD98AA}"/>
              </a:ext>
            </a:extLst>
          </p:cNvPr>
          <p:cNvGrpSpPr/>
          <p:nvPr/>
        </p:nvGrpSpPr>
        <p:grpSpPr>
          <a:xfrm>
            <a:off x="3442901" y="6011370"/>
            <a:ext cx="6051421" cy="1168070"/>
            <a:chOff x="1596861" y="5097342"/>
            <a:chExt cx="6051421" cy="1168070"/>
          </a:xfrm>
        </p:grpSpPr>
        <p:cxnSp>
          <p:nvCxnSpPr>
            <p:cNvPr id="30" name="Straight Connector 29">
              <a:extLst>
                <a:ext uri="{FF2B5EF4-FFF2-40B4-BE49-F238E27FC236}">
                  <a16:creationId xmlns:a16="http://schemas.microsoft.com/office/drawing/2014/main" id="{3F9AE009-6010-4DB5-949D-E30DD615EDAE}"/>
                </a:ext>
              </a:extLst>
            </p:cNvPr>
            <p:cNvCxnSpPr/>
            <p:nvPr/>
          </p:nvCxnSpPr>
          <p:spPr>
            <a:xfrm>
              <a:off x="2263246" y="5163066"/>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7" name="Subtitle 2">
              <a:extLst>
                <a:ext uri="{FF2B5EF4-FFF2-40B4-BE49-F238E27FC236}">
                  <a16:creationId xmlns:a16="http://schemas.microsoft.com/office/drawing/2014/main" id="{3C7E2EB9-5408-4C7F-B189-DC46EA5173E6}"/>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8" name="Subtitle 2">
              <a:extLst>
                <a:ext uri="{FF2B5EF4-FFF2-40B4-BE49-F238E27FC236}">
                  <a16:creationId xmlns:a16="http://schemas.microsoft.com/office/drawing/2014/main" id="{408636B5-D249-4CD6-B838-DABE1B060F60}"/>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grpSp>
      <p:sp>
        <p:nvSpPr>
          <p:cNvPr id="2" name="Rectangle: Rounded Corners 1">
            <a:extLst>
              <a:ext uri="{FF2B5EF4-FFF2-40B4-BE49-F238E27FC236}">
                <a16:creationId xmlns:a16="http://schemas.microsoft.com/office/drawing/2014/main" id="{04E1A2AF-C52F-C123-AAB0-25D75972A9BD}"/>
              </a:ext>
            </a:extLst>
          </p:cNvPr>
          <p:cNvSpPr/>
          <p:nvPr/>
        </p:nvSpPr>
        <p:spPr>
          <a:xfrm>
            <a:off x="70945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B6AE0B2C-3479-2232-0EB2-B909CF7E5800}"/>
              </a:ext>
            </a:extLst>
          </p:cNvPr>
          <p:cNvPicPr>
            <a:picLocks noChangeAspect="1"/>
          </p:cNvPicPr>
          <p:nvPr/>
        </p:nvPicPr>
        <p:blipFill>
          <a:blip r:embed="rId4"/>
          <a:stretch>
            <a:fillRect/>
          </a:stretch>
        </p:blipFill>
        <p:spPr>
          <a:xfrm rot="1184907">
            <a:off x="10186427" y="1698592"/>
            <a:ext cx="1405630" cy="1054223"/>
          </a:xfrm>
          <a:prstGeom prst="rect">
            <a:avLst/>
          </a:prstGeom>
        </p:spPr>
      </p:pic>
      <p:pic>
        <p:nvPicPr>
          <p:cNvPr id="7" name="Picture 7">
            <a:extLst>
              <a:ext uri="{FF2B5EF4-FFF2-40B4-BE49-F238E27FC236}">
                <a16:creationId xmlns:a16="http://schemas.microsoft.com/office/drawing/2014/main" id="{120D4BD2-6F3D-933F-BA7F-C250989E111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14203" y="1868158"/>
            <a:ext cx="1816396" cy="355085"/>
          </a:xfrm>
          <a:prstGeom prst="rect">
            <a:avLst/>
          </a:prstGeom>
        </p:spPr>
      </p:pic>
      <p:pic>
        <p:nvPicPr>
          <p:cNvPr id="8" name="Picture 7">
            <a:extLst>
              <a:ext uri="{FF2B5EF4-FFF2-40B4-BE49-F238E27FC236}">
                <a16:creationId xmlns:a16="http://schemas.microsoft.com/office/drawing/2014/main" id="{35635B3E-F05C-E6F4-807A-EA3B896CA143}"/>
              </a:ext>
            </a:extLst>
          </p:cNvPr>
          <p:cNvPicPr>
            <a:picLocks noChangeAspect="1"/>
          </p:cNvPicPr>
          <p:nvPr/>
        </p:nvPicPr>
        <p:blipFill>
          <a:blip r:embed="rId7"/>
          <a:srcRect/>
          <a:stretch/>
        </p:blipFill>
        <p:spPr>
          <a:xfrm>
            <a:off x="7410818" y="1707984"/>
            <a:ext cx="1554564" cy="838674"/>
          </a:xfrm>
          <a:prstGeom prst="rect">
            <a:avLst/>
          </a:prstGeom>
        </p:spPr>
      </p:pic>
      <mc:AlternateContent xmlns:mc="http://schemas.openxmlformats.org/markup-compatibility/2006" xmlns:a14="http://schemas.microsoft.com/office/drawing/2010/main">
        <mc:Choice Requires="a14">
          <p:sp>
            <p:nvSpPr>
              <p:cNvPr id="3" name="Subtitle 2">
                <a:extLst>
                  <a:ext uri="{FF2B5EF4-FFF2-40B4-BE49-F238E27FC236}">
                    <a16:creationId xmlns:a16="http://schemas.microsoft.com/office/drawing/2014/main" id="{5893E819-821E-1B69-A4DC-8B99436F3C8E}"/>
                  </a:ext>
                </a:extLst>
              </p:cNvPr>
              <p:cNvSpPr txBox="1">
                <a:spLocks/>
              </p:cNvSpPr>
              <p:nvPr/>
            </p:nvSpPr>
            <p:spPr>
              <a:xfrm>
                <a:off x="76432" y="1424515"/>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𝑩𝑨𝒙</m:t>
                          </m:r>
                        </m:e>
                      </m:acc>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𝟕𝟎</m:t>
                      </m:r>
                      <m:r>
                        <a:rPr lang="fr-FR"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fr-FR"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fr-FR" sz="3200" dirty="0">
                  <a:solidFill>
                    <a:schemeClr val="tx1">
                      <a:lumMod val="65000"/>
                      <a:lumOff val="35000"/>
                    </a:schemeClr>
                  </a:solidFill>
                </a:endParaRPr>
              </a:p>
            </p:txBody>
          </p:sp>
        </mc:Choice>
        <mc:Fallback xmlns="">
          <p:sp>
            <p:nvSpPr>
              <p:cNvPr id="3" name="Subtitle 2">
                <a:extLst>
                  <a:ext uri="{FF2B5EF4-FFF2-40B4-BE49-F238E27FC236}">
                    <a16:creationId xmlns:a16="http://schemas.microsoft.com/office/drawing/2014/main" id="{5893E819-821E-1B69-A4DC-8B99436F3C8E}"/>
                  </a:ext>
                </a:extLst>
              </p:cNvPr>
              <p:cNvSpPr txBox="1">
                <a:spLocks noRot="1" noChangeAspect="1" noMove="1" noResize="1" noEditPoints="1" noAdjustHandles="1" noChangeArrowheads="1" noChangeShapeType="1" noTextEdit="1"/>
              </p:cNvSpPr>
              <p:nvPr/>
            </p:nvSpPr>
            <p:spPr>
              <a:xfrm>
                <a:off x="76432" y="1424515"/>
                <a:ext cx="3202511" cy="1101568"/>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96882AF2-1CC8-669B-8E89-8B6E585B062A}"/>
                  </a:ext>
                </a:extLst>
              </p:cNvPr>
              <p:cNvSpPr txBox="1">
                <a:spLocks/>
              </p:cNvSpPr>
              <p:nvPr/>
            </p:nvSpPr>
            <p:spPr>
              <a:xfrm>
                <a:off x="76431" y="2039419"/>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𝑨𝑩𝒚</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𝟓𝟎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6" name="Subtitle 2">
                <a:extLst>
                  <a:ext uri="{FF2B5EF4-FFF2-40B4-BE49-F238E27FC236}">
                    <a16:creationId xmlns:a16="http://schemas.microsoft.com/office/drawing/2014/main" id="{96882AF2-1CC8-669B-8E89-8B6E585B062A}"/>
                  </a:ext>
                </a:extLst>
              </p:cNvPr>
              <p:cNvSpPr txBox="1">
                <a:spLocks noRot="1" noChangeAspect="1" noMove="1" noResize="1" noEditPoints="1" noAdjustHandles="1" noChangeArrowheads="1" noChangeShapeType="1" noTextEdit="1"/>
              </p:cNvSpPr>
              <p:nvPr/>
            </p:nvSpPr>
            <p:spPr>
              <a:xfrm>
                <a:off x="76431" y="2039419"/>
                <a:ext cx="3202511" cy="1101568"/>
              </a:xfrm>
              <a:prstGeom prst="rect">
                <a:avLst/>
              </a:prstGeom>
              <a:blipFill>
                <a:blip r:embed="rId9"/>
                <a:stretch>
                  <a:fillRect/>
                </a:stretch>
              </a:blipFill>
            </p:spPr>
            <p:txBody>
              <a:bodyPr/>
              <a:lstStyle/>
              <a:p>
                <a:r>
                  <a:rPr lang="en-GB">
                    <a:noFill/>
                  </a:rPr>
                  <a:t> </a:t>
                </a:r>
              </a:p>
            </p:txBody>
          </p:sp>
        </mc:Fallback>
      </mc:AlternateContent>
      <p:sp>
        <p:nvSpPr>
          <p:cNvPr id="10" name="Subtitle 2">
            <a:extLst>
              <a:ext uri="{FF2B5EF4-FFF2-40B4-BE49-F238E27FC236}">
                <a16:creationId xmlns:a16="http://schemas.microsoft.com/office/drawing/2014/main" id="{7EC52A27-5C30-5A4E-1718-C79D5379D3DA}"/>
              </a:ext>
            </a:extLst>
          </p:cNvPr>
          <p:cNvSpPr txBox="1">
            <a:spLocks/>
          </p:cNvSpPr>
          <p:nvPr/>
        </p:nvSpPr>
        <p:spPr>
          <a:xfrm>
            <a:off x="439856" y="2760770"/>
            <a:ext cx="579418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2800">
                <a:solidFill>
                  <a:schemeClr val="tx1">
                    <a:lumMod val="65000"/>
                    <a:lumOff val="35000"/>
                  </a:schemeClr>
                </a:solidFill>
              </a:rPr>
              <a:t>[Ax) et [By) se coupent en  M.</a:t>
            </a:r>
          </a:p>
        </p:txBody>
      </p:sp>
    </p:spTree>
    <p:custDataLst>
      <p:tags r:id="rId1"/>
    </p:custDataLst>
    <p:extLst>
      <p:ext uri="{BB962C8B-B14F-4D97-AF65-F5344CB8AC3E}">
        <p14:creationId xmlns:p14="http://schemas.microsoft.com/office/powerpoint/2010/main" val="26564434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Comic Sans MS"/>
                <a:sym typeface="Comic Sans MS"/>
              </a:rPr>
              <a:t>Cas : Angle Côté Angle (ACA)</a:t>
            </a:r>
            <a:endParaRPr lang="fr-FR" sz="3200" b="1" dirty="0">
              <a:solidFill>
                <a:schemeClr val="bg1"/>
              </a:solidFill>
              <a:latin typeface="Comic Sans MS"/>
            </a:endParaRPr>
          </a:p>
        </p:txBody>
      </p:sp>
      <p:cxnSp>
        <p:nvCxnSpPr>
          <p:cNvPr id="32" name="Straight Connector 31">
            <a:extLst>
              <a:ext uri="{FF2B5EF4-FFF2-40B4-BE49-F238E27FC236}">
                <a16:creationId xmlns:a16="http://schemas.microsoft.com/office/drawing/2014/main" id="{3C7C3603-083E-4B37-982F-C9C3085947CB}"/>
              </a:ext>
            </a:extLst>
          </p:cNvPr>
          <p:cNvCxnSpPr/>
          <p:nvPr/>
        </p:nvCxnSpPr>
        <p:spPr>
          <a:xfrm>
            <a:off x="4109286" y="6077094"/>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45B06FE-4783-41DF-A4A6-24221FCEF115}"/>
              </a:ext>
            </a:extLst>
          </p:cNvPr>
          <p:cNvCxnSpPr>
            <a:cxnSpLocks/>
          </p:cNvCxnSpPr>
          <p:nvPr/>
        </p:nvCxnSpPr>
        <p:spPr>
          <a:xfrm flipH="1" flipV="1">
            <a:off x="4891088" y="1631217"/>
            <a:ext cx="3826208" cy="448178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D7A0553-7CB5-45DD-9683-45CE9DEBD534}"/>
              </a:ext>
            </a:extLst>
          </p:cNvPr>
          <p:cNvCxnSpPr>
            <a:cxnSpLocks/>
          </p:cNvCxnSpPr>
          <p:nvPr/>
        </p:nvCxnSpPr>
        <p:spPr>
          <a:xfrm rot="17400000">
            <a:off x="2490433" y="3750838"/>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Subtitle 2">
            <a:extLst>
              <a:ext uri="{FF2B5EF4-FFF2-40B4-BE49-F238E27FC236}">
                <a16:creationId xmlns:a16="http://schemas.microsoft.com/office/drawing/2014/main" id="{866BFB49-EC38-4915-BD9D-B5A4B613F553}"/>
              </a:ext>
            </a:extLst>
          </p:cNvPr>
          <p:cNvSpPr txBox="1">
            <a:spLocks/>
          </p:cNvSpPr>
          <p:nvPr/>
        </p:nvSpPr>
        <p:spPr>
          <a:xfrm>
            <a:off x="3442901" y="607787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30" name="Subtitle 2">
            <a:extLst>
              <a:ext uri="{FF2B5EF4-FFF2-40B4-BE49-F238E27FC236}">
                <a16:creationId xmlns:a16="http://schemas.microsoft.com/office/drawing/2014/main" id="{EAAE888C-93B8-47DA-AA6D-8EECA157F967}"/>
              </a:ext>
            </a:extLst>
          </p:cNvPr>
          <p:cNvSpPr txBox="1">
            <a:spLocks/>
          </p:cNvSpPr>
          <p:nvPr/>
        </p:nvSpPr>
        <p:spPr>
          <a:xfrm>
            <a:off x="8161553" y="6011370"/>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31" name="Subtitle 2">
            <a:extLst>
              <a:ext uri="{FF2B5EF4-FFF2-40B4-BE49-F238E27FC236}">
                <a16:creationId xmlns:a16="http://schemas.microsoft.com/office/drawing/2014/main" id="{DAD57F7F-B76A-4207-ADC0-7C5334AFB856}"/>
              </a:ext>
            </a:extLst>
          </p:cNvPr>
          <p:cNvSpPr txBox="1">
            <a:spLocks/>
          </p:cNvSpPr>
          <p:nvPr/>
        </p:nvSpPr>
        <p:spPr>
          <a:xfrm>
            <a:off x="5224136" y="1878387"/>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sp>
        <p:nvSpPr>
          <p:cNvPr id="26" name="Subtitle 2">
            <a:extLst>
              <a:ext uri="{FF2B5EF4-FFF2-40B4-BE49-F238E27FC236}">
                <a16:creationId xmlns:a16="http://schemas.microsoft.com/office/drawing/2014/main" id="{8F710D68-1302-46F1-B552-936AF21D3FDC}"/>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7" name="Subtitle 2">
            <a:extLst>
              <a:ext uri="{FF2B5EF4-FFF2-40B4-BE49-F238E27FC236}">
                <a16:creationId xmlns:a16="http://schemas.microsoft.com/office/drawing/2014/main" id="{52997214-891C-4664-A864-0B957906C8FB}"/>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sp>
        <p:nvSpPr>
          <p:cNvPr id="35" name="Subtitle 2">
            <a:extLst>
              <a:ext uri="{FF2B5EF4-FFF2-40B4-BE49-F238E27FC236}">
                <a16:creationId xmlns:a16="http://schemas.microsoft.com/office/drawing/2014/main" id="{38CF1E74-ABF1-42D8-9B5C-36C7A117F7F4}"/>
              </a:ext>
            </a:extLst>
          </p:cNvPr>
          <p:cNvSpPr txBox="1">
            <a:spLocks/>
          </p:cNvSpPr>
          <p:nvPr/>
        </p:nvSpPr>
        <p:spPr>
          <a:xfrm>
            <a:off x="3909500" y="5649131"/>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b="1" dirty="0">
                <a:solidFill>
                  <a:schemeClr val="bg2"/>
                </a:solidFill>
              </a:rPr>
              <a:t>70</a:t>
            </a:r>
            <a:r>
              <a:rPr lang="en-US" b="1" baseline="30000" dirty="0">
                <a:solidFill>
                  <a:schemeClr val="bg2"/>
                </a:solidFill>
              </a:rPr>
              <a:t>o</a:t>
            </a:r>
            <a:endParaRPr lang="en-US" b="1" dirty="0">
              <a:solidFill>
                <a:schemeClr val="bg2"/>
              </a:solidFill>
            </a:endParaRPr>
          </a:p>
        </p:txBody>
      </p:sp>
      <p:sp>
        <p:nvSpPr>
          <p:cNvPr id="36" name="Subtitle 2">
            <a:extLst>
              <a:ext uri="{FF2B5EF4-FFF2-40B4-BE49-F238E27FC236}">
                <a16:creationId xmlns:a16="http://schemas.microsoft.com/office/drawing/2014/main" id="{BE589186-0C9D-4348-B935-02559D58D6DF}"/>
              </a:ext>
            </a:extLst>
          </p:cNvPr>
          <p:cNvSpPr txBox="1">
            <a:spLocks/>
          </p:cNvSpPr>
          <p:nvPr/>
        </p:nvSpPr>
        <p:spPr>
          <a:xfrm>
            <a:off x="7434261" y="5649131"/>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b="1" dirty="0">
                <a:solidFill>
                  <a:schemeClr val="bg2"/>
                </a:solidFill>
              </a:rPr>
              <a:t>50</a:t>
            </a:r>
            <a:r>
              <a:rPr lang="en-US" b="1" baseline="30000" dirty="0">
                <a:solidFill>
                  <a:schemeClr val="bg2"/>
                </a:solidFill>
              </a:rPr>
              <a:t>o</a:t>
            </a:r>
            <a:endParaRPr lang="en-US" b="1" dirty="0">
              <a:solidFill>
                <a:schemeClr val="bg2"/>
              </a:solidFill>
            </a:endParaRPr>
          </a:p>
        </p:txBody>
      </p:sp>
      <p:sp>
        <p:nvSpPr>
          <p:cNvPr id="2" name="Rectangle: Rounded Corners 1">
            <a:extLst>
              <a:ext uri="{FF2B5EF4-FFF2-40B4-BE49-F238E27FC236}">
                <a16:creationId xmlns:a16="http://schemas.microsoft.com/office/drawing/2014/main" id="{4EC9288B-4BD4-6EA4-A3F2-7D99ABC95B7B}"/>
              </a:ext>
            </a:extLst>
          </p:cNvPr>
          <p:cNvSpPr/>
          <p:nvPr/>
        </p:nvSpPr>
        <p:spPr>
          <a:xfrm>
            <a:off x="70945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9B2B79A5-4918-A03B-DF63-185473BDAC95}"/>
              </a:ext>
            </a:extLst>
          </p:cNvPr>
          <p:cNvPicPr>
            <a:picLocks noChangeAspect="1"/>
          </p:cNvPicPr>
          <p:nvPr/>
        </p:nvPicPr>
        <p:blipFill>
          <a:blip r:embed="rId4"/>
          <a:stretch>
            <a:fillRect/>
          </a:stretch>
        </p:blipFill>
        <p:spPr>
          <a:xfrm rot="1184907">
            <a:off x="10186427" y="1698592"/>
            <a:ext cx="1405630" cy="1054223"/>
          </a:xfrm>
          <a:prstGeom prst="rect">
            <a:avLst/>
          </a:prstGeom>
        </p:spPr>
      </p:pic>
      <p:pic>
        <p:nvPicPr>
          <p:cNvPr id="7" name="Picture 7">
            <a:extLst>
              <a:ext uri="{FF2B5EF4-FFF2-40B4-BE49-F238E27FC236}">
                <a16:creationId xmlns:a16="http://schemas.microsoft.com/office/drawing/2014/main" id="{72DB5AAE-3511-9503-49C3-627BBC8274D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14203" y="1868158"/>
            <a:ext cx="1816396" cy="355085"/>
          </a:xfrm>
          <a:prstGeom prst="rect">
            <a:avLst/>
          </a:prstGeom>
        </p:spPr>
      </p:pic>
      <p:pic>
        <p:nvPicPr>
          <p:cNvPr id="8" name="Picture 7">
            <a:extLst>
              <a:ext uri="{FF2B5EF4-FFF2-40B4-BE49-F238E27FC236}">
                <a16:creationId xmlns:a16="http://schemas.microsoft.com/office/drawing/2014/main" id="{D5B07011-2EA8-94EF-7DA6-B0F6273B8C2C}"/>
              </a:ext>
            </a:extLst>
          </p:cNvPr>
          <p:cNvPicPr>
            <a:picLocks noChangeAspect="1"/>
          </p:cNvPicPr>
          <p:nvPr/>
        </p:nvPicPr>
        <p:blipFill>
          <a:blip r:embed="rId7"/>
          <a:srcRect/>
          <a:stretch/>
        </p:blipFill>
        <p:spPr>
          <a:xfrm>
            <a:off x="7410818" y="1707984"/>
            <a:ext cx="1554564" cy="838674"/>
          </a:xfrm>
          <a:prstGeom prst="rect">
            <a:avLst/>
          </a:prstGeom>
        </p:spPr>
      </p:pic>
      <p:pic>
        <p:nvPicPr>
          <p:cNvPr id="3" name="Protractor1">
            <a:extLst>
              <a:ext uri="{FF2B5EF4-FFF2-40B4-BE49-F238E27FC236}">
                <a16:creationId xmlns:a16="http://schemas.microsoft.com/office/drawing/2014/main" id="{A0A52578-5A0E-B490-1D0C-0583B4CC4B36}"/>
              </a:ext>
            </a:extLst>
          </p:cNvPr>
          <p:cNvPicPr>
            <a:picLocks noChangeAspect="1"/>
          </p:cNvPicPr>
          <p:nvPr/>
        </p:nvPicPr>
        <p:blipFill>
          <a:blip r:embed="rId7"/>
          <a:srcRect/>
          <a:stretch/>
        </p:blipFill>
        <p:spPr>
          <a:xfrm>
            <a:off x="2021181" y="3989059"/>
            <a:ext cx="4176207" cy="2253028"/>
          </a:xfrm>
          <a:prstGeom prst="rect">
            <a:avLst/>
          </a:prstGeom>
        </p:spPr>
      </p:pic>
      <p:cxnSp>
        <p:nvCxnSpPr>
          <p:cNvPr id="6" name="dash">
            <a:extLst>
              <a:ext uri="{FF2B5EF4-FFF2-40B4-BE49-F238E27FC236}">
                <a16:creationId xmlns:a16="http://schemas.microsoft.com/office/drawing/2014/main" id="{FC65A2DC-F0CA-C12F-3877-18C7DAC124E0}"/>
              </a:ext>
            </a:extLst>
          </p:cNvPr>
          <p:cNvCxnSpPr>
            <a:cxnSpLocks/>
          </p:cNvCxnSpPr>
          <p:nvPr/>
        </p:nvCxnSpPr>
        <p:spPr>
          <a:xfrm flipH="1">
            <a:off x="4830194" y="3960019"/>
            <a:ext cx="60894" cy="15662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ruler">
            <a:extLst>
              <a:ext uri="{FF2B5EF4-FFF2-40B4-BE49-F238E27FC236}">
                <a16:creationId xmlns:a16="http://schemas.microsoft.com/office/drawing/2014/main" id="{1F29A9DB-3FE9-B519-6CC9-7B9FDF8E140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7369154">
            <a:off x="2312711" y="3511894"/>
            <a:ext cx="6388152" cy="1248812"/>
          </a:xfrm>
          <a:prstGeom prst="rect">
            <a:avLst/>
          </a:prstGeom>
        </p:spPr>
      </p:pic>
      <mc:AlternateContent xmlns:mc="http://schemas.openxmlformats.org/markup-compatibility/2006" xmlns:a14="http://schemas.microsoft.com/office/drawing/2010/main">
        <mc:Choice Requires="a14">
          <p:sp>
            <p:nvSpPr>
              <p:cNvPr id="10" name="Subtitle 2">
                <a:extLst>
                  <a:ext uri="{FF2B5EF4-FFF2-40B4-BE49-F238E27FC236}">
                    <a16:creationId xmlns:a16="http://schemas.microsoft.com/office/drawing/2014/main" id="{CFF8F01A-A32A-236A-8DAB-1A6D2AA8F83B}"/>
                  </a:ext>
                </a:extLst>
              </p:cNvPr>
              <p:cNvSpPr txBox="1">
                <a:spLocks/>
              </p:cNvSpPr>
              <p:nvPr/>
            </p:nvSpPr>
            <p:spPr>
              <a:xfrm>
                <a:off x="76432" y="1424515"/>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𝑩𝑨𝒙</m:t>
                          </m:r>
                        </m:e>
                      </m:acc>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fr-FR"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𝟕𝟎</m:t>
                      </m:r>
                      <m:r>
                        <a:rPr lang="fr-FR"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fr-FR"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fr-FR" sz="3200" dirty="0">
                  <a:solidFill>
                    <a:schemeClr val="tx1">
                      <a:lumMod val="65000"/>
                      <a:lumOff val="35000"/>
                    </a:schemeClr>
                  </a:solidFill>
                </a:endParaRPr>
              </a:p>
            </p:txBody>
          </p:sp>
        </mc:Choice>
        <mc:Fallback xmlns="">
          <p:sp>
            <p:nvSpPr>
              <p:cNvPr id="10" name="Subtitle 2">
                <a:extLst>
                  <a:ext uri="{FF2B5EF4-FFF2-40B4-BE49-F238E27FC236}">
                    <a16:creationId xmlns:a16="http://schemas.microsoft.com/office/drawing/2014/main" id="{CFF8F01A-A32A-236A-8DAB-1A6D2AA8F83B}"/>
                  </a:ext>
                </a:extLst>
              </p:cNvPr>
              <p:cNvSpPr txBox="1">
                <a:spLocks noRot="1" noChangeAspect="1" noMove="1" noResize="1" noEditPoints="1" noAdjustHandles="1" noChangeArrowheads="1" noChangeShapeType="1" noTextEdit="1"/>
              </p:cNvSpPr>
              <p:nvPr/>
            </p:nvSpPr>
            <p:spPr>
              <a:xfrm>
                <a:off x="76432" y="1424515"/>
                <a:ext cx="3202511" cy="1101568"/>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Subtitle 2">
                <a:extLst>
                  <a:ext uri="{FF2B5EF4-FFF2-40B4-BE49-F238E27FC236}">
                    <a16:creationId xmlns:a16="http://schemas.microsoft.com/office/drawing/2014/main" id="{0E4DFA43-AF52-6C71-36EE-5596687E60A4}"/>
                  </a:ext>
                </a:extLst>
              </p:cNvPr>
              <p:cNvSpPr txBox="1">
                <a:spLocks/>
              </p:cNvSpPr>
              <p:nvPr/>
            </p:nvSpPr>
            <p:spPr>
              <a:xfrm>
                <a:off x="76431" y="2039419"/>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𝑨𝑩𝒚</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𝟓𝟎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11" name="Subtitle 2">
                <a:extLst>
                  <a:ext uri="{FF2B5EF4-FFF2-40B4-BE49-F238E27FC236}">
                    <a16:creationId xmlns:a16="http://schemas.microsoft.com/office/drawing/2014/main" id="{0E4DFA43-AF52-6C71-36EE-5596687E60A4}"/>
                  </a:ext>
                </a:extLst>
              </p:cNvPr>
              <p:cNvSpPr txBox="1">
                <a:spLocks noRot="1" noChangeAspect="1" noMove="1" noResize="1" noEditPoints="1" noAdjustHandles="1" noChangeArrowheads="1" noChangeShapeType="1" noTextEdit="1"/>
              </p:cNvSpPr>
              <p:nvPr/>
            </p:nvSpPr>
            <p:spPr>
              <a:xfrm>
                <a:off x="76431" y="2039419"/>
                <a:ext cx="3202511" cy="1101568"/>
              </a:xfrm>
              <a:prstGeom prst="rect">
                <a:avLst/>
              </a:prstGeom>
              <a:blipFill>
                <a:blip r:embed="rId9"/>
                <a:stretch>
                  <a:fillRect/>
                </a:stretch>
              </a:blipFill>
            </p:spPr>
            <p:txBody>
              <a:bodyPr/>
              <a:lstStyle/>
              <a:p>
                <a:r>
                  <a:rPr lang="en-GB">
                    <a:noFill/>
                  </a:rPr>
                  <a:t> </a:t>
                </a:r>
              </a:p>
            </p:txBody>
          </p:sp>
        </mc:Fallback>
      </mc:AlternateContent>
      <p:sp>
        <p:nvSpPr>
          <p:cNvPr id="12" name="Subtitle 2">
            <a:extLst>
              <a:ext uri="{FF2B5EF4-FFF2-40B4-BE49-F238E27FC236}">
                <a16:creationId xmlns:a16="http://schemas.microsoft.com/office/drawing/2014/main" id="{EC9C4B94-7336-ED79-781C-910E46AA3416}"/>
              </a:ext>
            </a:extLst>
          </p:cNvPr>
          <p:cNvSpPr txBox="1">
            <a:spLocks/>
          </p:cNvSpPr>
          <p:nvPr/>
        </p:nvSpPr>
        <p:spPr>
          <a:xfrm>
            <a:off x="439856" y="2760770"/>
            <a:ext cx="5121029" cy="1101568"/>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2800">
                <a:solidFill>
                  <a:schemeClr val="tx1">
                    <a:lumMod val="65000"/>
                    <a:lumOff val="35000"/>
                  </a:schemeClr>
                </a:solidFill>
              </a:rPr>
              <a:t>[Ax) et [By) se coupent</a:t>
            </a:r>
          </a:p>
          <a:p>
            <a:pPr marL="0" indent="0">
              <a:buNone/>
            </a:pPr>
            <a:r>
              <a:rPr lang="fr-FR" sz="2800">
                <a:solidFill>
                  <a:schemeClr val="tx1">
                    <a:lumMod val="65000"/>
                    <a:lumOff val="35000"/>
                  </a:schemeClr>
                </a:solidFill>
              </a:rPr>
              <a:t> en M.</a:t>
            </a:r>
          </a:p>
        </p:txBody>
      </p:sp>
      <p:pic>
        <p:nvPicPr>
          <p:cNvPr id="17" name="Picture 16">
            <a:extLst>
              <a:ext uri="{FF2B5EF4-FFF2-40B4-BE49-F238E27FC236}">
                <a16:creationId xmlns:a16="http://schemas.microsoft.com/office/drawing/2014/main" id="{D7FE35C3-9373-3C5D-97AD-F76F537BC9F4}"/>
              </a:ext>
            </a:extLst>
          </p:cNvPr>
          <p:cNvPicPr>
            <a:picLocks noChangeAspect="1"/>
          </p:cNvPicPr>
          <p:nvPr/>
        </p:nvPicPr>
        <p:blipFill>
          <a:blip r:embed="rId4"/>
          <a:stretch>
            <a:fillRect/>
          </a:stretch>
        </p:blipFill>
        <p:spPr>
          <a:xfrm rot="16955444">
            <a:off x="2291758" y="4311744"/>
            <a:ext cx="2448147" cy="1836111"/>
          </a:xfrm>
          <a:prstGeom prst="rect">
            <a:avLst/>
          </a:prstGeom>
        </p:spPr>
      </p:pic>
      <p:pic>
        <p:nvPicPr>
          <p:cNvPr id="18" name="Protractor2">
            <a:extLst>
              <a:ext uri="{FF2B5EF4-FFF2-40B4-BE49-F238E27FC236}">
                <a16:creationId xmlns:a16="http://schemas.microsoft.com/office/drawing/2014/main" id="{983D1F7B-AEAD-CA19-95D6-C214396ACFD1}"/>
              </a:ext>
            </a:extLst>
          </p:cNvPr>
          <p:cNvPicPr>
            <a:picLocks noChangeAspect="1"/>
          </p:cNvPicPr>
          <p:nvPr/>
        </p:nvPicPr>
        <p:blipFill>
          <a:blip r:embed="rId7"/>
          <a:srcRect/>
          <a:stretch/>
        </p:blipFill>
        <p:spPr>
          <a:xfrm>
            <a:off x="6604987" y="4000291"/>
            <a:ext cx="4176207" cy="2253028"/>
          </a:xfrm>
          <a:prstGeom prst="rect">
            <a:avLst/>
          </a:prstGeom>
        </p:spPr>
      </p:pic>
      <p:pic>
        <p:nvPicPr>
          <p:cNvPr id="19" name="ruler2">
            <a:extLst>
              <a:ext uri="{FF2B5EF4-FFF2-40B4-BE49-F238E27FC236}">
                <a16:creationId xmlns:a16="http://schemas.microsoft.com/office/drawing/2014/main" id="{14F1D5D9-482A-5CB0-AE38-8EEA1FA79C5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983759">
            <a:off x="4075098" y="4804332"/>
            <a:ext cx="6388152" cy="1248812"/>
          </a:xfrm>
          <a:prstGeom prst="rect">
            <a:avLst/>
          </a:prstGeom>
        </p:spPr>
      </p:pic>
      <p:cxnSp>
        <p:nvCxnSpPr>
          <p:cNvPr id="20" name="dash2">
            <a:extLst>
              <a:ext uri="{FF2B5EF4-FFF2-40B4-BE49-F238E27FC236}">
                <a16:creationId xmlns:a16="http://schemas.microsoft.com/office/drawing/2014/main" id="{DCD3E064-8257-1C8A-B8F0-64B5F8C40470}"/>
              </a:ext>
            </a:extLst>
          </p:cNvPr>
          <p:cNvCxnSpPr>
            <a:cxnSpLocks/>
          </p:cNvCxnSpPr>
          <p:nvPr/>
        </p:nvCxnSpPr>
        <p:spPr>
          <a:xfrm>
            <a:off x="7210356" y="4371975"/>
            <a:ext cx="119382" cy="13810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B99E95A2-8091-EF2A-2295-0D7D3E10904A}"/>
              </a:ext>
            </a:extLst>
          </p:cNvPr>
          <p:cNvPicPr>
            <a:picLocks noChangeAspect="1"/>
          </p:cNvPicPr>
          <p:nvPr/>
        </p:nvPicPr>
        <p:blipFill>
          <a:blip r:embed="rId4"/>
          <a:stretch>
            <a:fillRect/>
          </a:stretch>
        </p:blipFill>
        <p:spPr>
          <a:xfrm rot="20857793">
            <a:off x="7981668" y="4271492"/>
            <a:ext cx="2448147" cy="1836111"/>
          </a:xfrm>
          <a:prstGeom prst="rect">
            <a:avLst/>
          </a:prstGeom>
        </p:spPr>
      </p:pic>
      <p:sp>
        <p:nvSpPr>
          <p:cNvPr id="38" name="Oval 37">
            <a:extLst>
              <a:ext uri="{FF2B5EF4-FFF2-40B4-BE49-F238E27FC236}">
                <a16:creationId xmlns:a16="http://schemas.microsoft.com/office/drawing/2014/main" id="{C2657A55-25FB-29F5-4C6F-6E009FDA4CC7}"/>
              </a:ext>
            </a:extLst>
          </p:cNvPr>
          <p:cNvSpPr/>
          <p:nvPr/>
        </p:nvSpPr>
        <p:spPr>
          <a:xfrm>
            <a:off x="5426932" y="2242006"/>
            <a:ext cx="126721" cy="1267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0948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3"/>
                                        </p:tgtEl>
                                      </p:cBhvr>
                                    </p:animEffect>
                                    <p:anim calcmode="lin" valueType="num">
                                      <p:cBhvr>
                                        <p:cTn id="18" dur="1000"/>
                                        <p:tgtEl>
                                          <p:spTgt spid="3"/>
                                        </p:tgtEl>
                                        <p:attrNameLst>
                                          <p:attrName>ppt_x</p:attrName>
                                        </p:attrNameLst>
                                      </p:cBhvr>
                                      <p:tavLst>
                                        <p:tav tm="0">
                                          <p:val>
                                            <p:strVal val="ppt_x"/>
                                          </p:val>
                                        </p:tav>
                                        <p:tav tm="100000">
                                          <p:val>
                                            <p:strVal val="ppt_x"/>
                                          </p:val>
                                        </p:tav>
                                      </p:tavLst>
                                    </p:anim>
                                    <p:anim calcmode="lin" valueType="num">
                                      <p:cBhvr>
                                        <p:cTn id="19" dur="1000"/>
                                        <p:tgtEl>
                                          <p:spTgt spid="3"/>
                                        </p:tgtEl>
                                        <p:attrNameLst>
                                          <p:attrName>ppt_y</p:attrName>
                                        </p:attrNameLst>
                                      </p:cBhvr>
                                      <p:tavLst>
                                        <p:tav tm="0">
                                          <p:val>
                                            <p:strVal val="ppt_y"/>
                                          </p:val>
                                        </p:tav>
                                        <p:tav tm="100000">
                                          <p:val>
                                            <p:strVal val="ppt_y-.1"/>
                                          </p:val>
                                        </p:tav>
                                      </p:tavLst>
                                    </p:anim>
                                    <p:set>
                                      <p:cBhvr>
                                        <p:cTn id="20" dur="1" fill="hold">
                                          <p:stCondLst>
                                            <p:cond delay="9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45833E-6 0 L 0.13425 -0.67662 " pathEditMode="relative" rAng="0" ptsTypes="AA">
                                      <p:cBhvr>
                                        <p:cTn id="38" dur="500" fill="hold"/>
                                        <p:tgtEl>
                                          <p:spTgt spid="17"/>
                                        </p:tgtEl>
                                        <p:attrNameLst>
                                          <p:attrName>ppt_x</p:attrName>
                                          <p:attrName>ppt_y</p:attrName>
                                        </p:attrNameLst>
                                      </p:cBhvr>
                                      <p:rCtr x="6706" y="-33843"/>
                                    </p:animMotion>
                                  </p:childTnLst>
                                </p:cTn>
                              </p:par>
                              <p:par>
                                <p:cTn id="39" presetID="22" presetClass="entr" presetSubtype="4"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xit" presetSubtype="0" fill="hold" nodeType="with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childTnLst>
                          </p:cTn>
                        </p:par>
                        <p:par>
                          <p:cTn id="53" fill="hold">
                            <p:stCondLst>
                              <p:cond delay="1500"/>
                            </p:stCondLst>
                            <p:childTnLst>
                              <p:par>
                                <p:cTn id="54" presetID="42" presetClass="exit" presetSubtype="0" fill="hold" nodeType="afterEffect">
                                  <p:stCondLst>
                                    <p:cond delay="0"/>
                                  </p:stCondLst>
                                  <p:childTnLst>
                                    <p:animEffect transition="out" filter="fade">
                                      <p:cBhvr>
                                        <p:cTn id="55" dur="1000"/>
                                        <p:tgtEl>
                                          <p:spTgt spid="9"/>
                                        </p:tgtEl>
                                      </p:cBhvr>
                                    </p:animEffect>
                                    <p:anim calcmode="lin" valueType="num">
                                      <p:cBhvr>
                                        <p:cTn id="56" dur="1000"/>
                                        <p:tgtEl>
                                          <p:spTgt spid="9"/>
                                        </p:tgtEl>
                                        <p:attrNameLst>
                                          <p:attrName>ppt_x</p:attrName>
                                        </p:attrNameLst>
                                      </p:cBhvr>
                                      <p:tavLst>
                                        <p:tav tm="0">
                                          <p:val>
                                            <p:strVal val="ppt_x"/>
                                          </p:val>
                                        </p:tav>
                                        <p:tav tm="100000">
                                          <p:val>
                                            <p:strVal val="ppt_x"/>
                                          </p:val>
                                        </p:tav>
                                      </p:tavLst>
                                    </p:anim>
                                    <p:anim calcmode="lin" valueType="num">
                                      <p:cBhvr>
                                        <p:cTn id="57" dur="1000"/>
                                        <p:tgtEl>
                                          <p:spTgt spid="9"/>
                                        </p:tgtEl>
                                        <p:attrNameLst>
                                          <p:attrName>ppt_y</p:attrName>
                                        </p:attrNameLst>
                                      </p:cBhvr>
                                      <p:tavLst>
                                        <p:tav tm="0">
                                          <p:val>
                                            <p:strVal val="ppt_y"/>
                                          </p:val>
                                        </p:tav>
                                        <p:tav tm="100000">
                                          <p:val>
                                            <p:strVal val="ppt_y+.1"/>
                                          </p:val>
                                        </p:tav>
                                      </p:tavLst>
                                    </p:anim>
                                    <p:set>
                                      <p:cBhvr>
                                        <p:cTn id="58" dur="1" fill="hold">
                                          <p:stCondLst>
                                            <p:cond delay="999"/>
                                          </p:stCondLst>
                                        </p:cTn>
                                        <p:tgtEl>
                                          <p:spTgt spid="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xit" presetSubtype="0" fill="hold" nodeType="clickEffect">
                                  <p:stCondLst>
                                    <p:cond delay="0"/>
                                  </p:stCondLst>
                                  <p:childTnLst>
                                    <p:animEffect transition="out" filter="fade">
                                      <p:cBhvr>
                                        <p:cTn id="73" dur="1000"/>
                                        <p:tgtEl>
                                          <p:spTgt spid="18"/>
                                        </p:tgtEl>
                                      </p:cBhvr>
                                    </p:animEffect>
                                    <p:anim calcmode="lin" valueType="num">
                                      <p:cBhvr>
                                        <p:cTn id="74" dur="1000"/>
                                        <p:tgtEl>
                                          <p:spTgt spid="18"/>
                                        </p:tgtEl>
                                        <p:attrNameLst>
                                          <p:attrName>ppt_x</p:attrName>
                                        </p:attrNameLst>
                                      </p:cBhvr>
                                      <p:tavLst>
                                        <p:tav tm="0">
                                          <p:val>
                                            <p:strVal val="ppt_x"/>
                                          </p:val>
                                        </p:tav>
                                        <p:tav tm="100000">
                                          <p:val>
                                            <p:strVal val="ppt_x"/>
                                          </p:val>
                                        </p:tav>
                                      </p:tavLst>
                                    </p:anim>
                                    <p:anim calcmode="lin" valueType="num">
                                      <p:cBhvr>
                                        <p:cTn id="75" dur="1000"/>
                                        <p:tgtEl>
                                          <p:spTgt spid="18"/>
                                        </p:tgtEl>
                                        <p:attrNameLst>
                                          <p:attrName>ppt_y</p:attrName>
                                        </p:attrNameLst>
                                      </p:cBhvr>
                                      <p:tavLst>
                                        <p:tav tm="0">
                                          <p:val>
                                            <p:strVal val="ppt_y"/>
                                          </p:val>
                                        </p:tav>
                                        <p:tav tm="100000">
                                          <p:val>
                                            <p:strVal val="ppt_y-.1"/>
                                          </p:val>
                                        </p:tav>
                                      </p:tavLst>
                                    </p:anim>
                                    <p:set>
                                      <p:cBhvr>
                                        <p:cTn id="76" dur="1" fill="hold">
                                          <p:stCondLst>
                                            <p:cond delay="999"/>
                                          </p:stCondLst>
                                        </p:cTn>
                                        <p:tgtEl>
                                          <p:spTgt spid="18"/>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1000"/>
                                        <p:tgtEl>
                                          <p:spTgt spid="37"/>
                                        </p:tgtEl>
                                      </p:cBhvr>
                                    </p:animEffect>
                                    <p:anim calcmode="lin" valueType="num">
                                      <p:cBhvr>
                                        <p:cTn id="89" dur="1000" fill="hold"/>
                                        <p:tgtEl>
                                          <p:spTgt spid="37"/>
                                        </p:tgtEl>
                                        <p:attrNameLst>
                                          <p:attrName>ppt_x</p:attrName>
                                        </p:attrNameLst>
                                      </p:cBhvr>
                                      <p:tavLst>
                                        <p:tav tm="0">
                                          <p:val>
                                            <p:strVal val="#ppt_x"/>
                                          </p:val>
                                        </p:tav>
                                        <p:tav tm="100000">
                                          <p:val>
                                            <p:strVal val="#ppt_x"/>
                                          </p:val>
                                        </p:tav>
                                      </p:tavLst>
                                    </p:anim>
                                    <p:anim calcmode="lin" valueType="num">
                                      <p:cBhvr>
                                        <p:cTn id="9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1.875E-6 -2.96296E-6 L -0.30977 -0.64815 " pathEditMode="relative" rAng="0" ptsTypes="AA">
                                      <p:cBhvr>
                                        <p:cTn id="94" dur="500" fill="hold"/>
                                        <p:tgtEl>
                                          <p:spTgt spid="37"/>
                                        </p:tgtEl>
                                        <p:attrNameLst>
                                          <p:attrName>ppt_x</p:attrName>
                                          <p:attrName>ppt_y</p:attrName>
                                        </p:attrNameLst>
                                      </p:cBhvr>
                                      <p:rCtr x="-15495" y="-32407"/>
                                    </p:animMotion>
                                  </p:childTnLst>
                                </p:cTn>
                              </p:par>
                              <p:par>
                                <p:cTn id="95" presetID="22" presetClass="entr" presetSubtype="2"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childTnLst>
                          </p:cTn>
                        </p:par>
                        <p:par>
                          <p:cTn id="98" fill="hold">
                            <p:stCondLst>
                              <p:cond delay="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childTnLst>
                          </p:cTn>
                        </p:par>
                        <p:par>
                          <p:cTn id="102" fill="hold">
                            <p:stCondLst>
                              <p:cond delay="1000"/>
                            </p:stCondLst>
                            <p:childTnLst>
                              <p:par>
                                <p:cTn id="103" presetID="42" presetClass="exit" presetSubtype="0" fill="hold" nodeType="afterEffect">
                                  <p:stCondLst>
                                    <p:cond delay="0"/>
                                  </p:stCondLst>
                                  <p:childTnLst>
                                    <p:animEffect transition="out" filter="fade">
                                      <p:cBhvr>
                                        <p:cTn id="104" dur="1000"/>
                                        <p:tgtEl>
                                          <p:spTgt spid="19"/>
                                        </p:tgtEl>
                                      </p:cBhvr>
                                    </p:animEffect>
                                    <p:anim calcmode="lin" valueType="num">
                                      <p:cBhvr>
                                        <p:cTn id="105" dur="1000"/>
                                        <p:tgtEl>
                                          <p:spTgt spid="19"/>
                                        </p:tgtEl>
                                        <p:attrNameLst>
                                          <p:attrName>ppt_x</p:attrName>
                                        </p:attrNameLst>
                                      </p:cBhvr>
                                      <p:tavLst>
                                        <p:tav tm="0">
                                          <p:val>
                                            <p:strVal val="ppt_x"/>
                                          </p:val>
                                        </p:tav>
                                        <p:tav tm="100000">
                                          <p:val>
                                            <p:strVal val="ppt_x"/>
                                          </p:val>
                                        </p:tav>
                                      </p:tavLst>
                                    </p:anim>
                                    <p:anim calcmode="lin" valueType="num">
                                      <p:cBhvr>
                                        <p:cTn id="106" dur="1000"/>
                                        <p:tgtEl>
                                          <p:spTgt spid="19"/>
                                        </p:tgtEl>
                                        <p:attrNameLst>
                                          <p:attrName>ppt_y</p:attrName>
                                        </p:attrNameLst>
                                      </p:cBhvr>
                                      <p:tavLst>
                                        <p:tav tm="0">
                                          <p:val>
                                            <p:strVal val="ppt_y"/>
                                          </p:val>
                                        </p:tav>
                                        <p:tav tm="100000">
                                          <p:val>
                                            <p:strVal val="ppt_y+.1"/>
                                          </p:val>
                                        </p:tav>
                                      </p:tavLst>
                                    </p:anim>
                                    <p:set>
                                      <p:cBhvr>
                                        <p:cTn id="107" dur="1" fill="hold">
                                          <p:stCondLst>
                                            <p:cond delay="999"/>
                                          </p:stCondLst>
                                        </p:cTn>
                                        <p:tgtEl>
                                          <p:spTgt spid="19"/>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childTnLst>
                          </p:cTn>
                        </p:par>
                        <p:par>
                          <p:cTn id="111" fill="hold">
                            <p:stCondLst>
                              <p:cond delay="2000"/>
                            </p:stCondLst>
                            <p:childTnLst>
                              <p:par>
                                <p:cTn id="112" presetID="10" presetClass="exit" presetSubtype="0" fill="hold" nodeType="after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p:bldP spid="27" grpId="0"/>
      <p:bldP spid="3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Comic Sans MS"/>
                <a:sym typeface="Comic Sans MS"/>
              </a:rPr>
              <a:t>Utilisez le rapporteur et tracez.</a:t>
            </a:r>
            <a:endParaRPr lang="fr-FR" sz="3200" b="1" dirty="0">
              <a:solidFill>
                <a:schemeClr val="bg1"/>
              </a:solidFill>
              <a:latin typeface="Comic Sans MS"/>
            </a:endParaRPr>
          </a:p>
        </p:txBody>
      </p:sp>
      <p:grpSp>
        <p:nvGrpSpPr>
          <p:cNvPr id="13" name="Group 12">
            <a:extLst>
              <a:ext uri="{FF2B5EF4-FFF2-40B4-BE49-F238E27FC236}">
                <a16:creationId xmlns:a16="http://schemas.microsoft.com/office/drawing/2014/main" id="{EC692723-99DE-4674-881C-C956CB433839}"/>
              </a:ext>
            </a:extLst>
          </p:cNvPr>
          <p:cNvGrpSpPr/>
          <p:nvPr/>
        </p:nvGrpSpPr>
        <p:grpSpPr>
          <a:xfrm>
            <a:off x="3442901" y="864668"/>
            <a:ext cx="6051421" cy="6314772"/>
            <a:chOff x="3442901" y="864668"/>
            <a:chExt cx="6051421" cy="6314772"/>
          </a:xfrm>
        </p:grpSpPr>
        <p:grpSp>
          <p:nvGrpSpPr>
            <p:cNvPr id="20" name="Group 19">
              <a:extLst>
                <a:ext uri="{FF2B5EF4-FFF2-40B4-BE49-F238E27FC236}">
                  <a16:creationId xmlns:a16="http://schemas.microsoft.com/office/drawing/2014/main" id="{3C1583E5-C524-412F-A5D3-B5020A9A5BDA}"/>
                </a:ext>
              </a:extLst>
            </p:cNvPr>
            <p:cNvGrpSpPr/>
            <p:nvPr/>
          </p:nvGrpSpPr>
          <p:grpSpPr>
            <a:xfrm>
              <a:off x="3442901" y="864668"/>
              <a:ext cx="6051421" cy="6314772"/>
              <a:chOff x="1596861" y="-49360"/>
              <a:chExt cx="6051421" cy="6314772"/>
            </a:xfrm>
          </p:grpSpPr>
          <p:grpSp>
            <p:nvGrpSpPr>
              <p:cNvPr id="23" name="Group 22">
                <a:extLst>
                  <a:ext uri="{FF2B5EF4-FFF2-40B4-BE49-F238E27FC236}">
                    <a16:creationId xmlns:a16="http://schemas.microsoft.com/office/drawing/2014/main" id="{FC4FFF95-9E2B-4143-960A-CF27BBB4C4E3}"/>
                  </a:ext>
                </a:extLst>
              </p:cNvPr>
              <p:cNvGrpSpPr/>
              <p:nvPr/>
            </p:nvGrpSpPr>
            <p:grpSpPr>
              <a:xfrm>
                <a:off x="2263246" y="-49360"/>
                <a:ext cx="4572000" cy="5943600"/>
                <a:chOff x="4114800" y="6775"/>
                <a:chExt cx="4572000" cy="5943600"/>
              </a:xfrm>
            </p:grpSpPr>
            <p:cxnSp>
              <p:nvCxnSpPr>
                <p:cNvPr id="27" name="Straight Connector 26">
                  <a:extLst>
                    <a:ext uri="{FF2B5EF4-FFF2-40B4-BE49-F238E27FC236}">
                      <a16:creationId xmlns:a16="http://schemas.microsoft.com/office/drawing/2014/main" id="{D6877C3B-E336-465C-B78D-FAECF3D4CDC7}"/>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73ADB2E-3470-4786-9CD1-EAA2BD533A2E}"/>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B9204C1-FF11-4F61-8EDF-A9B1CE343F15}"/>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4" name="Subtitle 2">
                <a:extLst>
                  <a:ext uri="{FF2B5EF4-FFF2-40B4-BE49-F238E27FC236}">
                    <a16:creationId xmlns:a16="http://schemas.microsoft.com/office/drawing/2014/main" id="{E22EA5BE-FCB1-4F6A-ACE0-7BA7FAFCFA75}"/>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5" name="Subtitle 2">
                <a:extLst>
                  <a:ext uri="{FF2B5EF4-FFF2-40B4-BE49-F238E27FC236}">
                    <a16:creationId xmlns:a16="http://schemas.microsoft.com/office/drawing/2014/main" id="{368D30F3-3C8E-4623-8059-33002FA13436}"/>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26" name="Subtitle 2">
                <a:extLst>
                  <a:ext uri="{FF2B5EF4-FFF2-40B4-BE49-F238E27FC236}">
                    <a16:creationId xmlns:a16="http://schemas.microsoft.com/office/drawing/2014/main" id="{8F834386-53C6-48C3-8284-B6D9BE1B2745}"/>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21" name="Subtitle 2">
              <a:extLst>
                <a:ext uri="{FF2B5EF4-FFF2-40B4-BE49-F238E27FC236}">
                  <a16:creationId xmlns:a16="http://schemas.microsoft.com/office/drawing/2014/main" id="{8B26DF4E-2F3F-4121-8430-48EFF41DE6C5}"/>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2" name="Subtitle 2">
              <a:extLst>
                <a:ext uri="{FF2B5EF4-FFF2-40B4-BE49-F238E27FC236}">
                  <a16:creationId xmlns:a16="http://schemas.microsoft.com/office/drawing/2014/main" id="{095B510C-FEE0-4B21-BECE-FE8BA143037E}"/>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mc:AlternateContent xmlns:mc="http://schemas.openxmlformats.org/markup-compatibility/2006" xmlns:a14="http://schemas.microsoft.com/office/drawing/2010/main">
        <mc:Choice Requires="a14">
          <p:sp>
            <p:nvSpPr>
              <p:cNvPr id="30" name="Subtitle 2">
                <a:extLst>
                  <a:ext uri="{FF2B5EF4-FFF2-40B4-BE49-F238E27FC236}">
                    <a16:creationId xmlns:a16="http://schemas.microsoft.com/office/drawing/2014/main" id="{B70ABBBA-97E3-412B-8E1F-32037AB27F3F}"/>
                  </a:ext>
                </a:extLst>
              </p:cNvPr>
              <p:cNvSpPr txBox="1">
                <a:spLocks/>
              </p:cNvSpPr>
              <p:nvPr/>
            </p:nvSpPr>
            <p:spPr>
              <a:xfrm>
                <a:off x="286913" y="1603095"/>
                <a:ext cx="4151404"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fr-FR" sz="2800" dirty="0">
                    <a:solidFill>
                      <a:schemeClr val="tx1">
                        <a:lumMod val="65000"/>
                        <a:lumOff val="35000"/>
                      </a:schemeClr>
                    </a:solidFill>
                    <a:effectLst/>
                    <a:ea typeface="Calibri" panose="020F0502020204030204" pitchFamily="34" charset="0"/>
                    <a:cs typeface="Calibri" panose="020F0502020204030204" pitchFamily="34" charset="0"/>
                  </a:rPr>
                  <a:t>La bissectrice de </a:t>
                </a:r>
                <a14:m>
                  <m:oMath xmlns:m="http://schemas.openxmlformats.org/officeDocument/2006/math">
                    <m:acc>
                      <m:accPr>
                        <m:chr m:val="̂"/>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𝐵𝐴𝑀</m:t>
                        </m:r>
                      </m:e>
                    </m:acc>
                    <m:r>
                      <a:rPr lang="fr-FR"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2800" dirty="0">
                  <a:solidFill>
                    <a:schemeClr val="tx1">
                      <a:lumMod val="65000"/>
                      <a:lumOff val="35000"/>
                    </a:schemeClr>
                  </a:solidFill>
                </a:endParaRPr>
              </a:p>
            </p:txBody>
          </p:sp>
        </mc:Choice>
        <mc:Fallback xmlns="">
          <p:sp>
            <p:nvSpPr>
              <p:cNvPr id="30" name="Subtitle 2">
                <a:extLst>
                  <a:ext uri="{FF2B5EF4-FFF2-40B4-BE49-F238E27FC236}">
                    <a16:creationId xmlns:a16="http://schemas.microsoft.com/office/drawing/2014/main" id="{B70ABBBA-97E3-412B-8E1F-32037AB27F3F}"/>
                  </a:ext>
                </a:extLst>
              </p:cNvPr>
              <p:cNvSpPr txBox="1">
                <a:spLocks noRot="1" noChangeAspect="1" noMove="1" noResize="1" noEditPoints="1" noAdjustHandles="1" noChangeArrowheads="1" noChangeShapeType="1" noTextEdit="1"/>
              </p:cNvSpPr>
              <p:nvPr/>
            </p:nvSpPr>
            <p:spPr>
              <a:xfrm>
                <a:off x="286913" y="1603095"/>
                <a:ext cx="4151404" cy="1101568"/>
              </a:xfrm>
              <a:prstGeom prst="rect">
                <a:avLst/>
              </a:prstGeom>
              <a:blipFill>
                <a:blip r:embed="rId4"/>
                <a:stretch>
                  <a:fillRect l="-1028" t="-4420"/>
                </a:stretch>
              </a:blipFill>
            </p:spPr>
            <p:txBody>
              <a:bodyPr/>
              <a:lstStyle/>
              <a:p>
                <a:r>
                  <a:rPr lang="en-GB">
                    <a:noFill/>
                  </a:rPr>
                  <a:t> </a:t>
                </a:r>
              </a:p>
            </p:txBody>
          </p:sp>
        </mc:Fallback>
      </mc:AlternateContent>
      <p:sp>
        <p:nvSpPr>
          <p:cNvPr id="32" name="Subtitle 2">
            <a:extLst>
              <a:ext uri="{FF2B5EF4-FFF2-40B4-BE49-F238E27FC236}">
                <a16:creationId xmlns:a16="http://schemas.microsoft.com/office/drawing/2014/main" id="{332FD64E-34AE-4A89-B67F-FB14D8C19657}"/>
              </a:ext>
            </a:extLst>
          </p:cNvPr>
          <p:cNvSpPr txBox="1">
            <a:spLocks/>
          </p:cNvSpPr>
          <p:nvPr/>
        </p:nvSpPr>
        <p:spPr>
          <a:xfrm>
            <a:off x="276650" y="2908301"/>
            <a:ext cx="4002175"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None/>
            </a:pPr>
            <a:r>
              <a:rPr lang="fr-FR" sz="2800">
                <a:solidFill>
                  <a:schemeClr val="tx1">
                    <a:lumMod val="65000"/>
                    <a:lumOff val="35000"/>
                  </a:schemeClr>
                </a:solidFill>
              </a:rPr>
              <a:t>Elles se coupent en C.</a:t>
            </a:r>
          </a:p>
        </p:txBody>
      </p:sp>
      <mc:AlternateContent xmlns:mc="http://schemas.openxmlformats.org/markup-compatibility/2006" xmlns:a14="http://schemas.microsoft.com/office/drawing/2010/main">
        <mc:Choice Requires="a14">
          <p:sp>
            <p:nvSpPr>
              <p:cNvPr id="33" name="Subtitle 2">
                <a:extLst>
                  <a:ext uri="{FF2B5EF4-FFF2-40B4-BE49-F238E27FC236}">
                    <a16:creationId xmlns:a16="http://schemas.microsoft.com/office/drawing/2014/main" id="{AD817282-52B6-4344-9264-3ACED89E28CF}"/>
                  </a:ext>
                </a:extLst>
              </p:cNvPr>
              <p:cNvSpPr txBox="1">
                <a:spLocks/>
              </p:cNvSpPr>
              <p:nvPr/>
            </p:nvSpPr>
            <p:spPr>
              <a:xfrm>
                <a:off x="313749" y="2283144"/>
                <a:ext cx="4222425"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None/>
                </a:pPr>
                <a:r>
                  <a:rPr lang="fr-FR" sz="2800" dirty="0">
                    <a:solidFill>
                      <a:schemeClr val="tx1">
                        <a:lumMod val="65000"/>
                        <a:lumOff val="35000"/>
                      </a:schemeClr>
                    </a:solidFill>
                    <a:ea typeface="Calibri" panose="020F0502020204030204" pitchFamily="34" charset="0"/>
                    <a:cs typeface="Calibri" panose="020F0502020204030204" pitchFamily="34" charset="0"/>
                  </a:rPr>
                  <a:t>La bissectrice de </a:t>
                </a:r>
                <a14:m>
                  <m:oMath xmlns:m="http://schemas.openxmlformats.org/officeDocument/2006/math">
                    <m:acc>
                      <m:accPr>
                        <m:chr m:val="̂"/>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𝐴𝐵𝑀</m:t>
                        </m:r>
                      </m:e>
                    </m:acc>
                    <m:r>
                      <a:rPr lang="fr-FR"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2800" dirty="0">
                  <a:solidFill>
                    <a:schemeClr val="tx1">
                      <a:lumMod val="65000"/>
                      <a:lumOff val="35000"/>
                    </a:schemeClr>
                  </a:solidFill>
                </a:endParaRPr>
              </a:p>
            </p:txBody>
          </p:sp>
        </mc:Choice>
        <mc:Fallback xmlns="">
          <p:sp>
            <p:nvSpPr>
              <p:cNvPr id="33" name="Subtitle 2">
                <a:extLst>
                  <a:ext uri="{FF2B5EF4-FFF2-40B4-BE49-F238E27FC236}">
                    <a16:creationId xmlns:a16="http://schemas.microsoft.com/office/drawing/2014/main" id="{AD817282-52B6-4344-9264-3ACED89E28CF}"/>
                  </a:ext>
                </a:extLst>
              </p:cNvPr>
              <p:cNvSpPr txBox="1">
                <a:spLocks noRot="1" noChangeAspect="1" noMove="1" noResize="1" noEditPoints="1" noAdjustHandles="1" noChangeArrowheads="1" noChangeShapeType="1" noTextEdit="1"/>
              </p:cNvSpPr>
              <p:nvPr/>
            </p:nvSpPr>
            <p:spPr>
              <a:xfrm>
                <a:off x="313749" y="2283144"/>
                <a:ext cx="4222425" cy="1101568"/>
              </a:xfrm>
              <a:prstGeom prst="rect">
                <a:avLst/>
              </a:prstGeom>
              <a:blipFill>
                <a:blip r:embed="rId5"/>
                <a:stretch>
                  <a:fillRect l="-144" t="-4444"/>
                </a:stretch>
              </a:blipFill>
            </p:spPr>
            <p:txBody>
              <a:bodyPr/>
              <a:lstStyle/>
              <a:p>
                <a:r>
                  <a:rPr lang="en-GB">
                    <a:noFill/>
                  </a:rPr>
                  <a:t> </a:t>
                </a:r>
              </a:p>
            </p:txBody>
          </p:sp>
        </mc:Fallback>
      </mc:AlternateContent>
      <p:sp>
        <p:nvSpPr>
          <p:cNvPr id="2" name="Rectangle: Rounded Corners 1">
            <a:extLst>
              <a:ext uri="{FF2B5EF4-FFF2-40B4-BE49-F238E27FC236}">
                <a16:creationId xmlns:a16="http://schemas.microsoft.com/office/drawing/2014/main" id="{51982408-B751-F5D4-0A4E-306048D82F34}"/>
              </a:ext>
            </a:extLst>
          </p:cNvPr>
          <p:cNvSpPr/>
          <p:nvPr/>
        </p:nvSpPr>
        <p:spPr>
          <a:xfrm>
            <a:off x="70818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BBD8A816-6E2B-43F6-7989-064CB92F6032}"/>
              </a:ext>
            </a:extLst>
          </p:cNvPr>
          <p:cNvPicPr>
            <a:picLocks noChangeAspect="1"/>
          </p:cNvPicPr>
          <p:nvPr/>
        </p:nvPicPr>
        <p:blipFill>
          <a:blip r:embed="rId6"/>
          <a:stretch>
            <a:fillRect/>
          </a:stretch>
        </p:blipFill>
        <p:spPr>
          <a:xfrm rot="1184907">
            <a:off x="10173727" y="1698592"/>
            <a:ext cx="1405630" cy="1054223"/>
          </a:xfrm>
          <a:prstGeom prst="rect">
            <a:avLst/>
          </a:prstGeom>
        </p:spPr>
      </p:pic>
      <p:pic>
        <p:nvPicPr>
          <p:cNvPr id="7" name="Picture 7">
            <a:extLst>
              <a:ext uri="{FF2B5EF4-FFF2-40B4-BE49-F238E27FC236}">
                <a16:creationId xmlns:a16="http://schemas.microsoft.com/office/drawing/2014/main" id="{8D78F0D7-5CB2-E65B-06A6-60AE26ABF26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101503" y="1868158"/>
            <a:ext cx="1816396" cy="355085"/>
          </a:xfrm>
          <a:prstGeom prst="rect">
            <a:avLst/>
          </a:prstGeom>
        </p:spPr>
      </p:pic>
      <p:pic>
        <p:nvPicPr>
          <p:cNvPr id="8" name="Picture 7">
            <a:extLst>
              <a:ext uri="{FF2B5EF4-FFF2-40B4-BE49-F238E27FC236}">
                <a16:creationId xmlns:a16="http://schemas.microsoft.com/office/drawing/2014/main" id="{8591A5B5-9FF0-519F-39FC-B194EE6C6C7F}"/>
              </a:ext>
            </a:extLst>
          </p:cNvPr>
          <p:cNvPicPr>
            <a:picLocks noChangeAspect="1"/>
          </p:cNvPicPr>
          <p:nvPr/>
        </p:nvPicPr>
        <p:blipFill>
          <a:blip r:embed="rId9"/>
          <a:srcRect/>
          <a:stretch/>
        </p:blipFill>
        <p:spPr>
          <a:xfrm>
            <a:off x="7398118" y="1707984"/>
            <a:ext cx="1554564" cy="838674"/>
          </a:xfrm>
          <a:prstGeom prst="rect">
            <a:avLst/>
          </a:prstGeom>
        </p:spPr>
      </p:pic>
      <p:sp>
        <p:nvSpPr>
          <p:cNvPr id="3" name="Oval 2">
            <a:extLst>
              <a:ext uri="{FF2B5EF4-FFF2-40B4-BE49-F238E27FC236}">
                <a16:creationId xmlns:a16="http://schemas.microsoft.com/office/drawing/2014/main" id="{4A77A29B-8E39-BF72-EED4-AB9C83DA49E1}"/>
              </a:ext>
            </a:extLst>
          </p:cNvPr>
          <p:cNvSpPr/>
          <p:nvPr/>
        </p:nvSpPr>
        <p:spPr>
          <a:xfrm>
            <a:off x="5430107" y="2232481"/>
            <a:ext cx="126721" cy="1267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rotractor1">
            <a:extLst>
              <a:ext uri="{FF2B5EF4-FFF2-40B4-BE49-F238E27FC236}">
                <a16:creationId xmlns:a16="http://schemas.microsoft.com/office/drawing/2014/main" id="{B3974C7F-95F5-9FE6-B95B-87ECBE456592}"/>
              </a:ext>
            </a:extLst>
          </p:cNvPr>
          <p:cNvPicPr>
            <a:picLocks noChangeAspect="1"/>
          </p:cNvPicPr>
          <p:nvPr/>
        </p:nvPicPr>
        <p:blipFill>
          <a:blip r:embed="rId9"/>
          <a:srcRect/>
          <a:stretch/>
        </p:blipFill>
        <p:spPr>
          <a:xfrm>
            <a:off x="2021181" y="3989059"/>
            <a:ext cx="4176207" cy="2253028"/>
          </a:xfrm>
          <a:prstGeom prst="rect">
            <a:avLst/>
          </a:prstGeom>
        </p:spPr>
      </p:pic>
      <p:cxnSp>
        <p:nvCxnSpPr>
          <p:cNvPr id="14" name="dash">
            <a:extLst>
              <a:ext uri="{FF2B5EF4-FFF2-40B4-BE49-F238E27FC236}">
                <a16:creationId xmlns:a16="http://schemas.microsoft.com/office/drawing/2014/main" id="{1D6DB21D-C8B2-9C24-D319-BB3936238218}"/>
              </a:ext>
            </a:extLst>
          </p:cNvPr>
          <p:cNvCxnSpPr>
            <a:cxnSpLocks/>
          </p:cNvCxnSpPr>
          <p:nvPr/>
        </p:nvCxnSpPr>
        <p:spPr>
          <a:xfrm flipH="1">
            <a:off x="5811848" y="4797425"/>
            <a:ext cx="129936" cy="9207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ruler">
            <a:extLst>
              <a:ext uri="{FF2B5EF4-FFF2-40B4-BE49-F238E27FC236}">
                <a16:creationId xmlns:a16="http://schemas.microsoft.com/office/drawing/2014/main" id="{957676CD-E3BE-7E02-395D-3630066DC40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488469">
            <a:off x="3625308" y="4315722"/>
            <a:ext cx="6388152" cy="1248812"/>
          </a:xfrm>
          <a:prstGeom prst="rect">
            <a:avLst/>
          </a:prstGeom>
        </p:spPr>
      </p:pic>
      <p:pic>
        <p:nvPicPr>
          <p:cNvPr id="16" name="Picture 15">
            <a:extLst>
              <a:ext uri="{FF2B5EF4-FFF2-40B4-BE49-F238E27FC236}">
                <a16:creationId xmlns:a16="http://schemas.microsoft.com/office/drawing/2014/main" id="{BF2400F5-1227-B137-6FDB-496F003EB26B}"/>
              </a:ext>
            </a:extLst>
          </p:cNvPr>
          <p:cNvPicPr>
            <a:picLocks noChangeAspect="1"/>
          </p:cNvPicPr>
          <p:nvPr/>
        </p:nvPicPr>
        <p:blipFill>
          <a:blip r:embed="rId6"/>
          <a:stretch>
            <a:fillRect/>
          </a:stretch>
        </p:blipFill>
        <p:spPr>
          <a:xfrm rot="16955444">
            <a:off x="2291758" y="4311744"/>
            <a:ext cx="2448147" cy="1836111"/>
          </a:xfrm>
          <a:prstGeom prst="rect">
            <a:avLst/>
          </a:prstGeom>
        </p:spPr>
      </p:pic>
      <p:cxnSp>
        <p:nvCxnSpPr>
          <p:cNvPr id="19" name="Straight Connector 18">
            <a:extLst>
              <a:ext uri="{FF2B5EF4-FFF2-40B4-BE49-F238E27FC236}">
                <a16:creationId xmlns:a16="http://schemas.microsoft.com/office/drawing/2014/main" id="{1A0C3941-43BD-B5ED-1A50-6C3D6D82E18E}"/>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rotractor1">
            <a:extLst>
              <a:ext uri="{FF2B5EF4-FFF2-40B4-BE49-F238E27FC236}">
                <a16:creationId xmlns:a16="http://schemas.microsoft.com/office/drawing/2014/main" id="{9E44242A-7F45-3C51-7407-1D1CBF133687}"/>
              </a:ext>
            </a:extLst>
          </p:cNvPr>
          <p:cNvPicPr>
            <a:picLocks noChangeAspect="1"/>
          </p:cNvPicPr>
          <p:nvPr/>
        </p:nvPicPr>
        <p:blipFill>
          <a:blip r:embed="rId9"/>
          <a:srcRect/>
          <a:stretch/>
        </p:blipFill>
        <p:spPr>
          <a:xfrm>
            <a:off x="6589539" y="3987136"/>
            <a:ext cx="4176207" cy="2253028"/>
          </a:xfrm>
          <a:prstGeom prst="rect">
            <a:avLst/>
          </a:prstGeom>
        </p:spPr>
      </p:pic>
      <p:cxnSp>
        <p:nvCxnSpPr>
          <p:cNvPr id="38" name="dash">
            <a:extLst>
              <a:ext uri="{FF2B5EF4-FFF2-40B4-BE49-F238E27FC236}">
                <a16:creationId xmlns:a16="http://schemas.microsoft.com/office/drawing/2014/main" id="{95666774-17F9-A247-A889-371602103464}"/>
              </a:ext>
            </a:extLst>
          </p:cNvPr>
          <p:cNvCxnSpPr>
            <a:cxnSpLocks/>
          </p:cNvCxnSpPr>
          <p:nvPr/>
        </p:nvCxnSpPr>
        <p:spPr>
          <a:xfrm flipH="1" flipV="1">
            <a:off x="6589539" y="5108888"/>
            <a:ext cx="206699" cy="906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9" name="ruler">
            <a:extLst>
              <a:ext uri="{FF2B5EF4-FFF2-40B4-BE49-F238E27FC236}">
                <a16:creationId xmlns:a16="http://schemas.microsoft.com/office/drawing/2014/main" id="{9A35B9D8-A45A-980D-E6E0-9CF745716E2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470609">
            <a:off x="3201210" y="5106330"/>
            <a:ext cx="6388152" cy="1248812"/>
          </a:xfrm>
          <a:prstGeom prst="rect">
            <a:avLst/>
          </a:prstGeom>
        </p:spPr>
      </p:pic>
      <p:cxnSp>
        <p:nvCxnSpPr>
          <p:cNvPr id="42" name="Straight Connector 41">
            <a:extLst>
              <a:ext uri="{FF2B5EF4-FFF2-40B4-BE49-F238E27FC236}">
                <a16:creationId xmlns:a16="http://schemas.microsoft.com/office/drawing/2014/main" id="{DD31EAB6-DA54-F39F-1E54-61360C55852F}"/>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69920660-01D8-460A-9397-8299D1AC7079}"/>
              </a:ext>
            </a:extLst>
          </p:cNvPr>
          <p:cNvPicPr>
            <a:picLocks noChangeAspect="1"/>
          </p:cNvPicPr>
          <p:nvPr/>
        </p:nvPicPr>
        <p:blipFill>
          <a:blip r:embed="rId6"/>
          <a:stretch>
            <a:fillRect/>
          </a:stretch>
        </p:blipFill>
        <p:spPr>
          <a:xfrm rot="20263002">
            <a:off x="7833718" y="4190848"/>
            <a:ext cx="2448147" cy="1836111"/>
          </a:xfrm>
          <a:prstGeom prst="rect">
            <a:avLst/>
          </a:prstGeom>
        </p:spPr>
      </p:pic>
      <p:grpSp>
        <p:nvGrpSpPr>
          <p:cNvPr id="11" name="Group 10">
            <a:extLst>
              <a:ext uri="{FF2B5EF4-FFF2-40B4-BE49-F238E27FC236}">
                <a16:creationId xmlns:a16="http://schemas.microsoft.com/office/drawing/2014/main" id="{48F50D78-7BBA-5414-58B4-62B242DA615B}"/>
              </a:ext>
            </a:extLst>
          </p:cNvPr>
          <p:cNvGrpSpPr/>
          <p:nvPr/>
        </p:nvGrpSpPr>
        <p:grpSpPr>
          <a:xfrm>
            <a:off x="5810069" y="4501414"/>
            <a:ext cx="1332769" cy="1101568"/>
            <a:chOff x="5803719" y="4418864"/>
            <a:chExt cx="1332769" cy="1101568"/>
          </a:xfrm>
        </p:grpSpPr>
        <p:sp>
          <p:nvSpPr>
            <p:cNvPr id="9" name="Subtitle 2">
              <a:extLst>
                <a:ext uri="{FF2B5EF4-FFF2-40B4-BE49-F238E27FC236}">
                  <a16:creationId xmlns:a16="http://schemas.microsoft.com/office/drawing/2014/main" id="{EFC8AD8E-64B3-1763-66B9-626035795AAE}"/>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10" name="Oval 9">
              <a:extLst>
                <a:ext uri="{FF2B5EF4-FFF2-40B4-BE49-F238E27FC236}">
                  <a16:creationId xmlns:a16="http://schemas.microsoft.com/office/drawing/2014/main" id="{227CF826-73E1-467D-DC45-B222F3BDDA12}"/>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65104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12"/>
                                        </p:tgtEl>
                                      </p:cBhvr>
                                    </p:animEffect>
                                    <p:anim calcmode="lin" valueType="num">
                                      <p:cBhvr>
                                        <p:cTn id="18" dur="1000"/>
                                        <p:tgtEl>
                                          <p:spTgt spid="12"/>
                                        </p:tgtEl>
                                        <p:attrNameLst>
                                          <p:attrName>ppt_x</p:attrName>
                                        </p:attrNameLst>
                                      </p:cBhvr>
                                      <p:tavLst>
                                        <p:tav tm="0">
                                          <p:val>
                                            <p:strVal val="ppt_x"/>
                                          </p:val>
                                        </p:tav>
                                        <p:tav tm="100000">
                                          <p:val>
                                            <p:strVal val="ppt_x"/>
                                          </p:val>
                                        </p:tav>
                                      </p:tavLst>
                                    </p:anim>
                                    <p:anim calcmode="lin" valueType="num">
                                      <p:cBhvr>
                                        <p:cTn id="19" dur="1000"/>
                                        <p:tgtEl>
                                          <p:spTgt spid="12"/>
                                        </p:tgtEl>
                                        <p:attrNameLst>
                                          <p:attrName>ppt_y</p:attrName>
                                        </p:attrNameLst>
                                      </p:cBhvr>
                                      <p:tavLst>
                                        <p:tav tm="0">
                                          <p:val>
                                            <p:strVal val="ppt_y"/>
                                          </p:val>
                                        </p:tav>
                                        <p:tav tm="100000">
                                          <p:val>
                                            <p:strVal val="ppt_y-.1"/>
                                          </p:val>
                                        </p:tav>
                                      </p:tavLst>
                                    </p:anim>
                                    <p:set>
                                      <p:cBhvr>
                                        <p:cTn id="20" dur="1" fill="hold">
                                          <p:stCondLst>
                                            <p:cond delay="9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45833E-6 0 L 0.29935 -0.36898 " pathEditMode="relative" rAng="0" ptsTypes="AA">
                                      <p:cBhvr>
                                        <p:cTn id="38" dur="500" fill="hold"/>
                                        <p:tgtEl>
                                          <p:spTgt spid="16"/>
                                        </p:tgtEl>
                                        <p:attrNameLst>
                                          <p:attrName>ppt_x</p:attrName>
                                          <p:attrName>ppt_y</p:attrName>
                                        </p:attrNameLst>
                                      </p:cBhvr>
                                      <p:rCtr x="14961" y="-18449"/>
                                    </p:animMotion>
                                  </p:childTnLst>
                                </p:cTn>
                              </p:par>
                              <p:par>
                                <p:cTn id="39" presetID="22" presetClass="entr" presetSubtype="4"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par>
                          <p:cTn id="49" fill="hold">
                            <p:stCondLst>
                              <p:cond delay="1000"/>
                            </p:stCondLst>
                            <p:childTnLst>
                              <p:par>
                                <p:cTn id="50" presetID="42" presetClass="exit" presetSubtype="0" fill="hold" nodeType="afterEffect">
                                  <p:stCondLst>
                                    <p:cond delay="0"/>
                                  </p:stCondLst>
                                  <p:childTnLst>
                                    <p:animEffect transition="out" filter="fade">
                                      <p:cBhvr>
                                        <p:cTn id="51" dur="1000"/>
                                        <p:tgtEl>
                                          <p:spTgt spid="15"/>
                                        </p:tgtEl>
                                      </p:cBhvr>
                                    </p:animEffect>
                                    <p:anim calcmode="lin" valueType="num">
                                      <p:cBhvr>
                                        <p:cTn id="52" dur="1000"/>
                                        <p:tgtEl>
                                          <p:spTgt spid="15"/>
                                        </p:tgtEl>
                                        <p:attrNameLst>
                                          <p:attrName>ppt_x</p:attrName>
                                        </p:attrNameLst>
                                      </p:cBhvr>
                                      <p:tavLst>
                                        <p:tav tm="0">
                                          <p:val>
                                            <p:strVal val="ppt_x"/>
                                          </p:val>
                                        </p:tav>
                                        <p:tav tm="100000">
                                          <p:val>
                                            <p:strVal val="ppt_x"/>
                                          </p:val>
                                        </p:tav>
                                      </p:tavLst>
                                    </p:anim>
                                    <p:anim calcmode="lin" valueType="num">
                                      <p:cBhvr>
                                        <p:cTn id="53" dur="1000"/>
                                        <p:tgtEl>
                                          <p:spTgt spid="15"/>
                                        </p:tgtEl>
                                        <p:attrNameLst>
                                          <p:attrName>ppt_y</p:attrName>
                                        </p:attrNameLst>
                                      </p:cBhvr>
                                      <p:tavLst>
                                        <p:tav tm="0">
                                          <p:val>
                                            <p:strVal val="ppt_y"/>
                                          </p:val>
                                        </p:tav>
                                        <p:tav tm="100000">
                                          <p:val>
                                            <p:strVal val="ppt_y+.1"/>
                                          </p:val>
                                        </p:tav>
                                      </p:tavLst>
                                    </p:anim>
                                    <p:set>
                                      <p:cBhvr>
                                        <p:cTn id="54" dur="1" fill="hold">
                                          <p:stCondLst>
                                            <p:cond delay="999"/>
                                          </p:stCondLst>
                                        </p:cTn>
                                        <p:tgtEl>
                                          <p:spTgt spid="1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0-#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xit" presetSubtype="0" fill="hold" nodeType="clickEffect">
                                  <p:stCondLst>
                                    <p:cond delay="0"/>
                                  </p:stCondLst>
                                  <p:childTnLst>
                                    <p:animEffect transition="out" filter="fade">
                                      <p:cBhvr>
                                        <p:cTn id="69" dur="1000"/>
                                        <p:tgtEl>
                                          <p:spTgt spid="37"/>
                                        </p:tgtEl>
                                      </p:cBhvr>
                                    </p:animEffect>
                                    <p:anim calcmode="lin" valueType="num">
                                      <p:cBhvr>
                                        <p:cTn id="70" dur="1000"/>
                                        <p:tgtEl>
                                          <p:spTgt spid="37"/>
                                        </p:tgtEl>
                                        <p:attrNameLst>
                                          <p:attrName>ppt_x</p:attrName>
                                        </p:attrNameLst>
                                      </p:cBhvr>
                                      <p:tavLst>
                                        <p:tav tm="0">
                                          <p:val>
                                            <p:strVal val="ppt_x"/>
                                          </p:val>
                                        </p:tav>
                                        <p:tav tm="100000">
                                          <p:val>
                                            <p:strVal val="ppt_x"/>
                                          </p:val>
                                        </p:tav>
                                      </p:tavLst>
                                    </p:anim>
                                    <p:anim calcmode="lin" valueType="num">
                                      <p:cBhvr>
                                        <p:cTn id="71" dur="1000"/>
                                        <p:tgtEl>
                                          <p:spTgt spid="37"/>
                                        </p:tgtEl>
                                        <p:attrNameLst>
                                          <p:attrName>ppt_y</p:attrName>
                                        </p:attrNameLst>
                                      </p:cBhvr>
                                      <p:tavLst>
                                        <p:tav tm="0">
                                          <p:val>
                                            <p:strVal val="ppt_y"/>
                                          </p:val>
                                        </p:tav>
                                        <p:tav tm="100000">
                                          <p:val>
                                            <p:strVal val="ppt_y-.1"/>
                                          </p:val>
                                        </p:tav>
                                      </p:tavLst>
                                    </p:anim>
                                    <p:set>
                                      <p:cBhvr>
                                        <p:cTn id="72" dur="1" fill="hold">
                                          <p:stCondLst>
                                            <p:cond delay="999"/>
                                          </p:stCondLst>
                                        </p:cTn>
                                        <p:tgtEl>
                                          <p:spTgt spid="3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anim calcmode="lin" valueType="num">
                                      <p:cBhvr>
                                        <p:cTn id="78" dur="500" fill="hold"/>
                                        <p:tgtEl>
                                          <p:spTgt spid="39"/>
                                        </p:tgtEl>
                                        <p:attrNameLst>
                                          <p:attrName>ppt_x</p:attrName>
                                        </p:attrNameLst>
                                      </p:cBhvr>
                                      <p:tavLst>
                                        <p:tav tm="0">
                                          <p:val>
                                            <p:strVal val="#ppt_x"/>
                                          </p:val>
                                        </p:tav>
                                        <p:tav tm="100000">
                                          <p:val>
                                            <p:strVal val="#ppt_x"/>
                                          </p:val>
                                        </p:tav>
                                      </p:tavLst>
                                    </p:anim>
                                    <p:anim calcmode="lin" valueType="num">
                                      <p:cBhvr>
                                        <p:cTn id="7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1.25E-6 2.59259E-6 L -0.39557 -0.32778 " pathEditMode="relative" rAng="0" ptsTypes="AA">
                                      <p:cBhvr>
                                        <p:cTn id="83" dur="500" fill="hold"/>
                                        <p:tgtEl>
                                          <p:spTgt spid="6"/>
                                        </p:tgtEl>
                                        <p:attrNameLst>
                                          <p:attrName>ppt_x</p:attrName>
                                          <p:attrName>ppt_y</p:attrName>
                                        </p:attrNameLst>
                                      </p:cBhvr>
                                      <p:rCtr x="-19779" y="-16389"/>
                                    </p:animMotion>
                                  </p:childTnLst>
                                </p:cTn>
                              </p:par>
                              <p:par>
                                <p:cTn id="84" presetID="22" presetClass="entr" presetSubtype="2"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par>
                                <p:cTn id="87" presetID="10" presetClass="exit" presetSubtype="0" fill="hold" nodeType="withEffect">
                                  <p:stCondLst>
                                    <p:cond delay="0"/>
                                  </p:stCondLst>
                                  <p:childTnLst>
                                    <p:animEffect transition="out" filter="fade">
                                      <p:cBhvr>
                                        <p:cTn id="88" dur="500"/>
                                        <p:tgtEl>
                                          <p:spTgt spid="38"/>
                                        </p:tgtEl>
                                      </p:cBhvr>
                                    </p:animEffect>
                                    <p:set>
                                      <p:cBhvr>
                                        <p:cTn id="89" dur="1" fill="hold">
                                          <p:stCondLst>
                                            <p:cond delay="499"/>
                                          </p:stCondLst>
                                        </p:cTn>
                                        <p:tgtEl>
                                          <p:spTgt spid="38"/>
                                        </p:tgtEl>
                                        <p:attrNameLst>
                                          <p:attrName>style.visibility</p:attrName>
                                        </p:attrNameLst>
                                      </p:cBhvr>
                                      <p:to>
                                        <p:strVal val="hidden"/>
                                      </p:to>
                                    </p:set>
                                  </p:childTnLst>
                                </p:cTn>
                              </p:par>
                            </p:childTnLst>
                          </p:cTn>
                        </p:par>
                        <p:par>
                          <p:cTn id="90" fill="hold">
                            <p:stCondLst>
                              <p:cond delay="500"/>
                            </p:stCondLst>
                            <p:childTnLst>
                              <p:par>
                                <p:cTn id="91" presetID="42" presetClass="exit" presetSubtype="0" fill="hold" nodeType="after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1500"/>
                            </p:stCondLst>
                            <p:childTnLst>
                              <p:par>
                                <p:cTn id="97" presetID="10" presetClass="exit" presetSubtype="0" fill="hold" nodeType="afterEffect">
                                  <p:stCondLst>
                                    <p:cond delay="0"/>
                                  </p:stCondLst>
                                  <p:childTnLst>
                                    <p:animEffect transition="out" filter="fade">
                                      <p:cBhvr>
                                        <p:cTn id="98" dur="500"/>
                                        <p:tgtEl>
                                          <p:spTgt spid="6"/>
                                        </p:tgtEl>
                                      </p:cBhvr>
                                    </p:animEffect>
                                    <p:set>
                                      <p:cBhvr>
                                        <p:cTn id="99" dur="1" fill="hold">
                                          <p:stCondLst>
                                            <p:cond delay="499"/>
                                          </p:stCondLst>
                                        </p:cTn>
                                        <p:tgtEl>
                                          <p:spTgt spid="6"/>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99547"/>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mj-lt"/>
                    <a:sym typeface="Comic Sans MS"/>
                  </a:rPr>
                  <a:t>Sans utiliser le rapporteur, tracez la bissectrice de</a:t>
                </a:r>
                <a:r>
                  <a:rPr lang="fr-FR" sz="3200" b="1" dirty="0">
                    <a:solidFill>
                      <a:schemeClr val="bg1"/>
                    </a:solidFill>
                    <a:latin typeface="+mj-lt"/>
                    <a:ea typeface="Calibri" panose="020F0502020204030204" pitchFamily="34" charset="0"/>
                    <a:cs typeface="Calibri" panose="020F0502020204030204" pitchFamily="34" charset="0"/>
                  </a:rPr>
                  <a:t> </a:t>
                </a:r>
                <a14:m>
                  <m:oMath xmlns:m="http://schemas.openxmlformats.org/officeDocument/2006/math">
                    <m:acc>
                      <m:accPr>
                        <m:chr m:val="̂"/>
                        <m:ctrlPr>
                          <a:rPr lang="fr-FR"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𝑩𝑴𝑨</m:t>
                        </m:r>
                        <m:r>
                          <a:rPr lang="en-GB" sz="3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e>
                    </m:acc>
                  </m:oMath>
                </a14:m>
                <a:endParaRPr lang="fr-FR"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599547"/>
              </a:xfrm>
              <a:prstGeom prst="rect">
                <a:avLst/>
              </a:prstGeom>
              <a:blipFill>
                <a:blip r:embed="rId4"/>
                <a:stretch>
                  <a:fillRect t="-10204" b="-33673"/>
                </a:stretch>
              </a:blipFill>
              <a:ln>
                <a:noFill/>
              </a:ln>
            </p:spPr>
            <p:txBody>
              <a:bodyPr/>
              <a:lstStyle/>
              <a:p>
                <a:r>
                  <a:rPr lang="en-GB">
                    <a:noFill/>
                  </a:rPr>
                  <a:t> </a:t>
                </a:r>
              </a:p>
            </p:txBody>
          </p:sp>
        </mc:Fallback>
      </mc:AlternateContent>
      <p:grpSp>
        <p:nvGrpSpPr>
          <p:cNvPr id="13" name="Group 12">
            <a:extLst>
              <a:ext uri="{FF2B5EF4-FFF2-40B4-BE49-F238E27FC236}">
                <a16:creationId xmlns:a16="http://schemas.microsoft.com/office/drawing/2014/main" id="{EC692723-99DE-4674-881C-C956CB433839}"/>
              </a:ext>
            </a:extLst>
          </p:cNvPr>
          <p:cNvGrpSpPr/>
          <p:nvPr/>
        </p:nvGrpSpPr>
        <p:grpSpPr>
          <a:xfrm>
            <a:off x="3442901" y="864668"/>
            <a:ext cx="6051421" cy="6314772"/>
            <a:chOff x="3442901" y="864668"/>
            <a:chExt cx="6051421" cy="6314772"/>
          </a:xfrm>
        </p:grpSpPr>
        <p:grpSp>
          <p:nvGrpSpPr>
            <p:cNvPr id="20" name="Group 19">
              <a:extLst>
                <a:ext uri="{FF2B5EF4-FFF2-40B4-BE49-F238E27FC236}">
                  <a16:creationId xmlns:a16="http://schemas.microsoft.com/office/drawing/2014/main" id="{3C1583E5-C524-412F-A5D3-B5020A9A5BDA}"/>
                </a:ext>
              </a:extLst>
            </p:cNvPr>
            <p:cNvGrpSpPr/>
            <p:nvPr/>
          </p:nvGrpSpPr>
          <p:grpSpPr>
            <a:xfrm>
              <a:off x="3442901" y="864668"/>
              <a:ext cx="6051421" cy="6314772"/>
              <a:chOff x="1596861" y="-49360"/>
              <a:chExt cx="6051421" cy="6314772"/>
            </a:xfrm>
          </p:grpSpPr>
          <p:grpSp>
            <p:nvGrpSpPr>
              <p:cNvPr id="23" name="Group 22">
                <a:extLst>
                  <a:ext uri="{FF2B5EF4-FFF2-40B4-BE49-F238E27FC236}">
                    <a16:creationId xmlns:a16="http://schemas.microsoft.com/office/drawing/2014/main" id="{FC4FFF95-9E2B-4143-960A-CF27BBB4C4E3}"/>
                  </a:ext>
                </a:extLst>
              </p:cNvPr>
              <p:cNvGrpSpPr/>
              <p:nvPr/>
            </p:nvGrpSpPr>
            <p:grpSpPr>
              <a:xfrm>
                <a:off x="2263246" y="-49360"/>
                <a:ext cx="4572000" cy="5943600"/>
                <a:chOff x="4114800" y="6775"/>
                <a:chExt cx="4572000" cy="5943600"/>
              </a:xfrm>
            </p:grpSpPr>
            <p:cxnSp>
              <p:nvCxnSpPr>
                <p:cNvPr id="27" name="Straight Connector 26">
                  <a:extLst>
                    <a:ext uri="{FF2B5EF4-FFF2-40B4-BE49-F238E27FC236}">
                      <a16:creationId xmlns:a16="http://schemas.microsoft.com/office/drawing/2014/main" id="{D6877C3B-E336-465C-B78D-FAECF3D4CDC7}"/>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73ADB2E-3470-4786-9CD1-EAA2BD533A2E}"/>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B9204C1-FF11-4F61-8EDF-A9B1CE343F15}"/>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4" name="Subtitle 2">
                <a:extLst>
                  <a:ext uri="{FF2B5EF4-FFF2-40B4-BE49-F238E27FC236}">
                    <a16:creationId xmlns:a16="http://schemas.microsoft.com/office/drawing/2014/main" id="{E22EA5BE-FCB1-4F6A-ACE0-7BA7FAFCFA75}"/>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5" name="Subtitle 2">
                <a:extLst>
                  <a:ext uri="{FF2B5EF4-FFF2-40B4-BE49-F238E27FC236}">
                    <a16:creationId xmlns:a16="http://schemas.microsoft.com/office/drawing/2014/main" id="{368D30F3-3C8E-4623-8059-33002FA13436}"/>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26" name="Subtitle 2">
                <a:extLst>
                  <a:ext uri="{FF2B5EF4-FFF2-40B4-BE49-F238E27FC236}">
                    <a16:creationId xmlns:a16="http://schemas.microsoft.com/office/drawing/2014/main" id="{8F834386-53C6-48C3-8284-B6D9BE1B2745}"/>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21" name="Subtitle 2">
              <a:extLst>
                <a:ext uri="{FF2B5EF4-FFF2-40B4-BE49-F238E27FC236}">
                  <a16:creationId xmlns:a16="http://schemas.microsoft.com/office/drawing/2014/main" id="{8B26DF4E-2F3F-4121-8430-48EFF41DE6C5}"/>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2" name="Subtitle 2">
              <a:extLst>
                <a:ext uri="{FF2B5EF4-FFF2-40B4-BE49-F238E27FC236}">
                  <a16:creationId xmlns:a16="http://schemas.microsoft.com/office/drawing/2014/main" id="{095B510C-FEE0-4B21-BECE-FE8BA143037E}"/>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p:sp>
        <p:nvSpPr>
          <p:cNvPr id="3" name="Rectangle: Rounded Corners 2">
            <a:extLst>
              <a:ext uri="{FF2B5EF4-FFF2-40B4-BE49-F238E27FC236}">
                <a16:creationId xmlns:a16="http://schemas.microsoft.com/office/drawing/2014/main" id="{AA596728-4697-CF66-00F2-C6C3457ACF32}"/>
              </a:ext>
            </a:extLst>
          </p:cNvPr>
          <p:cNvSpPr/>
          <p:nvPr/>
        </p:nvSpPr>
        <p:spPr>
          <a:xfrm>
            <a:off x="9057228"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a:extLst>
              <a:ext uri="{FF2B5EF4-FFF2-40B4-BE49-F238E27FC236}">
                <a16:creationId xmlns:a16="http://schemas.microsoft.com/office/drawing/2014/main" id="{24476332-1947-1C1F-0F96-8FEB7E97990A}"/>
              </a:ext>
            </a:extLst>
          </p:cNvPr>
          <p:cNvPicPr>
            <a:picLocks noChangeAspect="1"/>
          </p:cNvPicPr>
          <p:nvPr/>
        </p:nvPicPr>
        <p:blipFill>
          <a:blip r:embed="rId5"/>
          <a:stretch>
            <a:fillRect/>
          </a:stretch>
        </p:blipFill>
        <p:spPr>
          <a:xfrm>
            <a:off x="10526973" y="1627414"/>
            <a:ext cx="1405630" cy="1054223"/>
          </a:xfrm>
          <a:prstGeom prst="rect">
            <a:avLst/>
          </a:prstGeom>
        </p:spPr>
      </p:pic>
      <mc:AlternateContent xmlns:mc="http://schemas.openxmlformats.org/markup-compatibility/2006" xmlns:a14="http://schemas.microsoft.com/office/drawing/2010/main">
        <mc:Choice Requires="a14">
          <p:sp>
            <p:nvSpPr>
              <p:cNvPr id="11" name="Subtitle 2">
                <a:extLst>
                  <a:ext uri="{FF2B5EF4-FFF2-40B4-BE49-F238E27FC236}">
                    <a16:creationId xmlns:a16="http://schemas.microsoft.com/office/drawing/2014/main" id="{BE35853E-174D-4AB9-B327-B218568733AA}"/>
                  </a:ext>
                </a:extLst>
              </p:cNvPr>
              <p:cNvSpPr txBox="1">
                <a:spLocks/>
              </p:cNvSpPr>
              <p:nvPr/>
            </p:nvSpPr>
            <p:spPr>
              <a:xfrm>
                <a:off x="249663" y="1627414"/>
                <a:ext cx="3983840"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None/>
                </a:pPr>
                <a:r>
                  <a:rPr lang="fr-FR" sz="2800" dirty="0">
                    <a:solidFill>
                      <a:schemeClr val="tx1">
                        <a:lumMod val="65000"/>
                        <a:lumOff val="35000"/>
                      </a:schemeClr>
                    </a:solidFill>
                    <a:ea typeface="Calibri" panose="020F0502020204030204" pitchFamily="34" charset="0"/>
                    <a:cs typeface="Calibri" panose="020F0502020204030204" pitchFamily="34" charset="0"/>
                  </a:rPr>
                  <a:t>La bissectrice de </a:t>
                </a:r>
                <a14:m>
                  <m:oMath xmlns:m="http://schemas.openxmlformats.org/officeDocument/2006/math">
                    <m:acc>
                      <m:accPr>
                        <m:chr m:val="̂"/>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𝐵𝑀𝐴</m:t>
                        </m:r>
                      </m:e>
                    </m:acc>
                    <m:r>
                      <a:rPr lang="fr-FR"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2800" dirty="0">
                  <a:solidFill>
                    <a:schemeClr val="tx1">
                      <a:lumMod val="65000"/>
                      <a:lumOff val="35000"/>
                    </a:schemeClr>
                  </a:solidFill>
                </a:endParaRPr>
              </a:p>
            </p:txBody>
          </p:sp>
        </mc:Choice>
        <mc:Fallback xmlns="">
          <p:sp>
            <p:nvSpPr>
              <p:cNvPr id="11" name="Subtitle 2">
                <a:extLst>
                  <a:ext uri="{FF2B5EF4-FFF2-40B4-BE49-F238E27FC236}">
                    <a16:creationId xmlns:a16="http://schemas.microsoft.com/office/drawing/2014/main" id="{BE35853E-174D-4AB9-B327-B218568733AA}"/>
                  </a:ext>
                </a:extLst>
              </p:cNvPr>
              <p:cNvSpPr txBox="1">
                <a:spLocks noRot="1" noChangeAspect="1" noMove="1" noResize="1" noEditPoints="1" noAdjustHandles="1" noChangeArrowheads="1" noChangeShapeType="1" noTextEdit="1"/>
              </p:cNvSpPr>
              <p:nvPr/>
            </p:nvSpPr>
            <p:spPr>
              <a:xfrm>
                <a:off x="249663" y="1627414"/>
                <a:ext cx="3983840" cy="1101568"/>
              </a:xfrm>
              <a:prstGeom prst="rect">
                <a:avLst/>
              </a:prstGeom>
              <a:blipFill>
                <a:blip r:embed="rId6"/>
                <a:stretch>
                  <a:fillRect l="-3063" t="-4420"/>
                </a:stretch>
              </a:blipFill>
            </p:spPr>
            <p:txBody>
              <a:bodyPr/>
              <a:lstStyle/>
              <a:p>
                <a:r>
                  <a:rPr lang="en-GB">
                    <a:noFill/>
                  </a:rPr>
                  <a:t> </a:t>
                </a:r>
              </a:p>
            </p:txBody>
          </p:sp>
        </mc:Fallback>
      </mc:AlternateContent>
      <p:cxnSp>
        <p:nvCxnSpPr>
          <p:cNvPr id="2" name="Straight Connector 1">
            <a:extLst>
              <a:ext uri="{FF2B5EF4-FFF2-40B4-BE49-F238E27FC236}">
                <a16:creationId xmlns:a16="http://schemas.microsoft.com/office/drawing/2014/main" id="{BBD09887-5C76-81C2-0E74-DBD7635537AF}"/>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801B625-47CB-65CE-1C4D-3EC9CBD76E90}"/>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1A78E65-1DB2-0707-8D2F-155FA8A53C24}"/>
              </a:ext>
            </a:extLst>
          </p:cNvPr>
          <p:cNvGrpSpPr/>
          <p:nvPr/>
        </p:nvGrpSpPr>
        <p:grpSpPr>
          <a:xfrm>
            <a:off x="5810069" y="4501414"/>
            <a:ext cx="1332769" cy="1101568"/>
            <a:chOff x="5803719" y="4418864"/>
            <a:chExt cx="1332769" cy="1101568"/>
          </a:xfrm>
        </p:grpSpPr>
        <p:sp>
          <p:nvSpPr>
            <p:cNvPr id="8" name="Subtitle 2">
              <a:extLst>
                <a:ext uri="{FF2B5EF4-FFF2-40B4-BE49-F238E27FC236}">
                  <a16:creationId xmlns:a16="http://schemas.microsoft.com/office/drawing/2014/main" id="{FF05E0FB-E0A5-BDBB-09E6-F00F74605819}"/>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10" name="Oval 9">
              <a:extLst>
                <a:ext uri="{FF2B5EF4-FFF2-40B4-BE49-F238E27FC236}">
                  <a16:creationId xmlns:a16="http://schemas.microsoft.com/office/drawing/2014/main" id="{00E10568-1DB4-6A04-FC64-859E2C04960D}"/>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7">
            <a:extLst>
              <a:ext uri="{FF2B5EF4-FFF2-40B4-BE49-F238E27FC236}">
                <a16:creationId xmlns:a16="http://schemas.microsoft.com/office/drawing/2014/main" id="{941AA512-A07F-0913-0B31-B92776130F7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278844" y="1837858"/>
            <a:ext cx="1816396" cy="355085"/>
          </a:xfrm>
          <a:prstGeom prst="rect">
            <a:avLst/>
          </a:prstGeom>
        </p:spPr>
      </p:pic>
      <p:pic>
        <p:nvPicPr>
          <p:cNvPr id="14" name="ruler">
            <a:extLst>
              <a:ext uri="{FF2B5EF4-FFF2-40B4-BE49-F238E27FC236}">
                <a16:creationId xmlns:a16="http://schemas.microsoft.com/office/drawing/2014/main" id="{C0E3B3C2-0518-99AC-6681-3DD223C322E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5601958">
            <a:off x="3365640" y="3946181"/>
            <a:ext cx="6388152" cy="1248812"/>
          </a:xfrm>
          <a:prstGeom prst="rect">
            <a:avLst/>
          </a:prstGeom>
        </p:spPr>
      </p:pic>
      <p:pic>
        <p:nvPicPr>
          <p:cNvPr id="15" name="Picture 14">
            <a:extLst>
              <a:ext uri="{FF2B5EF4-FFF2-40B4-BE49-F238E27FC236}">
                <a16:creationId xmlns:a16="http://schemas.microsoft.com/office/drawing/2014/main" id="{7DA25B4F-BBA2-5134-752A-B3F4696D4F30}"/>
              </a:ext>
            </a:extLst>
          </p:cNvPr>
          <p:cNvPicPr>
            <a:picLocks noChangeAspect="1"/>
          </p:cNvPicPr>
          <p:nvPr/>
        </p:nvPicPr>
        <p:blipFill>
          <a:blip r:embed="rId5"/>
          <a:stretch>
            <a:fillRect/>
          </a:stretch>
        </p:blipFill>
        <p:spPr>
          <a:xfrm rot="15678700">
            <a:off x="3372810" y="756198"/>
            <a:ext cx="2448147" cy="1836111"/>
          </a:xfrm>
          <a:prstGeom prst="rect">
            <a:avLst/>
          </a:prstGeom>
        </p:spPr>
      </p:pic>
      <p:cxnSp>
        <p:nvCxnSpPr>
          <p:cNvPr id="16" name="Straight Connector 15">
            <a:extLst>
              <a:ext uri="{FF2B5EF4-FFF2-40B4-BE49-F238E27FC236}">
                <a16:creationId xmlns:a16="http://schemas.microsoft.com/office/drawing/2014/main" id="{BDE9FFD2-D4DB-7500-F2D9-5CAE4B4299BF}"/>
              </a:ext>
            </a:extLst>
          </p:cNvPr>
          <p:cNvCxnSpPr>
            <a:cxnSpLocks/>
          </p:cNvCxnSpPr>
          <p:nvPr/>
        </p:nvCxnSpPr>
        <p:spPr>
          <a:xfrm flipH="1" flipV="1">
            <a:off x="5495925" y="2287414"/>
            <a:ext cx="784295" cy="439474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7088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33333E-6 -1.48148E-6 L 0.06485 0.63843 " pathEditMode="relative" rAng="0" ptsTypes="AA">
                                      <p:cBhvr>
                                        <p:cTn id="20" dur="500" fill="hold"/>
                                        <p:tgtEl>
                                          <p:spTgt spid="15"/>
                                        </p:tgtEl>
                                        <p:attrNameLst>
                                          <p:attrName>ppt_x</p:attrName>
                                          <p:attrName>ppt_y</p:attrName>
                                        </p:attrNameLst>
                                      </p:cBhvr>
                                      <p:rCtr x="3242" y="31921"/>
                                    </p:animMotion>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par>
                          <p:cTn id="28" fill="hold">
                            <p:stCondLst>
                              <p:cond delay="1000"/>
                            </p:stCondLst>
                            <p:childTnLst>
                              <p:par>
                                <p:cTn id="29" presetID="42" presetClass="exit" presetSubtype="0" fill="hold" nodeType="afterEffect">
                                  <p:stCondLst>
                                    <p:cond delay="0"/>
                                  </p:stCondLst>
                                  <p:childTnLst>
                                    <p:animEffect transition="out" filter="fade">
                                      <p:cBhvr>
                                        <p:cTn id="30" dur="1000"/>
                                        <p:tgtEl>
                                          <p:spTgt spid="14"/>
                                        </p:tgtEl>
                                      </p:cBhvr>
                                    </p:animEffect>
                                    <p:anim calcmode="lin" valueType="num">
                                      <p:cBhvr>
                                        <p:cTn id="31" dur="1000"/>
                                        <p:tgtEl>
                                          <p:spTgt spid="14"/>
                                        </p:tgtEl>
                                        <p:attrNameLst>
                                          <p:attrName>ppt_x</p:attrName>
                                        </p:attrNameLst>
                                      </p:cBhvr>
                                      <p:tavLst>
                                        <p:tav tm="0">
                                          <p:val>
                                            <p:strVal val="ppt_x"/>
                                          </p:val>
                                        </p:tav>
                                        <p:tav tm="100000">
                                          <p:val>
                                            <p:strVal val="ppt_x"/>
                                          </p:val>
                                        </p:tav>
                                      </p:tavLst>
                                    </p:anim>
                                    <p:anim calcmode="lin" valueType="num">
                                      <p:cBhvr>
                                        <p:cTn id="32" dur="1000"/>
                                        <p:tgtEl>
                                          <p:spTgt spid="14"/>
                                        </p:tgtEl>
                                        <p:attrNameLst>
                                          <p:attrName>ppt_y</p:attrName>
                                        </p:attrNameLst>
                                      </p:cBhvr>
                                      <p:tavLst>
                                        <p:tav tm="0">
                                          <p:val>
                                            <p:strVal val="ppt_y"/>
                                          </p:val>
                                        </p:tav>
                                        <p:tav tm="100000">
                                          <p:val>
                                            <p:strVal val="ppt_y+.1"/>
                                          </p:val>
                                        </p:tav>
                                      </p:tavLst>
                                    </p:anim>
                                    <p:set>
                                      <p:cBhvr>
                                        <p:cTn id="33"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F8F9F19-AD2B-6520-6809-0ECAC5C6070E}"/>
              </a:ext>
            </a:extLst>
          </p:cNvPr>
          <p:cNvSpPr/>
          <p:nvPr/>
        </p:nvSpPr>
        <p:spPr>
          <a:xfrm>
            <a:off x="9057228"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6" name="Picture 5" descr="See the source image">
            <a:extLst>
              <a:ext uri="{FF2B5EF4-FFF2-40B4-BE49-F238E27FC236}">
                <a16:creationId xmlns:a16="http://schemas.microsoft.com/office/drawing/2014/main" id="{598E3719-47A1-1A1D-D267-EDD47BF64A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57228" y="1480184"/>
            <a:ext cx="1919258" cy="902288"/>
          </a:xfrm>
          <a:prstGeom prst="rect">
            <a:avLst/>
          </a:prstGeom>
          <a:noFill/>
          <a:ln>
            <a:noFill/>
          </a:ln>
        </p:spPr>
      </p:pic>
      <p:pic>
        <p:nvPicPr>
          <p:cNvPr id="9" name="Picture 8">
            <a:extLst>
              <a:ext uri="{FF2B5EF4-FFF2-40B4-BE49-F238E27FC236}">
                <a16:creationId xmlns:a16="http://schemas.microsoft.com/office/drawing/2014/main" id="{6A19373D-A54F-707D-B21C-0D49C0FB95A3}"/>
              </a:ext>
            </a:extLst>
          </p:cNvPr>
          <p:cNvPicPr>
            <a:picLocks noChangeAspect="1"/>
          </p:cNvPicPr>
          <p:nvPr/>
        </p:nvPicPr>
        <p:blipFill>
          <a:blip r:embed="rId5"/>
          <a:stretch>
            <a:fillRect/>
          </a:stretch>
        </p:blipFill>
        <p:spPr>
          <a:xfrm>
            <a:off x="10526973" y="1627414"/>
            <a:ext cx="1405630" cy="1054223"/>
          </a:xfrm>
          <a:prstGeom prst="rect">
            <a:avLst/>
          </a:prstGeom>
        </p:spPr>
      </p:pic>
      <p:grpSp>
        <p:nvGrpSpPr>
          <p:cNvPr id="2" name="Group 1">
            <a:extLst>
              <a:ext uri="{FF2B5EF4-FFF2-40B4-BE49-F238E27FC236}">
                <a16:creationId xmlns:a16="http://schemas.microsoft.com/office/drawing/2014/main" id="{2837C6CC-7C61-AC24-C26E-96DFB53F2325}"/>
              </a:ext>
            </a:extLst>
          </p:cNvPr>
          <p:cNvGrpSpPr/>
          <p:nvPr/>
        </p:nvGrpSpPr>
        <p:grpSpPr>
          <a:xfrm>
            <a:off x="3442901" y="864668"/>
            <a:ext cx="6051421" cy="6314772"/>
            <a:chOff x="3442901" y="864668"/>
            <a:chExt cx="6051421" cy="6314772"/>
          </a:xfrm>
        </p:grpSpPr>
        <p:grpSp>
          <p:nvGrpSpPr>
            <p:cNvPr id="5" name="Group 4">
              <a:extLst>
                <a:ext uri="{FF2B5EF4-FFF2-40B4-BE49-F238E27FC236}">
                  <a16:creationId xmlns:a16="http://schemas.microsoft.com/office/drawing/2014/main" id="{946FB7FF-32BF-9D3D-7394-88D2B87E24C4}"/>
                </a:ext>
              </a:extLst>
            </p:cNvPr>
            <p:cNvGrpSpPr/>
            <p:nvPr/>
          </p:nvGrpSpPr>
          <p:grpSpPr>
            <a:xfrm>
              <a:off x="3442901" y="864668"/>
              <a:ext cx="6051421" cy="6314772"/>
              <a:chOff x="1596861" y="-49360"/>
              <a:chExt cx="6051421" cy="6314772"/>
            </a:xfrm>
          </p:grpSpPr>
          <p:grpSp>
            <p:nvGrpSpPr>
              <p:cNvPr id="10" name="Group 9">
                <a:extLst>
                  <a:ext uri="{FF2B5EF4-FFF2-40B4-BE49-F238E27FC236}">
                    <a16:creationId xmlns:a16="http://schemas.microsoft.com/office/drawing/2014/main" id="{8D71FB23-C5E7-6BBE-3316-1F7DCE339543}"/>
                  </a:ext>
                </a:extLst>
              </p:cNvPr>
              <p:cNvGrpSpPr/>
              <p:nvPr/>
            </p:nvGrpSpPr>
            <p:grpSpPr>
              <a:xfrm>
                <a:off x="2263246" y="-49360"/>
                <a:ext cx="4572000" cy="5943600"/>
                <a:chOff x="4114800" y="6775"/>
                <a:chExt cx="4572000" cy="5943600"/>
              </a:xfrm>
            </p:grpSpPr>
            <p:cxnSp>
              <p:nvCxnSpPr>
                <p:cNvPr id="16" name="Straight Connector 15">
                  <a:extLst>
                    <a:ext uri="{FF2B5EF4-FFF2-40B4-BE49-F238E27FC236}">
                      <a16:creationId xmlns:a16="http://schemas.microsoft.com/office/drawing/2014/main" id="{1FD1AFF2-5744-1462-4A90-42EB21CEDAFF}"/>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8504E36-C5F2-D7E6-9D9A-9EE33239CEB8}"/>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850324F-95D2-66AB-B2EF-D0E5AD8F5ED2}"/>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2" name="Subtitle 2">
                <a:extLst>
                  <a:ext uri="{FF2B5EF4-FFF2-40B4-BE49-F238E27FC236}">
                    <a16:creationId xmlns:a16="http://schemas.microsoft.com/office/drawing/2014/main" id="{08D68852-7A8E-9EC9-4075-95E6FAAC837B}"/>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14" name="Subtitle 2">
                <a:extLst>
                  <a:ext uri="{FF2B5EF4-FFF2-40B4-BE49-F238E27FC236}">
                    <a16:creationId xmlns:a16="http://schemas.microsoft.com/office/drawing/2014/main" id="{4EDCBF43-0542-E52A-F109-2C87287B4651}"/>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15" name="Subtitle 2">
                <a:extLst>
                  <a:ext uri="{FF2B5EF4-FFF2-40B4-BE49-F238E27FC236}">
                    <a16:creationId xmlns:a16="http://schemas.microsoft.com/office/drawing/2014/main" id="{A523A858-1E2D-1BCF-86F6-52EF82D7F1AD}"/>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7" name="Subtitle 2">
              <a:extLst>
                <a:ext uri="{FF2B5EF4-FFF2-40B4-BE49-F238E27FC236}">
                  <a16:creationId xmlns:a16="http://schemas.microsoft.com/office/drawing/2014/main" id="{C54BE28E-95CA-E0E0-CE95-CBFC34A37FB4}"/>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8" name="Subtitle 2">
              <a:extLst>
                <a:ext uri="{FF2B5EF4-FFF2-40B4-BE49-F238E27FC236}">
                  <a16:creationId xmlns:a16="http://schemas.microsoft.com/office/drawing/2014/main" id="{DD88F0E2-26AF-BCA7-6B00-E16D1326ADE7}"/>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p:cxnSp>
        <p:nvCxnSpPr>
          <p:cNvPr id="19" name="Straight Connector 18">
            <a:extLst>
              <a:ext uri="{FF2B5EF4-FFF2-40B4-BE49-F238E27FC236}">
                <a16:creationId xmlns:a16="http://schemas.microsoft.com/office/drawing/2014/main" id="{C06AEEBE-1231-D15B-065E-D31E7C8E0A91}"/>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335E47C-AF43-D410-2C9D-C0282B3B8073}"/>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4313AA5-B474-240B-C38A-5001E67DE4A9}"/>
              </a:ext>
            </a:extLst>
          </p:cNvPr>
          <p:cNvCxnSpPr>
            <a:cxnSpLocks/>
          </p:cNvCxnSpPr>
          <p:nvPr/>
        </p:nvCxnSpPr>
        <p:spPr>
          <a:xfrm flipH="1" flipV="1">
            <a:off x="5495925" y="2287414"/>
            <a:ext cx="784295" cy="439474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8190956-3C88-AF26-4E69-C71B6C1750A5}"/>
              </a:ext>
            </a:extLst>
          </p:cNvPr>
          <p:cNvGrpSpPr/>
          <p:nvPr/>
        </p:nvGrpSpPr>
        <p:grpSpPr>
          <a:xfrm>
            <a:off x="5810069" y="4501414"/>
            <a:ext cx="1332769" cy="1101568"/>
            <a:chOff x="5803719" y="4418864"/>
            <a:chExt cx="1332769" cy="1101568"/>
          </a:xfrm>
        </p:grpSpPr>
        <p:sp>
          <p:nvSpPr>
            <p:cNvPr id="38" name="Subtitle 2">
              <a:extLst>
                <a:ext uri="{FF2B5EF4-FFF2-40B4-BE49-F238E27FC236}">
                  <a16:creationId xmlns:a16="http://schemas.microsoft.com/office/drawing/2014/main" id="{A9658660-1AB4-62E7-ADDC-B2ED29835902}"/>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39" name="Oval 38">
              <a:extLst>
                <a:ext uri="{FF2B5EF4-FFF2-40B4-BE49-F238E27FC236}">
                  <a16:creationId xmlns:a16="http://schemas.microsoft.com/office/drawing/2014/main" id="{74AF218B-8212-4B65-F43A-38213455C799}"/>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40" name="Subtitle 2">
                <a:extLst>
                  <a:ext uri="{FF2B5EF4-FFF2-40B4-BE49-F238E27FC236}">
                    <a16:creationId xmlns:a16="http://schemas.microsoft.com/office/drawing/2014/main" id="{987B889D-C57C-9C34-1777-DD40351EA6B8}"/>
                  </a:ext>
                </a:extLst>
              </p:cNvPr>
              <p:cNvSpPr txBox="1">
                <a:spLocks/>
              </p:cNvSpPr>
              <p:nvPr/>
            </p:nvSpPr>
            <p:spPr>
              <a:xfrm>
                <a:off x="249663" y="1627414"/>
                <a:ext cx="4041274"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fr-FR" sz="2800" dirty="0">
                    <a:solidFill>
                      <a:schemeClr val="tx1">
                        <a:lumMod val="65000"/>
                        <a:lumOff val="35000"/>
                      </a:schemeClr>
                    </a:solidFill>
                    <a:ea typeface="Calibri" panose="020F0502020204030204" pitchFamily="34" charset="0"/>
                    <a:cs typeface="Calibri" panose="020F0502020204030204" pitchFamily="34" charset="0"/>
                  </a:rPr>
                  <a:t>La bissectrice de</a:t>
                </a:r>
                <a:r>
                  <a:rPr lang="fr-FR" sz="2800" dirty="0">
                    <a:solidFill>
                      <a:schemeClr val="tx1">
                        <a:lumMod val="65000"/>
                        <a:lumOff val="35000"/>
                      </a:schemeClr>
                    </a:solidFill>
                    <a:effectLst/>
                    <a:ea typeface="Calibri" panose="020F0502020204030204" pitchFamily="34" charset="0"/>
                    <a:cs typeface="Calibri" panose="020F0502020204030204" pitchFamily="34" charset="0"/>
                  </a:rPr>
                  <a:t> </a:t>
                </a:r>
                <a14:m>
                  <m:oMath xmlns:m="http://schemas.openxmlformats.org/officeDocument/2006/math">
                    <m:acc>
                      <m:accPr>
                        <m:chr m:val="̂"/>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𝐵𝑀𝐴</m:t>
                        </m:r>
                      </m:e>
                    </m:acc>
                    <m:r>
                      <a:rPr lang="fr-FR"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fr-FR" sz="2800" dirty="0">
                  <a:solidFill>
                    <a:schemeClr val="tx1">
                      <a:lumMod val="65000"/>
                      <a:lumOff val="35000"/>
                    </a:schemeClr>
                  </a:solidFill>
                </a:endParaRPr>
              </a:p>
            </p:txBody>
          </p:sp>
        </mc:Choice>
        <mc:Fallback xmlns="">
          <p:sp>
            <p:nvSpPr>
              <p:cNvPr id="40" name="Subtitle 2">
                <a:extLst>
                  <a:ext uri="{FF2B5EF4-FFF2-40B4-BE49-F238E27FC236}">
                    <a16:creationId xmlns:a16="http://schemas.microsoft.com/office/drawing/2014/main" id="{987B889D-C57C-9C34-1777-DD40351EA6B8}"/>
                  </a:ext>
                </a:extLst>
              </p:cNvPr>
              <p:cNvSpPr txBox="1">
                <a:spLocks noRot="1" noChangeAspect="1" noMove="1" noResize="1" noEditPoints="1" noAdjustHandles="1" noChangeArrowheads="1" noChangeShapeType="1" noTextEdit="1"/>
              </p:cNvSpPr>
              <p:nvPr/>
            </p:nvSpPr>
            <p:spPr>
              <a:xfrm>
                <a:off x="249663" y="1627414"/>
                <a:ext cx="4041274" cy="1101568"/>
              </a:xfrm>
              <a:prstGeom prst="rect">
                <a:avLst/>
              </a:prstGeom>
              <a:blipFill>
                <a:blip r:embed="rId6"/>
                <a:stretch>
                  <a:fillRect l="-2262" t="-442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1" name="Google Shape;222;p10">
                <a:extLst>
                  <a:ext uri="{FF2B5EF4-FFF2-40B4-BE49-F238E27FC236}">
                    <a16:creationId xmlns:a16="http://schemas.microsoft.com/office/drawing/2014/main" id="{E9210C7D-0ADE-DDE5-5064-049E37B7F9C1}"/>
                  </a:ext>
                </a:extLst>
              </p:cNvPr>
              <p:cNvSpPr txBox="1"/>
              <p:nvPr/>
            </p:nvSpPr>
            <p:spPr>
              <a:xfrm>
                <a:off x="0" y="572301"/>
                <a:ext cx="12337144" cy="599547"/>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fr-FR" sz="3200" b="1" dirty="0">
                    <a:solidFill>
                      <a:schemeClr val="bg1"/>
                    </a:solidFill>
                    <a:latin typeface="+mj-lt"/>
                    <a:sym typeface="Comic Sans MS"/>
                  </a:rPr>
                  <a:t>Sans utiliser le rapporteur, tracez la bissectrice de</a:t>
                </a:r>
                <a:r>
                  <a:rPr lang="fr-FR" sz="3200" b="1" dirty="0">
                    <a:solidFill>
                      <a:schemeClr val="bg1"/>
                    </a:solidFill>
                    <a:latin typeface="+mj-lt"/>
                    <a:ea typeface="Calibri" panose="020F0502020204030204" pitchFamily="34" charset="0"/>
                    <a:cs typeface="Calibri" panose="020F0502020204030204" pitchFamily="34" charset="0"/>
                  </a:rPr>
                  <a:t> </a:t>
                </a:r>
                <a14:m>
                  <m:oMath xmlns:m="http://schemas.openxmlformats.org/officeDocument/2006/math">
                    <m:acc>
                      <m:accPr>
                        <m:chr m:val="̂"/>
                        <m:ctrlPr>
                          <a:rPr lang="fr-FR"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fr-FR"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𝑩𝑴𝑨</m:t>
                        </m:r>
                      </m:e>
                    </m:acc>
                  </m:oMath>
                </a14:m>
                <a:r>
                  <a:rPr lang="fr-FR" sz="3200" b="1" dirty="0">
                    <a:solidFill>
                      <a:schemeClr val="bg1"/>
                    </a:solidFill>
                    <a:latin typeface="+mj-lt"/>
                  </a:rPr>
                  <a:t>.</a:t>
                </a:r>
              </a:p>
            </p:txBody>
          </p:sp>
        </mc:Choice>
        <mc:Fallback xmlns="">
          <p:sp>
            <p:nvSpPr>
              <p:cNvPr id="41" name="Google Shape;222;p10">
                <a:extLst>
                  <a:ext uri="{FF2B5EF4-FFF2-40B4-BE49-F238E27FC236}">
                    <a16:creationId xmlns:a16="http://schemas.microsoft.com/office/drawing/2014/main" id="{E9210C7D-0ADE-DDE5-5064-049E37B7F9C1}"/>
                  </a:ext>
                </a:extLst>
              </p:cNvPr>
              <p:cNvSpPr txBox="1">
                <a:spLocks noRot="1" noChangeAspect="1" noMove="1" noResize="1" noEditPoints="1" noAdjustHandles="1" noChangeArrowheads="1" noChangeShapeType="1" noTextEdit="1"/>
              </p:cNvSpPr>
              <p:nvPr/>
            </p:nvSpPr>
            <p:spPr>
              <a:xfrm>
                <a:off x="0" y="572301"/>
                <a:ext cx="12337144" cy="599547"/>
              </a:xfrm>
              <a:prstGeom prst="rect">
                <a:avLst/>
              </a:prstGeom>
              <a:blipFill>
                <a:blip r:embed="rId7"/>
                <a:stretch>
                  <a:fillRect t="-10204" r="-543" b="-33673"/>
                </a:stretch>
              </a:blipFill>
              <a:ln>
                <a:noFill/>
              </a:ln>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5181120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mj-lt"/>
              </a:rPr>
              <a:t>Évaluation formative commune</a:t>
            </a: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9067223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pPr>
            <a:r>
              <a:rPr lang="fr-FR" sz="3200" b="1" dirty="0">
                <a:solidFill>
                  <a:schemeClr val="bg1"/>
                </a:solidFill>
                <a:latin typeface="Comic Sans MS"/>
                <a:sym typeface="Comic Sans MS"/>
              </a:rPr>
              <a:t>Construisez le triangle</a:t>
            </a:r>
            <a:r>
              <a:rPr lang="fr-FR" sz="3200" dirty="0">
                <a:sym typeface="Comic Sans MS"/>
              </a:rPr>
              <a:t> </a:t>
            </a:r>
            <a:r>
              <a:rPr lang="en-GB" sz="3200" b="1" dirty="0">
                <a:solidFill>
                  <a:schemeClr val="bg1"/>
                </a:solidFill>
                <a:latin typeface="Comic Sans MS"/>
                <a:sym typeface="Comic Sans MS"/>
              </a:rPr>
              <a:t>LMN.</a:t>
            </a:r>
            <a:endParaRPr lang="en-GB"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342120" y="118884"/>
            <a:ext cx="2849880" cy="307777"/>
          </a:xfrm>
          <a:prstGeom prst="rect">
            <a:avLst/>
          </a:prstGeom>
          <a:solidFill>
            <a:srgbClr val="DAF3F6"/>
          </a:solidFill>
          <a:effectLst>
            <a:softEdge rad="12700"/>
          </a:effectLst>
        </p:spPr>
        <p:txBody>
          <a:bodyPr wrap="square">
            <a:spAutoFit/>
          </a:bodyPr>
          <a:lstStyle/>
          <a:p>
            <a:pPr algn="ctr"/>
            <a:r>
              <a:rPr lang="fr-FR" dirty="0">
                <a:solidFill>
                  <a:schemeClr val="tx1">
                    <a:lumMod val="50000"/>
                    <a:lumOff val="50000"/>
                  </a:schemeClr>
                </a:solidFill>
                <a:latin typeface="+mn-lt"/>
              </a:rPr>
              <a:t>Vérifiez votre compréhension </a:t>
            </a:r>
          </a:p>
        </p:txBody>
      </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F3163A2D-487E-409C-95CE-9063A86ABAA1}"/>
                  </a:ext>
                </a:extLst>
              </p:cNvPr>
              <p:cNvSpPr txBox="1">
                <a:spLocks/>
              </p:cNvSpPr>
              <p:nvPr/>
            </p:nvSpPr>
            <p:spPr>
              <a:xfrm>
                <a:off x="67952" y="2236418"/>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𝑳𝑴𝑵</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𝟑𝟎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28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chemeClr val="tx1">
                      <a:lumMod val="65000"/>
                      <a:lumOff val="35000"/>
                    </a:schemeClr>
                  </a:solidFill>
                </a:endParaRPr>
              </a:p>
            </p:txBody>
          </p:sp>
        </mc:Choice>
        <mc:Fallback xmlns="">
          <p:sp>
            <p:nvSpPr>
              <p:cNvPr id="18" name="Subtitle 2">
                <a:extLst>
                  <a:ext uri="{FF2B5EF4-FFF2-40B4-BE49-F238E27FC236}">
                    <a16:creationId xmlns:a16="http://schemas.microsoft.com/office/drawing/2014/main" id="{F3163A2D-487E-409C-95CE-9063A86ABAA1}"/>
                  </a:ext>
                </a:extLst>
              </p:cNvPr>
              <p:cNvSpPr txBox="1">
                <a:spLocks noRot="1" noChangeAspect="1" noMove="1" noResize="1" noEditPoints="1" noAdjustHandles="1" noChangeArrowheads="1" noChangeShapeType="1" noTextEdit="1"/>
              </p:cNvSpPr>
              <p:nvPr/>
            </p:nvSpPr>
            <p:spPr>
              <a:xfrm>
                <a:off x="67952" y="2236418"/>
                <a:ext cx="3202511" cy="1101568"/>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Subtitle 2">
                <a:extLst>
                  <a:ext uri="{FF2B5EF4-FFF2-40B4-BE49-F238E27FC236}">
                    <a16:creationId xmlns:a16="http://schemas.microsoft.com/office/drawing/2014/main" id="{B4636313-988D-4D40-AF7A-77185B02F8C3}"/>
                  </a:ext>
                </a:extLst>
              </p:cNvPr>
              <p:cNvSpPr txBox="1">
                <a:spLocks/>
              </p:cNvSpPr>
              <p:nvPr/>
            </p:nvSpPr>
            <p:spPr>
              <a:xfrm>
                <a:off x="135904" y="2794608"/>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𝑴𝑳𝑵</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𝟏𝟏𝟎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28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chemeClr val="tx1">
                      <a:lumMod val="65000"/>
                      <a:lumOff val="35000"/>
                    </a:schemeClr>
                  </a:solidFill>
                </a:endParaRPr>
              </a:p>
            </p:txBody>
          </p:sp>
        </mc:Choice>
        <mc:Fallback xmlns="">
          <p:sp>
            <p:nvSpPr>
              <p:cNvPr id="19" name="Subtitle 2">
                <a:extLst>
                  <a:ext uri="{FF2B5EF4-FFF2-40B4-BE49-F238E27FC236}">
                    <a16:creationId xmlns:a16="http://schemas.microsoft.com/office/drawing/2014/main" id="{B4636313-988D-4D40-AF7A-77185B02F8C3}"/>
                  </a:ext>
                </a:extLst>
              </p:cNvPr>
              <p:cNvSpPr txBox="1">
                <a:spLocks noRot="1" noChangeAspect="1" noMove="1" noResize="1" noEditPoints="1" noAdjustHandles="1" noChangeArrowheads="1" noChangeShapeType="1" noTextEdit="1"/>
              </p:cNvSpPr>
              <p:nvPr/>
            </p:nvSpPr>
            <p:spPr>
              <a:xfrm>
                <a:off x="135904" y="2794608"/>
                <a:ext cx="3202511" cy="1101568"/>
              </a:xfrm>
              <a:prstGeom prst="rect">
                <a:avLst/>
              </a:prstGeom>
              <a:blipFill>
                <a:blip r:embed="rId5"/>
                <a:stretch>
                  <a:fillRect/>
                </a:stretch>
              </a:blipFill>
            </p:spPr>
            <p:txBody>
              <a:bodyPr/>
              <a:lstStyle/>
              <a:p>
                <a:r>
                  <a:rPr lang="en-GB">
                    <a:noFill/>
                  </a:rPr>
                  <a:t> </a:t>
                </a:r>
              </a:p>
            </p:txBody>
          </p:sp>
        </mc:Fallback>
      </mc:AlternateContent>
      <p:sp>
        <p:nvSpPr>
          <p:cNvPr id="20" name="Subtitle 2">
            <a:extLst>
              <a:ext uri="{FF2B5EF4-FFF2-40B4-BE49-F238E27FC236}">
                <a16:creationId xmlns:a16="http://schemas.microsoft.com/office/drawing/2014/main" id="{FCE10FB7-70AC-4DE9-9576-C43D4B29B812}"/>
              </a:ext>
            </a:extLst>
          </p:cNvPr>
          <p:cNvSpPr txBox="1">
            <a:spLocks/>
          </p:cNvSpPr>
          <p:nvPr/>
        </p:nvSpPr>
        <p:spPr>
          <a:xfrm>
            <a:off x="0" y="1693040"/>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rPr>
              <a:t>LM = 10 cm</a:t>
            </a:r>
          </a:p>
        </p:txBody>
      </p:sp>
      <p:sp>
        <p:nvSpPr>
          <p:cNvPr id="3" name="Rectangle: Rounded Corners 2">
            <a:extLst>
              <a:ext uri="{FF2B5EF4-FFF2-40B4-BE49-F238E27FC236}">
                <a16:creationId xmlns:a16="http://schemas.microsoft.com/office/drawing/2014/main" id="{D8079B55-373F-F8CE-ACD9-951D28E6C438}"/>
              </a:ext>
            </a:extLst>
          </p:cNvPr>
          <p:cNvSpPr/>
          <p:nvPr/>
        </p:nvSpPr>
        <p:spPr>
          <a:xfrm>
            <a:off x="7076526"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1" name="Picture 20">
            <a:extLst>
              <a:ext uri="{FF2B5EF4-FFF2-40B4-BE49-F238E27FC236}">
                <a16:creationId xmlns:a16="http://schemas.microsoft.com/office/drawing/2014/main" id="{CFAFDA36-BA9A-7C0F-FFDD-F919C5DCF3C0}"/>
              </a:ext>
            </a:extLst>
          </p:cNvPr>
          <p:cNvPicPr>
            <a:picLocks noChangeAspect="1"/>
          </p:cNvPicPr>
          <p:nvPr/>
        </p:nvPicPr>
        <p:blipFill>
          <a:blip r:embed="rId6"/>
          <a:stretch>
            <a:fillRect/>
          </a:stretch>
        </p:blipFill>
        <p:spPr>
          <a:xfrm rot="1184907">
            <a:off x="10168392" y="1698592"/>
            <a:ext cx="1405630" cy="1054223"/>
          </a:xfrm>
          <a:prstGeom prst="rect">
            <a:avLst/>
          </a:prstGeom>
        </p:spPr>
      </p:pic>
      <p:pic>
        <p:nvPicPr>
          <p:cNvPr id="4" name="Picture 7">
            <a:extLst>
              <a:ext uri="{FF2B5EF4-FFF2-40B4-BE49-F238E27FC236}">
                <a16:creationId xmlns:a16="http://schemas.microsoft.com/office/drawing/2014/main" id="{DA60038D-D6D6-7A63-6909-A26DFF616B0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096168" y="1868158"/>
            <a:ext cx="1816396" cy="355085"/>
          </a:xfrm>
          <a:prstGeom prst="rect">
            <a:avLst/>
          </a:prstGeom>
        </p:spPr>
      </p:pic>
      <p:pic>
        <p:nvPicPr>
          <p:cNvPr id="7" name="Picture 6">
            <a:extLst>
              <a:ext uri="{FF2B5EF4-FFF2-40B4-BE49-F238E27FC236}">
                <a16:creationId xmlns:a16="http://schemas.microsoft.com/office/drawing/2014/main" id="{2F1FA7A8-9C17-B36E-A17C-02DC8127A3CF}"/>
              </a:ext>
            </a:extLst>
          </p:cNvPr>
          <p:cNvPicPr>
            <a:picLocks noChangeAspect="1"/>
          </p:cNvPicPr>
          <p:nvPr/>
        </p:nvPicPr>
        <p:blipFill>
          <a:blip r:embed="rId9"/>
          <a:srcRect/>
          <a:stretch/>
        </p:blipFill>
        <p:spPr>
          <a:xfrm>
            <a:off x="7392783" y="1707984"/>
            <a:ext cx="1554564" cy="838674"/>
          </a:xfrm>
          <a:prstGeom prst="rect">
            <a:avLst/>
          </a:prstGeom>
        </p:spPr>
      </p:pic>
      <p:pic>
        <p:nvPicPr>
          <p:cNvPr id="2" name="ruler1">
            <a:extLst>
              <a:ext uri="{FF2B5EF4-FFF2-40B4-BE49-F238E27FC236}">
                <a16:creationId xmlns:a16="http://schemas.microsoft.com/office/drawing/2014/main" id="{E3014482-9CAF-AAE3-3839-92D6D76BEE1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15849" y="6036616"/>
            <a:ext cx="5697957" cy="1113887"/>
          </a:xfrm>
          <a:prstGeom prst="rect">
            <a:avLst/>
          </a:prstGeom>
        </p:spPr>
      </p:pic>
      <p:pic>
        <p:nvPicPr>
          <p:cNvPr id="6" name="Pencil1">
            <a:extLst>
              <a:ext uri="{FF2B5EF4-FFF2-40B4-BE49-F238E27FC236}">
                <a16:creationId xmlns:a16="http://schemas.microsoft.com/office/drawing/2014/main" id="{AF69F313-A25C-99D1-88E2-9E465EA3BB93}"/>
              </a:ext>
            </a:extLst>
          </p:cNvPr>
          <p:cNvPicPr>
            <a:picLocks noChangeAspect="1"/>
          </p:cNvPicPr>
          <p:nvPr/>
        </p:nvPicPr>
        <p:blipFill>
          <a:blip r:embed="rId6"/>
          <a:stretch>
            <a:fillRect/>
          </a:stretch>
        </p:blipFill>
        <p:spPr>
          <a:xfrm rot="15678700">
            <a:off x="3326765" y="4527600"/>
            <a:ext cx="2448147" cy="1836111"/>
          </a:xfrm>
          <a:prstGeom prst="rect">
            <a:avLst/>
          </a:prstGeom>
        </p:spPr>
      </p:pic>
      <p:cxnSp>
        <p:nvCxnSpPr>
          <p:cNvPr id="14" name="Straight Connector 13">
            <a:extLst>
              <a:ext uri="{FF2B5EF4-FFF2-40B4-BE49-F238E27FC236}">
                <a16:creationId xmlns:a16="http://schemas.microsoft.com/office/drawing/2014/main" id="{5FAC7DFA-B43D-50D5-C7BB-8829182AB776}"/>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BEFF7C7-2EB2-154A-ED89-35124B6E946B}"/>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77A2704-C7F9-CAE4-81EE-6DF6A9E672D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5B6A7EA5-3599-7281-8802-F677338876EF}"/>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12" name="Subtitle 2">
            <a:extLst>
              <a:ext uri="{FF2B5EF4-FFF2-40B4-BE49-F238E27FC236}">
                <a16:creationId xmlns:a16="http://schemas.microsoft.com/office/drawing/2014/main" id="{2DFBE493-3C0B-EDC1-C5E6-54A60787FA19}"/>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pic>
        <p:nvPicPr>
          <p:cNvPr id="17" name="Protractor1">
            <a:extLst>
              <a:ext uri="{FF2B5EF4-FFF2-40B4-BE49-F238E27FC236}">
                <a16:creationId xmlns:a16="http://schemas.microsoft.com/office/drawing/2014/main" id="{50B9A75A-3CF4-C942-CDBC-49B2329C6E92}"/>
              </a:ext>
            </a:extLst>
          </p:cNvPr>
          <p:cNvPicPr>
            <a:picLocks noChangeAspect="1"/>
          </p:cNvPicPr>
          <p:nvPr/>
        </p:nvPicPr>
        <p:blipFill>
          <a:blip r:embed="rId9"/>
          <a:srcRect/>
          <a:stretch/>
        </p:blipFill>
        <p:spPr>
          <a:xfrm>
            <a:off x="6909136" y="3941866"/>
            <a:ext cx="4176207" cy="2253028"/>
          </a:xfrm>
          <a:prstGeom prst="rect">
            <a:avLst/>
          </a:prstGeom>
        </p:spPr>
      </p:pic>
      <p:pic>
        <p:nvPicPr>
          <p:cNvPr id="22" name="ruler2">
            <a:extLst>
              <a:ext uri="{FF2B5EF4-FFF2-40B4-BE49-F238E27FC236}">
                <a16:creationId xmlns:a16="http://schemas.microsoft.com/office/drawing/2014/main" id="{91976EB7-F99E-DAD1-F18C-DA2BB113D19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802275">
            <a:off x="2856846" y="4450607"/>
            <a:ext cx="6388152" cy="1248812"/>
          </a:xfrm>
          <a:prstGeom prst="rect">
            <a:avLst/>
          </a:prstGeom>
        </p:spPr>
      </p:pic>
      <p:cxnSp>
        <p:nvCxnSpPr>
          <p:cNvPr id="23" name="dash2">
            <a:extLst>
              <a:ext uri="{FF2B5EF4-FFF2-40B4-BE49-F238E27FC236}">
                <a16:creationId xmlns:a16="http://schemas.microsoft.com/office/drawing/2014/main" id="{88FB806A-DDDD-7846-047F-BF8F71705D83}"/>
              </a:ext>
            </a:extLst>
          </p:cNvPr>
          <p:cNvCxnSpPr>
            <a:cxnSpLocks/>
          </p:cNvCxnSpPr>
          <p:nvPr/>
        </p:nvCxnSpPr>
        <p:spPr>
          <a:xfrm>
            <a:off x="7035800" y="4886325"/>
            <a:ext cx="157651" cy="951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Pencil2">
            <a:extLst>
              <a:ext uri="{FF2B5EF4-FFF2-40B4-BE49-F238E27FC236}">
                <a16:creationId xmlns:a16="http://schemas.microsoft.com/office/drawing/2014/main" id="{38B5E1BF-4943-391B-2288-CFAA3163EAB1}"/>
              </a:ext>
            </a:extLst>
          </p:cNvPr>
          <p:cNvPicPr>
            <a:picLocks noChangeAspect="1"/>
          </p:cNvPicPr>
          <p:nvPr/>
        </p:nvPicPr>
        <p:blipFill>
          <a:blip r:embed="rId6"/>
          <a:stretch>
            <a:fillRect/>
          </a:stretch>
        </p:blipFill>
        <p:spPr>
          <a:xfrm rot="20857793">
            <a:off x="8292159" y="4208673"/>
            <a:ext cx="2448147" cy="1836111"/>
          </a:xfrm>
          <a:prstGeom prst="rect">
            <a:avLst/>
          </a:prstGeom>
        </p:spPr>
      </p:pic>
      <p:pic>
        <p:nvPicPr>
          <p:cNvPr id="28" name="Protractor2">
            <a:extLst>
              <a:ext uri="{FF2B5EF4-FFF2-40B4-BE49-F238E27FC236}">
                <a16:creationId xmlns:a16="http://schemas.microsoft.com/office/drawing/2014/main" id="{E08FDD05-4917-CA97-AD5B-FAA0876D6EAD}"/>
              </a:ext>
            </a:extLst>
          </p:cNvPr>
          <p:cNvPicPr>
            <a:picLocks noChangeAspect="1"/>
          </p:cNvPicPr>
          <p:nvPr/>
        </p:nvPicPr>
        <p:blipFill>
          <a:blip r:embed="rId9"/>
          <a:srcRect/>
          <a:stretch/>
        </p:blipFill>
        <p:spPr>
          <a:xfrm>
            <a:off x="3309133" y="3916341"/>
            <a:ext cx="4176207" cy="2253028"/>
          </a:xfrm>
          <a:prstGeom prst="rect">
            <a:avLst/>
          </a:prstGeom>
        </p:spPr>
      </p:pic>
      <p:pic>
        <p:nvPicPr>
          <p:cNvPr id="29" name="ruler3">
            <a:extLst>
              <a:ext uri="{FF2B5EF4-FFF2-40B4-BE49-F238E27FC236}">
                <a16:creationId xmlns:a16="http://schemas.microsoft.com/office/drawing/2014/main" id="{36E4D8E0-88D1-BC17-DCFA-09A6EEED088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5027091">
            <a:off x="2304787" y="3706121"/>
            <a:ext cx="6388152" cy="1248812"/>
          </a:xfrm>
          <a:prstGeom prst="rect">
            <a:avLst/>
          </a:prstGeom>
        </p:spPr>
      </p:pic>
      <p:pic>
        <p:nvPicPr>
          <p:cNvPr id="30" name="Picture 29">
            <a:extLst>
              <a:ext uri="{FF2B5EF4-FFF2-40B4-BE49-F238E27FC236}">
                <a16:creationId xmlns:a16="http://schemas.microsoft.com/office/drawing/2014/main" id="{60AF6BCF-9CE3-17E6-9E6A-20F0820A65CE}"/>
              </a:ext>
            </a:extLst>
          </p:cNvPr>
          <p:cNvPicPr>
            <a:picLocks noChangeAspect="1"/>
          </p:cNvPicPr>
          <p:nvPr/>
        </p:nvPicPr>
        <p:blipFill>
          <a:blip r:embed="rId6"/>
          <a:stretch>
            <a:fillRect/>
          </a:stretch>
        </p:blipFill>
        <p:spPr>
          <a:xfrm rot="16955444">
            <a:off x="3550681" y="4284010"/>
            <a:ext cx="2448147" cy="1836111"/>
          </a:xfrm>
          <a:prstGeom prst="rect">
            <a:avLst/>
          </a:prstGeom>
        </p:spPr>
      </p:pic>
      <p:cxnSp>
        <p:nvCxnSpPr>
          <p:cNvPr id="31" name="dash3">
            <a:extLst>
              <a:ext uri="{FF2B5EF4-FFF2-40B4-BE49-F238E27FC236}">
                <a16:creationId xmlns:a16="http://schemas.microsoft.com/office/drawing/2014/main" id="{EC985E42-EF42-6C63-CE03-F035BD4AD187}"/>
              </a:ext>
            </a:extLst>
          </p:cNvPr>
          <p:cNvCxnSpPr>
            <a:cxnSpLocks/>
          </p:cNvCxnSpPr>
          <p:nvPr/>
        </p:nvCxnSpPr>
        <p:spPr>
          <a:xfrm>
            <a:off x="4631531" y="3896176"/>
            <a:ext cx="61048" cy="16719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2ED420E7-DB25-A3F7-41EE-F989DB67EB21}"/>
              </a:ext>
            </a:extLst>
          </p:cNvPr>
          <p:cNvGrpSpPr/>
          <p:nvPr/>
        </p:nvGrpSpPr>
        <p:grpSpPr>
          <a:xfrm>
            <a:off x="4049238" y="2996106"/>
            <a:ext cx="1332769" cy="1101568"/>
            <a:chOff x="4042888" y="2900856"/>
            <a:chExt cx="1332769" cy="1101568"/>
          </a:xfrm>
        </p:grpSpPr>
        <p:sp>
          <p:nvSpPr>
            <p:cNvPr id="13" name="Subtitle 2">
              <a:extLst>
                <a:ext uri="{FF2B5EF4-FFF2-40B4-BE49-F238E27FC236}">
                  <a16:creationId xmlns:a16="http://schemas.microsoft.com/office/drawing/2014/main" id="{CF7EC6C2-AB17-3E18-3225-8007361E5BDE}"/>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4" name="Oval 33">
              <a:extLst>
                <a:ext uri="{FF2B5EF4-FFF2-40B4-BE49-F238E27FC236}">
                  <a16:creationId xmlns:a16="http://schemas.microsoft.com/office/drawing/2014/main" id="{3742E3D0-F1FB-89E4-F7A4-0B7140A2F789}"/>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2.70833E-6 -1.48148E-6 L 0.30013 0.00139 " pathEditMode="relative" rAng="0" ptsTypes="AA">
                                      <p:cBhvr>
                                        <p:cTn id="20" dur="500" fill="hold"/>
                                        <p:tgtEl>
                                          <p:spTgt spid="6"/>
                                        </p:tgtEl>
                                        <p:attrNameLst>
                                          <p:attrName>ppt_x</p:attrName>
                                          <p:attrName>ppt_y</p:attrName>
                                        </p:attrNameLst>
                                      </p:cBhvr>
                                      <p:rCtr x="15000" y="69"/>
                                    </p:animMotion>
                                  </p:childTnLst>
                                </p:cTn>
                              </p:par>
                              <p:par>
                                <p:cTn id="21" presetID="22" presetClass="entr" presetSubtype="8"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1000"/>
                            </p:stCondLst>
                            <p:childTnLst>
                              <p:par>
                                <p:cTn id="29" presetID="42" presetClass="exit" presetSubtype="0" fill="hold" nodeType="afterEffect">
                                  <p:stCondLst>
                                    <p:cond delay="0"/>
                                  </p:stCondLst>
                                  <p:childTnLst>
                                    <p:animEffect transition="out" filter="fade">
                                      <p:cBhvr>
                                        <p:cTn id="30" dur="1000"/>
                                        <p:tgtEl>
                                          <p:spTgt spid="2"/>
                                        </p:tgtEl>
                                      </p:cBhvr>
                                    </p:animEffect>
                                    <p:anim calcmode="lin" valueType="num">
                                      <p:cBhvr>
                                        <p:cTn id="31" dur="1000"/>
                                        <p:tgtEl>
                                          <p:spTgt spid="2"/>
                                        </p:tgtEl>
                                        <p:attrNameLst>
                                          <p:attrName>ppt_x</p:attrName>
                                        </p:attrNameLst>
                                      </p:cBhvr>
                                      <p:tavLst>
                                        <p:tav tm="0">
                                          <p:val>
                                            <p:strVal val="ppt_x"/>
                                          </p:val>
                                        </p:tav>
                                        <p:tav tm="100000">
                                          <p:val>
                                            <p:strVal val="ppt_x"/>
                                          </p:val>
                                        </p:tav>
                                      </p:tavLst>
                                    </p:anim>
                                    <p:anim calcmode="lin" valueType="num">
                                      <p:cBhvr>
                                        <p:cTn id="32" dur="1000"/>
                                        <p:tgtEl>
                                          <p:spTgt spid="2"/>
                                        </p:tgtEl>
                                        <p:attrNameLst>
                                          <p:attrName>ppt_y</p:attrName>
                                        </p:attrNameLst>
                                      </p:cBhvr>
                                      <p:tavLst>
                                        <p:tav tm="0">
                                          <p:val>
                                            <p:strVal val="ppt_y"/>
                                          </p:val>
                                        </p:tav>
                                        <p:tav tm="100000">
                                          <p:val>
                                            <p:strVal val="ppt_y+.1"/>
                                          </p:val>
                                        </p:tav>
                                      </p:tavLst>
                                    </p:anim>
                                    <p:set>
                                      <p:cBhvr>
                                        <p:cTn id="33" dur="1" fill="hold">
                                          <p:stCondLst>
                                            <p:cond delay="999"/>
                                          </p:stCondLst>
                                        </p:cTn>
                                        <p:tgtEl>
                                          <p:spTgt spid="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47" presetClass="exit" presetSubtype="0" fill="hold" nodeType="clickEffect">
                                  <p:stCondLst>
                                    <p:cond delay="0"/>
                                  </p:stCondLst>
                                  <p:childTnLst>
                                    <p:animEffect transition="out" filter="fade">
                                      <p:cBhvr>
                                        <p:cTn id="58" dur="1000"/>
                                        <p:tgtEl>
                                          <p:spTgt spid="17"/>
                                        </p:tgtEl>
                                      </p:cBhvr>
                                    </p:animEffect>
                                    <p:anim calcmode="lin" valueType="num">
                                      <p:cBhvr>
                                        <p:cTn id="59" dur="1000"/>
                                        <p:tgtEl>
                                          <p:spTgt spid="17"/>
                                        </p:tgtEl>
                                        <p:attrNameLst>
                                          <p:attrName>ppt_x</p:attrName>
                                        </p:attrNameLst>
                                      </p:cBhvr>
                                      <p:tavLst>
                                        <p:tav tm="0">
                                          <p:val>
                                            <p:strVal val="ppt_x"/>
                                          </p:val>
                                        </p:tav>
                                        <p:tav tm="100000">
                                          <p:val>
                                            <p:strVal val="ppt_x"/>
                                          </p:val>
                                        </p:tav>
                                      </p:tavLst>
                                    </p:anim>
                                    <p:anim calcmode="lin" valueType="num">
                                      <p:cBhvr>
                                        <p:cTn id="60" dur="1000"/>
                                        <p:tgtEl>
                                          <p:spTgt spid="17"/>
                                        </p:tgtEl>
                                        <p:attrNameLst>
                                          <p:attrName>ppt_y</p:attrName>
                                        </p:attrNameLst>
                                      </p:cBhvr>
                                      <p:tavLst>
                                        <p:tav tm="0">
                                          <p:val>
                                            <p:strVal val="ppt_y"/>
                                          </p:val>
                                        </p:tav>
                                        <p:tav tm="100000">
                                          <p:val>
                                            <p:strVal val="ppt_y-.1"/>
                                          </p:val>
                                        </p:tav>
                                      </p:tavLst>
                                    </p:anim>
                                    <p:set>
                                      <p:cBhvr>
                                        <p:cTn id="61" dur="1" fill="hold">
                                          <p:stCondLst>
                                            <p:cond delay="999"/>
                                          </p:stCondLst>
                                        </p:cTn>
                                        <p:tgtEl>
                                          <p:spTgt spid="1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anim calcmode="lin" valueType="num">
                                      <p:cBhvr>
                                        <p:cTn id="67" dur="500" fill="hold"/>
                                        <p:tgtEl>
                                          <p:spTgt spid="22"/>
                                        </p:tgtEl>
                                        <p:attrNameLst>
                                          <p:attrName>ppt_x</p:attrName>
                                        </p:attrNameLst>
                                      </p:cBhvr>
                                      <p:tavLst>
                                        <p:tav tm="0">
                                          <p:val>
                                            <p:strVal val="#ppt_x"/>
                                          </p:val>
                                        </p:tav>
                                        <p:tav tm="100000">
                                          <p:val>
                                            <p:strVal val="#ppt_x"/>
                                          </p:val>
                                        </p:tav>
                                      </p:tavLst>
                                    </p:anim>
                                    <p:anim calcmode="lin" valueType="num">
                                      <p:cBhvr>
                                        <p:cTn id="6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1.25E-6 -3.7037E-6 L -0.4207 -0.44421 " pathEditMode="relative" rAng="0" ptsTypes="AA">
                                      <p:cBhvr>
                                        <p:cTn id="79" dur="500" fill="hold"/>
                                        <p:tgtEl>
                                          <p:spTgt spid="24"/>
                                        </p:tgtEl>
                                        <p:attrNameLst>
                                          <p:attrName>ppt_x</p:attrName>
                                          <p:attrName>ppt_y</p:attrName>
                                        </p:attrNameLst>
                                      </p:cBhvr>
                                      <p:rCtr x="-21042" y="-22222"/>
                                    </p:animMotion>
                                  </p:childTnLst>
                                </p:cTn>
                              </p:par>
                              <p:par>
                                <p:cTn id="80" presetID="22" presetClass="entr" presetSubtype="2"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right)">
                                      <p:cBhvr>
                                        <p:cTn id="82" dur="500"/>
                                        <p:tgtEl>
                                          <p:spTgt spid="15"/>
                                        </p:tgtEl>
                                      </p:cBhvr>
                                    </p:animEffect>
                                  </p:childTnLst>
                                </p:cTn>
                              </p:par>
                            </p:childTnLst>
                          </p:cTn>
                        </p:par>
                        <p:par>
                          <p:cTn id="83" fill="hold">
                            <p:stCondLst>
                              <p:cond delay="500"/>
                            </p:stCondLst>
                            <p:childTnLst>
                              <p:par>
                                <p:cTn id="84" presetID="42" presetClass="exit" presetSubtype="0" fill="hold" nodeType="afterEffect">
                                  <p:stCondLst>
                                    <p:cond delay="0"/>
                                  </p:stCondLst>
                                  <p:childTnLst>
                                    <p:animEffect transition="out" filter="fade">
                                      <p:cBhvr>
                                        <p:cTn id="85" dur="1000"/>
                                        <p:tgtEl>
                                          <p:spTgt spid="22"/>
                                        </p:tgtEl>
                                      </p:cBhvr>
                                    </p:animEffect>
                                    <p:anim calcmode="lin" valueType="num">
                                      <p:cBhvr>
                                        <p:cTn id="86" dur="1000"/>
                                        <p:tgtEl>
                                          <p:spTgt spid="22"/>
                                        </p:tgtEl>
                                        <p:attrNameLst>
                                          <p:attrName>ppt_x</p:attrName>
                                        </p:attrNameLst>
                                      </p:cBhvr>
                                      <p:tavLst>
                                        <p:tav tm="0">
                                          <p:val>
                                            <p:strVal val="ppt_x"/>
                                          </p:val>
                                        </p:tav>
                                        <p:tav tm="100000">
                                          <p:val>
                                            <p:strVal val="ppt_x"/>
                                          </p:val>
                                        </p:tav>
                                      </p:tavLst>
                                    </p:anim>
                                    <p:anim calcmode="lin" valueType="num">
                                      <p:cBhvr>
                                        <p:cTn id="87" dur="1000"/>
                                        <p:tgtEl>
                                          <p:spTgt spid="22"/>
                                        </p:tgtEl>
                                        <p:attrNameLst>
                                          <p:attrName>ppt_y</p:attrName>
                                        </p:attrNameLst>
                                      </p:cBhvr>
                                      <p:tavLst>
                                        <p:tav tm="0">
                                          <p:val>
                                            <p:strVal val="ppt_y"/>
                                          </p:val>
                                        </p:tav>
                                        <p:tav tm="100000">
                                          <p:val>
                                            <p:strVal val="ppt_y+.1"/>
                                          </p:val>
                                        </p:tav>
                                      </p:tavLst>
                                    </p:anim>
                                    <p:set>
                                      <p:cBhvr>
                                        <p:cTn id="88" dur="1" fill="hold">
                                          <p:stCondLst>
                                            <p:cond delay="999"/>
                                          </p:stCondLst>
                                        </p:cTn>
                                        <p:tgtEl>
                                          <p:spTgt spid="2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childTnLst>
                          </p:cTn>
                        </p:par>
                        <p:par>
                          <p:cTn id="92" fill="hold">
                            <p:stCondLst>
                              <p:cond delay="1500"/>
                            </p:stCondLst>
                            <p:childTnLst>
                              <p:par>
                                <p:cTn id="93" presetID="10" presetClass="exit" presetSubtype="0" fill="hold" nodeType="afterEffect">
                                  <p:stCondLst>
                                    <p:cond delay="0"/>
                                  </p:stCondLst>
                                  <p:childTnLst>
                                    <p:animEffect transition="out" filter="fade">
                                      <p:cBhvr>
                                        <p:cTn id="94" dur="500"/>
                                        <p:tgtEl>
                                          <p:spTgt spid="24"/>
                                        </p:tgtEl>
                                      </p:cBhvr>
                                    </p:animEffect>
                                    <p:set>
                                      <p:cBhvr>
                                        <p:cTn id="95" dur="1" fill="hold">
                                          <p:stCondLst>
                                            <p:cond delay="499"/>
                                          </p:stCondLst>
                                        </p:cTn>
                                        <p:tgtEl>
                                          <p:spTgt spid="24"/>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nodeType="click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additive="base">
                                        <p:cTn id="100" dur="500" fill="hold"/>
                                        <p:tgtEl>
                                          <p:spTgt spid="28"/>
                                        </p:tgtEl>
                                        <p:attrNameLst>
                                          <p:attrName>ppt_x</p:attrName>
                                        </p:attrNameLst>
                                      </p:cBhvr>
                                      <p:tavLst>
                                        <p:tav tm="0">
                                          <p:val>
                                            <p:strVal val="0-#ppt_w/2"/>
                                          </p:val>
                                        </p:tav>
                                        <p:tav tm="100000">
                                          <p:val>
                                            <p:strVal val="#ppt_x"/>
                                          </p:val>
                                        </p:tav>
                                      </p:tavLst>
                                    </p:anim>
                                    <p:anim calcmode="lin" valueType="num">
                                      <p:cBhvr additive="base">
                                        <p:cTn id="101"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left)">
                                      <p:cBhvr>
                                        <p:cTn id="106" dur="50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47" presetClass="exit" presetSubtype="0" fill="hold" nodeType="clickEffect">
                                  <p:stCondLst>
                                    <p:cond delay="0"/>
                                  </p:stCondLst>
                                  <p:childTnLst>
                                    <p:animEffect transition="out" filter="fade">
                                      <p:cBhvr>
                                        <p:cTn id="110" dur="1000"/>
                                        <p:tgtEl>
                                          <p:spTgt spid="28"/>
                                        </p:tgtEl>
                                      </p:cBhvr>
                                    </p:animEffect>
                                    <p:anim calcmode="lin" valueType="num">
                                      <p:cBhvr>
                                        <p:cTn id="111" dur="1000"/>
                                        <p:tgtEl>
                                          <p:spTgt spid="28"/>
                                        </p:tgtEl>
                                        <p:attrNameLst>
                                          <p:attrName>ppt_x</p:attrName>
                                        </p:attrNameLst>
                                      </p:cBhvr>
                                      <p:tavLst>
                                        <p:tav tm="0">
                                          <p:val>
                                            <p:strVal val="ppt_x"/>
                                          </p:val>
                                        </p:tav>
                                        <p:tav tm="100000">
                                          <p:val>
                                            <p:strVal val="ppt_x"/>
                                          </p:val>
                                        </p:tav>
                                      </p:tavLst>
                                    </p:anim>
                                    <p:anim calcmode="lin" valueType="num">
                                      <p:cBhvr>
                                        <p:cTn id="112" dur="1000"/>
                                        <p:tgtEl>
                                          <p:spTgt spid="28"/>
                                        </p:tgtEl>
                                        <p:attrNameLst>
                                          <p:attrName>ppt_y</p:attrName>
                                        </p:attrNameLst>
                                      </p:cBhvr>
                                      <p:tavLst>
                                        <p:tav tm="0">
                                          <p:val>
                                            <p:strVal val="ppt_y"/>
                                          </p:val>
                                        </p:tav>
                                        <p:tav tm="100000">
                                          <p:val>
                                            <p:strVal val="ppt_y-.1"/>
                                          </p:val>
                                        </p:tav>
                                      </p:tavLst>
                                    </p:anim>
                                    <p:set>
                                      <p:cBhvr>
                                        <p:cTn id="113" dur="1" fill="hold">
                                          <p:stCondLst>
                                            <p:cond delay="999"/>
                                          </p:stCondLst>
                                        </p:cTn>
                                        <p:tgtEl>
                                          <p:spTgt spid="2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anim calcmode="lin" valueType="num">
                                      <p:cBhvr>
                                        <p:cTn id="119" dur="500" fill="hold"/>
                                        <p:tgtEl>
                                          <p:spTgt spid="29"/>
                                        </p:tgtEl>
                                        <p:attrNameLst>
                                          <p:attrName>ppt_x</p:attrName>
                                        </p:attrNameLst>
                                      </p:cBhvr>
                                      <p:tavLst>
                                        <p:tav tm="0">
                                          <p:val>
                                            <p:strVal val="#ppt_x"/>
                                          </p:val>
                                        </p:tav>
                                        <p:tav tm="100000">
                                          <p:val>
                                            <p:strVal val="#ppt_x"/>
                                          </p:val>
                                        </p:tav>
                                      </p:tavLst>
                                    </p:anim>
                                    <p:anim calcmode="lin" valueType="num">
                                      <p:cBhvr>
                                        <p:cTn id="120"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7" presetClass="entr" presetSubtype="0" fill="hold"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1000"/>
                                        <p:tgtEl>
                                          <p:spTgt spid="30"/>
                                        </p:tgtEl>
                                      </p:cBhvr>
                                    </p:animEffect>
                                    <p:anim calcmode="lin" valueType="num">
                                      <p:cBhvr>
                                        <p:cTn id="126" dur="1000" fill="hold"/>
                                        <p:tgtEl>
                                          <p:spTgt spid="30"/>
                                        </p:tgtEl>
                                        <p:attrNameLst>
                                          <p:attrName>ppt_x</p:attrName>
                                        </p:attrNameLst>
                                      </p:cBhvr>
                                      <p:tavLst>
                                        <p:tav tm="0">
                                          <p:val>
                                            <p:strVal val="#ppt_x"/>
                                          </p:val>
                                        </p:tav>
                                        <p:tav tm="100000">
                                          <p:val>
                                            <p:strVal val="#ppt_x"/>
                                          </p:val>
                                        </p:tav>
                                      </p:tavLst>
                                    </p:anim>
                                    <p:anim calcmode="lin" valueType="num">
                                      <p:cBhvr>
                                        <p:cTn id="1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path" presetSubtype="0" accel="50000" decel="50000" fill="hold" nodeType="clickEffect">
                                  <p:stCondLst>
                                    <p:cond delay="0"/>
                                  </p:stCondLst>
                                  <p:childTnLst>
                                    <p:animMotion origin="layout" path="M 3.33333E-6 -4.81481E-6 L -0.11224 -0.56388 " pathEditMode="relative" rAng="0" ptsTypes="AA">
                                      <p:cBhvr>
                                        <p:cTn id="131" dur="500" fill="hold"/>
                                        <p:tgtEl>
                                          <p:spTgt spid="30"/>
                                        </p:tgtEl>
                                        <p:attrNameLst>
                                          <p:attrName>ppt_x</p:attrName>
                                          <p:attrName>ppt_y</p:attrName>
                                        </p:attrNameLst>
                                      </p:cBhvr>
                                      <p:rCtr x="-5612" y="-28194"/>
                                    </p:animMotion>
                                  </p:childTnLst>
                                </p:cTn>
                              </p:par>
                              <p:par>
                                <p:cTn id="132" presetID="22" presetClass="entr" presetSubtype="4" fill="hold" nodeType="withEffect">
                                  <p:stCondLst>
                                    <p:cond delay="0"/>
                                  </p:stCondLst>
                                  <p:childTnLst>
                                    <p:set>
                                      <p:cBhvr>
                                        <p:cTn id="133" dur="1" fill="hold">
                                          <p:stCondLst>
                                            <p:cond delay="0"/>
                                          </p:stCondLst>
                                        </p:cTn>
                                        <p:tgtEl>
                                          <p:spTgt spid="16"/>
                                        </p:tgtEl>
                                        <p:attrNameLst>
                                          <p:attrName>style.visibility</p:attrName>
                                        </p:attrNameLst>
                                      </p:cBhvr>
                                      <p:to>
                                        <p:strVal val="visible"/>
                                      </p:to>
                                    </p:set>
                                    <p:animEffect transition="in" filter="wipe(down)">
                                      <p:cBhvr>
                                        <p:cTn id="134" dur="500"/>
                                        <p:tgtEl>
                                          <p:spTgt spid="16"/>
                                        </p:tgtEl>
                                      </p:cBhvr>
                                    </p:animEffect>
                                  </p:childTnLst>
                                </p:cTn>
                              </p:par>
                              <p:par>
                                <p:cTn id="135" presetID="10" presetClass="exit" presetSubtype="0" fill="hold" nodeType="withEffect">
                                  <p:stCondLst>
                                    <p:cond delay="0"/>
                                  </p:stCondLst>
                                  <p:childTnLst>
                                    <p:animEffect transition="out" filter="fade">
                                      <p:cBhvr>
                                        <p:cTn id="136" dur="500"/>
                                        <p:tgtEl>
                                          <p:spTgt spid="31"/>
                                        </p:tgtEl>
                                      </p:cBhvr>
                                    </p:animEffect>
                                    <p:set>
                                      <p:cBhvr>
                                        <p:cTn id="137" dur="1" fill="hold">
                                          <p:stCondLst>
                                            <p:cond delay="499"/>
                                          </p:stCondLst>
                                        </p:cTn>
                                        <p:tgtEl>
                                          <p:spTgt spid="31"/>
                                        </p:tgtEl>
                                        <p:attrNameLst>
                                          <p:attrName>style.visibility</p:attrName>
                                        </p:attrNameLst>
                                      </p:cBhvr>
                                      <p:to>
                                        <p:strVal val="hidden"/>
                                      </p:to>
                                    </p:set>
                                  </p:childTnLst>
                                </p:cTn>
                              </p:par>
                            </p:childTnLst>
                          </p:cTn>
                        </p:par>
                        <p:par>
                          <p:cTn id="138" fill="hold">
                            <p:stCondLst>
                              <p:cond delay="500"/>
                            </p:stCondLst>
                            <p:childTnLst>
                              <p:par>
                                <p:cTn id="139" presetID="10" presetClass="entr" presetSubtype="0" fill="hold" nodeType="after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fade">
                                      <p:cBhvr>
                                        <p:cTn id="141" dur="500"/>
                                        <p:tgtEl>
                                          <p:spTgt spid="35"/>
                                        </p:tgtEl>
                                      </p:cBhvr>
                                    </p:animEffect>
                                  </p:childTnLst>
                                </p:cTn>
                              </p:par>
                            </p:childTnLst>
                          </p:cTn>
                        </p:par>
                        <p:par>
                          <p:cTn id="142" fill="hold">
                            <p:stCondLst>
                              <p:cond delay="1000"/>
                            </p:stCondLst>
                            <p:childTnLst>
                              <p:par>
                                <p:cTn id="143" presetID="10" presetClass="exit" presetSubtype="0" fill="hold" nodeType="afterEffect">
                                  <p:stCondLst>
                                    <p:cond delay="0"/>
                                  </p:stCondLst>
                                  <p:childTnLst>
                                    <p:animEffect transition="out" filter="fade">
                                      <p:cBhvr>
                                        <p:cTn id="144" dur="500"/>
                                        <p:tgtEl>
                                          <p:spTgt spid="30"/>
                                        </p:tgtEl>
                                      </p:cBhvr>
                                    </p:animEffect>
                                    <p:set>
                                      <p:cBhvr>
                                        <p:cTn id="145" dur="1" fill="hold">
                                          <p:stCondLst>
                                            <p:cond delay="499"/>
                                          </p:stCondLst>
                                        </p:cTn>
                                        <p:tgtEl>
                                          <p:spTgt spid="30"/>
                                        </p:tgtEl>
                                        <p:attrNameLst>
                                          <p:attrName>style.visibility</p:attrName>
                                        </p:attrNameLst>
                                      </p:cBhvr>
                                      <p:to>
                                        <p:strVal val="hidden"/>
                                      </p:to>
                                    </p:set>
                                  </p:childTnLst>
                                </p:cTn>
                              </p:par>
                            </p:childTnLst>
                          </p:cTn>
                        </p:par>
                        <p:par>
                          <p:cTn id="146" fill="hold">
                            <p:stCondLst>
                              <p:cond delay="1500"/>
                            </p:stCondLst>
                            <p:childTnLst>
                              <p:par>
                                <p:cTn id="147" presetID="42" presetClass="exit" presetSubtype="0" fill="hold" nodeType="afterEffect">
                                  <p:stCondLst>
                                    <p:cond delay="0"/>
                                  </p:stCondLst>
                                  <p:childTnLst>
                                    <p:animEffect transition="out" filter="fade">
                                      <p:cBhvr>
                                        <p:cTn id="148" dur="1000"/>
                                        <p:tgtEl>
                                          <p:spTgt spid="29"/>
                                        </p:tgtEl>
                                      </p:cBhvr>
                                    </p:animEffect>
                                    <p:anim calcmode="lin" valueType="num">
                                      <p:cBhvr>
                                        <p:cTn id="149" dur="1000"/>
                                        <p:tgtEl>
                                          <p:spTgt spid="29"/>
                                        </p:tgtEl>
                                        <p:attrNameLst>
                                          <p:attrName>ppt_x</p:attrName>
                                        </p:attrNameLst>
                                      </p:cBhvr>
                                      <p:tavLst>
                                        <p:tav tm="0">
                                          <p:val>
                                            <p:strVal val="ppt_x"/>
                                          </p:val>
                                        </p:tav>
                                        <p:tav tm="100000">
                                          <p:val>
                                            <p:strVal val="ppt_x"/>
                                          </p:val>
                                        </p:tav>
                                      </p:tavLst>
                                    </p:anim>
                                    <p:anim calcmode="lin" valueType="num">
                                      <p:cBhvr>
                                        <p:cTn id="150" dur="1000"/>
                                        <p:tgtEl>
                                          <p:spTgt spid="29"/>
                                        </p:tgtEl>
                                        <p:attrNameLst>
                                          <p:attrName>ppt_y</p:attrName>
                                        </p:attrNameLst>
                                      </p:cBhvr>
                                      <p:tavLst>
                                        <p:tav tm="0">
                                          <p:val>
                                            <p:strVal val="ppt_y"/>
                                          </p:val>
                                        </p:tav>
                                        <p:tav tm="100000">
                                          <p:val>
                                            <p:strVal val="ppt_y+.1"/>
                                          </p:val>
                                        </p:tav>
                                      </p:tavLst>
                                    </p:anim>
                                    <p:set>
                                      <p:cBhvr>
                                        <p:cTn id="151" dur="1" fill="hold">
                                          <p:stCondLst>
                                            <p:cond delay="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98137"/>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pPr>
                <a:r>
                  <a:rPr lang="fr-FR" sz="3200" b="1" dirty="0">
                    <a:solidFill>
                      <a:schemeClr val="bg1"/>
                    </a:solidFill>
                    <a:latin typeface="+mj-lt"/>
                    <a:sym typeface="Comic Sans MS"/>
                  </a:rPr>
                  <a:t>Tracez les bissectrices de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𝑳𝑴𝑵</m:t>
                        </m:r>
                      </m:e>
                    </m:acc>
                  </m:oMath>
                </a14:m>
                <a:r>
                  <a:rPr lang="en-GB" sz="3200" b="1" dirty="0">
                    <a:solidFill>
                      <a:schemeClr val="bg1"/>
                    </a:solidFill>
                    <a:latin typeface="+mj-lt"/>
                    <a:sym typeface="Comic Sans MS"/>
                  </a:rPr>
                  <a:t> et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𝑴𝑳𝑵</m:t>
                        </m:r>
                        <m:r>
                          <a:rPr lang="en-GB" sz="3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e>
                    </m:acc>
                  </m:oMath>
                </a14:m>
                <a:r>
                  <a:rPr lang="en-GB" sz="3200" b="1" dirty="0">
                    <a:solidFill>
                      <a:schemeClr val="bg1"/>
                    </a:solidFill>
                    <a:sym typeface="Comic Sans MS"/>
                  </a:rPr>
                  <a:t> </a:t>
                </a:r>
                <a:r>
                  <a:rPr lang="en-GB" sz="3200" b="1" dirty="0">
                    <a:solidFill>
                      <a:schemeClr val="bg1"/>
                    </a:solidFill>
                    <a:latin typeface="Comic Sans MS"/>
                    <a:sym typeface="Comic Sans MS"/>
                  </a:rPr>
                  <a:t> </a:t>
                </a:r>
                <a:endParaRPr lang="en-GB" sz="3200" dirty="0">
                  <a:sym typeface="Comic Sans MS"/>
                </a:endParaRPr>
              </a:p>
            </p:txBody>
          </p:sp>
        </mc:Choice>
        <mc:Fallback xmlns="">
          <p:sp>
            <p:nvSpPr>
              <p:cNvPr id="5" name="Google Shape;222;p10">
                <a:extLst>
                  <a:ext uri="{FF2B5EF4-FFF2-40B4-BE49-F238E27FC236}">
                    <a16:creationId xmlns:a16="http://schemas.microsoft.com/office/drawing/2014/main" id="{8A036A78-0108-4728-A23D-00AEBC3C2F2B}"/>
                  </a:ext>
                </a:extLst>
              </p:cNvPr>
              <p:cNvSpPr txBox="1">
                <a:spLocks noRot="1" noChangeAspect="1" noMove="1" noResize="1" noEditPoints="1" noAdjustHandles="1" noChangeArrowheads="1" noChangeShapeType="1" noTextEdit="1"/>
              </p:cNvSpPr>
              <p:nvPr/>
            </p:nvSpPr>
            <p:spPr>
              <a:xfrm>
                <a:off x="0" y="572301"/>
                <a:ext cx="12192000" cy="598137"/>
              </a:xfrm>
              <a:prstGeom prst="rect">
                <a:avLst/>
              </a:prstGeom>
              <a:blipFill>
                <a:blip r:embed="rId4"/>
                <a:stretch>
                  <a:fillRect t="-10204" b="-33673"/>
                </a:stretch>
              </a:blipFill>
              <a:ln>
                <a:noFill/>
              </a:ln>
            </p:spPr>
            <p:txBody>
              <a:bodyPr/>
              <a:lstStyle/>
              <a:p>
                <a:r>
                  <a:rPr lang="en-GB">
                    <a:noFill/>
                  </a:rPr>
                  <a:t> </a:t>
                </a:r>
              </a:p>
            </p:txBody>
          </p:sp>
        </mc:Fallback>
      </mc:AlternateContent>
      <p:sp>
        <p:nvSpPr>
          <p:cNvPr id="32" name="Subtitle 2">
            <a:extLst>
              <a:ext uri="{FF2B5EF4-FFF2-40B4-BE49-F238E27FC236}">
                <a16:creationId xmlns:a16="http://schemas.microsoft.com/office/drawing/2014/main" id="{16554FCD-DC08-48E7-A608-3667070A8DE1}"/>
              </a:ext>
            </a:extLst>
          </p:cNvPr>
          <p:cNvSpPr txBox="1">
            <a:spLocks/>
          </p:cNvSpPr>
          <p:nvPr/>
        </p:nvSpPr>
        <p:spPr>
          <a:xfrm>
            <a:off x="311416" y="1335133"/>
            <a:ext cx="742903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2800" dirty="0">
                <a:solidFill>
                  <a:schemeClr val="tx1">
                    <a:lumMod val="65000"/>
                    <a:lumOff val="35000"/>
                  </a:schemeClr>
                </a:solidFill>
                <a:ea typeface="Calibri" panose="020F0502020204030204" pitchFamily="34" charset="0"/>
                <a:cs typeface="Calibri" panose="020F0502020204030204" pitchFamily="34" charset="0"/>
              </a:rPr>
              <a:t>Les 2 bissectrices se coupent au point P.</a:t>
            </a:r>
            <a:endParaRPr lang="fr-FR"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D842817F-6AF0-80B9-72FE-D11DD7FAA669}"/>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4" name="Picture 3">
            <a:extLst>
              <a:ext uri="{FF2B5EF4-FFF2-40B4-BE49-F238E27FC236}">
                <a16:creationId xmlns:a16="http://schemas.microsoft.com/office/drawing/2014/main" id="{09857D6C-BB47-3DBD-DD9A-618DF175CAFE}"/>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7" name="Picture 7">
            <a:extLst>
              <a:ext uri="{FF2B5EF4-FFF2-40B4-BE49-F238E27FC236}">
                <a16:creationId xmlns:a16="http://schemas.microsoft.com/office/drawing/2014/main" id="{BF743592-460D-CCF4-FAA2-0399A043466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9" name="Picture 8">
            <a:extLst>
              <a:ext uri="{FF2B5EF4-FFF2-40B4-BE49-F238E27FC236}">
                <a16:creationId xmlns:a16="http://schemas.microsoft.com/office/drawing/2014/main" id="{1BDBDD20-A6A0-DB77-D72F-AE5A03CFEDB8}"/>
              </a:ext>
            </a:extLst>
          </p:cNvPr>
          <p:cNvPicPr>
            <a:picLocks noChangeAspect="1"/>
          </p:cNvPicPr>
          <p:nvPr/>
        </p:nvPicPr>
        <p:blipFill>
          <a:blip r:embed="rId8"/>
          <a:srcRect/>
          <a:stretch/>
        </p:blipFill>
        <p:spPr>
          <a:xfrm>
            <a:off x="7448272" y="1707984"/>
            <a:ext cx="1554564" cy="838674"/>
          </a:xfrm>
          <a:prstGeom prst="rect">
            <a:avLst/>
          </a:prstGeom>
        </p:spPr>
      </p:pic>
      <p:cxnSp>
        <p:nvCxnSpPr>
          <p:cNvPr id="3" name="Straight Connector 2">
            <a:extLst>
              <a:ext uri="{FF2B5EF4-FFF2-40B4-BE49-F238E27FC236}">
                <a16:creationId xmlns:a16="http://schemas.microsoft.com/office/drawing/2014/main" id="{77B52DFF-F577-621F-6B25-9187F9D4A9E4}"/>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0B5057-123D-BF83-DC10-B958E76D53AB}"/>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7759BD9-CEB4-B158-F286-A360E3669CC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721C1EE5-8D3D-D0F4-50BE-EA61F8933A25}"/>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11" name="Subtitle 2">
            <a:extLst>
              <a:ext uri="{FF2B5EF4-FFF2-40B4-BE49-F238E27FC236}">
                <a16:creationId xmlns:a16="http://schemas.microsoft.com/office/drawing/2014/main" id="{25BABB49-53F8-5B64-9F2A-27FBCDC97541}"/>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nvGrpSpPr>
          <p:cNvPr id="14" name="Group 13">
            <a:extLst>
              <a:ext uri="{FF2B5EF4-FFF2-40B4-BE49-F238E27FC236}">
                <a16:creationId xmlns:a16="http://schemas.microsoft.com/office/drawing/2014/main" id="{80810880-60FD-0D61-FEA0-D7A2CEF1F81B}"/>
              </a:ext>
            </a:extLst>
          </p:cNvPr>
          <p:cNvGrpSpPr/>
          <p:nvPr/>
        </p:nvGrpSpPr>
        <p:grpSpPr>
          <a:xfrm>
            <a:off x="4049238" y="2996106"/>
            <a:ext cx="1332769" cy="1101568"/>
            <a:chOff x="4042888" y="2900856"/>
            <a:chExt cx="1332769" cy="1101568"/>
          </a:xfrm>
        </p:grpSpPr>
        <p:sp>
          <p:nvSpPr>
            <p:cNvPr id="15" name="Subtitle 2">
              <a:extLst>
                <a:ext uri="{FF2B5EF4-FFF2-40B4-BE49-F238E27FC236}">
                  <a16:creationId xmlns:a16="http://schemas.microsoft.com/office/drawing/2014/main" id="{C0CE4E86-549E-0068-8305-52EA752F5963}"/>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16" name="Oval 15">
              <a:extLst>
                <a:ext uri="{FF2B5EF4-FFF2-40B4-BE49-F238E27FC236}">
                  <a16:creationId xmlns:a16="http://schemas.microsoft.com/office/drawing/2014/main" id="{6A8BB046-3016-19B3-0079-11087095F0F6}"/>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rotractor1">
            <a:extLst>
              <a:ext uri="{FF2B5EF4-FFF2-40B4-BE49-F238E27FC236}">
                <a16:creationId xmlns:a16="http://schemas.microsoft.com/office/drawing/2014/main" id="{5CAD0CB3-3176-24A1-1342-3F747A806F2F}"/>
              </a:ext>
            </a:extLst>
          </p:cNvPr>
          <p:cNvPicPr>
            <a:picLocks noChangeAspect="1"/>
          </p:cNvPicPr>
          <p:nvPr/>
        </p:nvPicPr>
        <p:blipFill>
          <a:blip r:embed="rId8"/>
          <a:srcRect/>
          <a:stretch/>
        </p:blipFill>
        <p:spPr>
          <a:xfrm>
            <a:off x="6919900" y="3934382"/>
            <a:ext cx="4176207" cy="2253028"/>
          </a:xfrm>
          <a:prstGeom prst="rect">
            <a:avLst/>
          </a:prstGeom>
        </p:spPr>
      </p:pic>
      <p:cxnSp>
        <p:nvCxnSpPr>
          <p:cNvPr id="18" name="dash2">
            <a:extLst>
              <a:ext uri="{FF2B5EF4-FFF2-40B4-BE49-F238E27FC236}">
                <a16:creationId xmlns:a16="http://schemas.microsoft.com/office/drawing/2014/main" id="{10D78872-5128-B647-1F2A-197464187849}"/>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ruler2">
            <a:extLst>
              <a:ext uri="{FF2B5EF4-FFF2-40B4-BE49-F238E27FC236}">
                <a16:creationId xmlns:a16="http://schemas.microsoft.com/office/drawing/2014/main" id="{9B3AA14B-5B5D-9B1F-1D50-951C7F3FAA6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932115">
            <a:off x="2778086" y="5245013"/>
            <a:ext cx="6388152" cy="1248812"/>
          </a:xfrm>
          <a:prstGeom prst="rect">
            <a:avLst/>
          </a:prstGeom>
        </p:spPr>
      </p:pic>
      <p:pic>
        <p:nvPicPr>
          <p:cNvPr id="24" name="Pencil2">
            <a:extLst>
              <a:ext uri="{FF2B5EF4-FFF2-40B4-BE49-F238E27FC236}">
                <a16:creationId xmlns:a16="http://schemas.microsoft.com/office/drawing/2014/main" id="{49534F98-01FD-F9E9-B87B-B689EAE98917}"/>
              </a:ext>
            </a:extLst>
          </p:cNvPr>
          <p:cNvPicPr>
            <a:picLocks noChangeAspect="1"/>
          </p:cNvPicPr>
          <p:nvPr/>
        </p:nvPicPr>
        <p:blipFill>
          <a:blip r:embed="rId5"/>
          <a:stretch>
            <a:fillRect/>
          </a:stretch>
        </p:blipFill>
        <p:spPr>
          <a:xfrm rot="19883713">
            <a:off x="8003471" y="4126609"/>
            <a:ext cx="2448147" cy="1836111"/>
          </a:xfrm>
          <a:prstGeom prst="rect">
            <a:avLst/>
          </a:prstGeom>
        </p:spPr>
      </p:pic>
      <p:cxnSp>
        <p:nvCxnSpPr>
          <p:cNvPr id="33" name="Straight Connector 32">
            <a:extLst>
              <a:ext uri="{FF2B5EF4-FFF2-40B4-BE49-F238E27FC236}">
                <a16:creationId xmlns:a16="http://schemas.microsoft.com/office/drawing/2014/main" id="{E85765CB-1A6F-9493-E8E3-5017277E6EBB}"/>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pic>
        <p:nvPicPr>
          <p:cNvPr id="35" name="Protractor2">
            <a:extLst>
              <a:ext uri="{FF2B5EF4-FFF2-40B4-BE49-F238E27FC236}">
                <a16:creationId xmlns:a16="http://schemas.microsoft.com/office/drawing/2014/main" id="{D53C3804-02F0-316D-5D78-37417105CD12}"/>
              </a:ext>
            </a:extLst>
          </p:cNvPr>
          <p:cNvPicPr>
            <a:picLocks noChangeAspect="1"/>
          </p:cNvPicPr>
          <p:nvPr/>
        </p:nvPicPr>
        <p:blipFill>
          <a:blip r:embed="rId8"/>
          <a:srcRect/>
          <a:stretch/>
        </p:blipFill>
        <p:spPr>
          <a:xfrm>
            <a:off x="3315431" y="3934382"/>
            <a:ext cx="4176207" cy="2253028"/>
          </a:xfrm>
          <a:prstGeom prst="rect">
            <a:avLst/>
          </a:prstGeom>
        </p:spPr>
      </p:pic>
      <p:pic>
        <p:nvPicPr>
          <p:cNvPr id="36" name="ruler2">
            <a:extLst>
              <a:ext uri="{FF2B5EF4-FFF2-40B4-BE49-F238E27FC236}">
                <a16:creationId xmlns:a16="http://schemas.microsoft.com/office/drawing/2014/main" id="{9AE57EFC-3A74-75CE-D47C-81B7BB182B2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316456">
            <a:off x="4254196" y="3620102"/>
            <a:ext cx="6388152" cy="1248812"/>
          </a:xfrm>
          <a:prstGeom prst="rect">
            <a:avLst/>
          </a:prstGeom>
        </p:spPr>
      </p:pic>
      <p:pic>
        <p:nvPicPr>
          <p:cNvPr id="37" name="Pencil2">
            <a:extLst>
              <a:ext uri="{FF2B5EF4-FFF2-40B4-BE49-F238E27FC236}">
                <a16:creationId xmlns:a16="http://schemas.microsoft.com/office/drawing/2014/main" id="{C9D4C4B6-5DB4-03E8-996D-FE8DBF338B90}"/>
              </a:ext>
            </a:extLst>
          </p:cNvPr>
          <p:cNvPicPr>
            <a:picLocks noChangeAspect="1"/>
          </p:cNvPicPr>
          <p:nvPr/>
        </p:nvPicPr>
        <p:blipFill>
          <a:blip r:embed="rId5"/>
          <a:stretch>
            <a:fillRect/>
          </a:stretch>
        </p:blipFill>
        <p:spPr>
          <a:xfrm rot="19883713">
            <a:off x="4379638" y="4126609"/>
            <a:ext cx="2448147" cy="1836111"/>
          </a:xfrm>
          <a:prstGeom prst="rect">
            <a:avLst/>
          </a:prstGeom>
        </p:spPr>
      </p:pic>
      <p:cxnSp>
        <p:nvCxnSpPr>
          <p:cNvPr id="38" name="dash2">
            <a:extLst>
              <a:ext uri="{FF2B5EF4-FFF2-40B4-BE49-F238E27FC236}">
                <a16:creationId xmlns:a16="http://schemas.microsoft.com/office/drawing/2014/main" id="{417B2572-6DF5-3E22-40F3-43B39D95CAF0}"/>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DF007C5-A66B-A061-806F-BA4CB54CCC52}"/>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CDC885A9-E7B5-D757-179B-3BDA988A02B4}"/>
              </a:ext>
            </a:extLst>
          </p:cNvPr>
          <p:cNvGrpSpPr/>
          <p:nvPr/>
        </p:nvGrpSpPr>
        <p:grpSpPr>
          <a:xfrm>
            <a:off x="5647013" y="4700861"/>
            <a:ext cx="491024" cy="572205"/>
            <a:chOff x="7556097" y="4881198"/>
            <a:chExt cx="491024" cy="572205"/>
          </a:xfrm>
        </p:grpSpPr>
        <p:sp>
          <p:nvSpPr>
            <p:cNvPr id="44" name="Oval 43">
              <a:extLst>
                <a:ext uri="{FF2B5EF4-FFF2-40B4-BE49-F238E27FC236}">
                  <a16:creationId xmlns:a16="http://schemas.microsoft.com/office/drawing/2014/main" id="{D99D07D8-20AC-4DF6-9230-CFC6A43BB4B1}"/>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A79DB157-A99D-7D93-1D7B-2290356C7FF3}"/>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spTree>
    <p:custDataLst>
      <p:tags r:id="rId1"/>
    </p:custDataLst>
    <p:extLst>
      <p:ext uri="{BB962C8B-B14F-4D97-AF65-F5344CB8AC3E}">
        <p14:creationId xmlns:p14="http://schemas.microsoft.com/office/powerpoint/2010/main" val="56094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17"/>
                                        </p:tgtEl>
                                      </p:cBhvr>
                                    </p:animEffect>
                                    <p:anim calcmode="lin" valueType="num">
                                      <p:cBhvr>
                                        <p:cTn id="18" dur="1000"/>
                                        <p:tgtEl>
                                          <p:spTgt spid="17"/>
                                        </p:tgtEl>
                                        <p:attrNameLst>
                                          <p:attrName>ppt_x</p:attrName>
                                        </p:attrNameLst>
                                      </p:cBhvr>
                                      <p:tavLst>
                                        <p:tav tm="0">
                                          <p:val>
                                            <p:strVal val="ppt_x"/>
                                          </p:val>
                                        </p:tav>
                                        <p:tav tm="100000">
                                          <p:val>
                                            <p:strVal val="ppt_x"/>
                                          </p:val>
                                        </p:tav>
                                      </p:tavLst>
                                    </p:anim>
                                    <p:anim calcmode="lin" valueType="num">
                                      <p:cBhvr>
                                        <p:cTn id="19" dur="1000"/>
                                        <p:tgtEl>
                                          <p:spTgt spid="17"/>
                                        </p:tgtEl>
                                        <p:attrNameLst>
                                          <p:attrName>ppt_y</p:attrName>
                                        </p:attrNameLst>
                                      </p:cBhvr>
                                      <p:tavLst>
                                        <p:tav tm="0">
                                          <p:val>
                                            <p:strVal val="ppt_y"/>
                                          </p:val>
                                        </p:tav>
                                        <p:tav tm="100000">
                                          <p:val>
                                            <p:strVal val="ppt_y-.1"/>
                                          </p:val>
                                        </p:tav>
                                      </p:tavLst>
                                    </p:anim>
                                    <p:set>
                                      <p:cBhvr>
                                        <p:cTn id="20" dur="1" fill="hold">
                                          <p:stCondLst>
                                            <p:cond delay="999"/>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04167E-6 3.33333E-6 L -0.41588 -0.20278 " pathEditMode="relative" rAng="0" ptsTypes="AA">
                                      <p:cBhvr>
                                        <p:cTn id="38" dur="500" fill="hold"/>
                                        <p:tgtEl>
                                          <p:spTgt spid="24"/>
                                        </p:tgtEl>
                                        <p:attrNameLst>
                                          <p:attrName>ppt_x</p:attrName>
                                          <p:attrName>ppt_y</p:attrName>
                                        </p:attrNameLst>
                                      </p:cBhvr>
                                      <p:rCtr x="-20794" y="-10139"/>
                                    </p:animMotion>
                                  </p:childTnLst>
                                </p:cTn>
                              </p:par>
                              <p:par>
                                <p:cTn id="39" presetID="22" presetClass="entr" presetSubtype="2"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500"/>
                                        <p:tgtEl>
                                          <p:spTgt spid="33"/>
                                        </p:tgtEl>
                                      </p:cBhvr>
                                    </p:animEffect>
                                  </p:childTnLst>
                                </p:cTn>
                              </p:par>
                              <p:par>
                                <p:cTn id="42" presetID="10" presetClass="exit" presetSubtype="0" fill="hold"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par>
                          <p:cTn id="45" fill="hold">
                            <p:stCondLst>
                              <p:cond delay="500"/>
                            </p:stCondLst>
                            <p:childTnLst>
                              <p:par>
                                <p:cTn id="46" presetID="42" presetClass="exit" presetSubtype="0" fill="hold" nodeType="afterEffect">
                                  <p:stCondLst>
                                    <p:cond delay="0"/>
                                  </p:stCondLst>
                                  <p:childTnLst>
                                    <p:animEffect transition="out" filter="fade">
                                      <p:cBhvr>
                                        <p:cTn id="47" dur="1000"/>
                                        <p:tgtEl>
                                          <p:spTgt spid="23"/>
                                        </p:tgtEl>
                                      </p:cBhvr>
                                    </p:animEffect>
                                    <p:anim calcmode="lin" valueType="num">
                                      <p:cBhvr>
                                        <p:cTn id="48" dur="1000"/>
                                        <p:tgtEl>
                                          <p:spTgt spid="23"/>
                                        </p:tgtEl>
                                        <p:attrNameLst>
                                          <p:attrName>ppt_x</p:attrName>
                                        </p:attrNameLst>
                                      </p:cBhvr>
                                      <p:tavLst>
                                        <p:tav tm="0">
                                          <p:val>
                                            <p:strVal val="ppt_x"/>
                                          </p:val>
                                        </p:tav>
                                        <p:tav tm="100000">
                                          <p:val>
                                            <p:strVal val="ppt_x"/>
                                          </p:val>
                                        </p:tav>
                                      </p:tavLst>
                                    </p:anim>
                                    <p:anim calcmode="lin" valueType="num">
                                      <p:cBhvr>
                                        <p:cTn id="49" dur="1000"/>
                                        <p:tgtEl>
                                          <p:spTgt spid="23"/>
                                        </p:tgtEl>
                                        <p:attrNameLst>
                                          <p:attrName>ppt_y</p:attrName>
                                        </p:attrNameLst>
                                      </p:cBhvr>
                                      <p:tavLst>
                                        <p:tav tm="0">
                                          <p:val>
                                            <p:strVal val="ppt_y"/>
                                          </p:val>
                                        </p:tav>
                                        <p:tav tm="100000">
                                          <p:val>
                                            <p:strVal val="ppt_y+.1"/>
                                          </p:val>
                                        </p:tav>
                                      </p:tavLst>
                                    </p:anim>
                                    <p:set>
                                      <p:cBhvr>
                                        <p:cTn id="50" dur="1" fill="hold">
                                          <p:stCondLst>
                                            <p:cond delay="999"/>
                                          </p:stCondLst>
                                        </p:cTn>
                                        <p:tgtEl>
                                          <p:spTgt spid="23"/>
                                        </p:tgtEl>
                                        <p:attrNameLst>
                                          <p:attrName>style.visibility</p:attrName>
                                        </p:attrNameLst>
                                      </p:cBhvr>
                                      <p:to>
                                        <p:strVal val="hidden"/>
                                      </p:to>
                                    </p:set>
                                  </p:childTnLst>
                                </p:cTn>
                              </p:par>
                            </p:childTnLst>
                          </p:cTn>
                        </p:par>
                        <p:par>
                          <p:cTn id="51" fill="hold">
                            <p:stCondLst>
                              <p:cond delay="1500"/>
                            </p:stCondLst>
                            <p:childTnLst>
                              <p:par>
                                <p:cTn id="52" presetID="10" presetClass="exit" presetSubtype="0" fill="hold" nodeType="after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xit" presetSubtype="0" fill="hold" nodeType="clickEffect">
                                  <p:stCondLst>
                                    <p:cond delay="0"/>
                                  </p:stCondLst>
                                  <p:childTnLst>
                                    <p:animEffect transition="out" filter="fade">
                                      <p:cBhvr>
                                        <p:cTn id="69" dur="1000"/>
                                        <p:tgtEl>
                                          <p:spTgt spid="35"/>
                                        </p:tgtEl>
                                      </p:cBhvr>
                                    </p:animEffect>
                                    <p:anim calcmode="lin" valueType="num">
                                      <p:cBhvr>
                                        <p:cTn id="70" dur="1000"/>
                                        <p:tgtEl>
                                          <p:spTgt spid="35"/>
                                        </p:tgtEl>
                                        <p:attrNameLst>
                                          <p:attrName>ppt_x</p:attrName>
                                        </p:attrNameLst>
                                      </p:cBhvr>
                                      <p:tavLst>
                                        <p:tav tm="0">
                                          <p:val>
                                            <p:strVal val="ppt_x"/>
                                          </p:val>
                                        </p:tav>
                                        <p:tav tm="100000">
                                          <p:val>
                                            <p:strVal val="ppt_x"/>
                                          </p:val>
                                        </p:tav>
                                      </p:tavLst>
                                    </p:anim>
                                    <p:anim calcmode="lin" valueType="num">
                                      <p:cBhvr>
                                        <p:cTn id="71" dur="1000"/>
                                        <p:tgtEl>
                                          <p:spTgt spid="35"/>
                                        </p:tgtEl>
                                        <p:attrNameLst>
                                          <p:attrName>ppt_y</p:attrName>
                                        </p:attrNameLst>
                                      </p:cBhvr>
                                      <p:tavLst>
                                        <p:tav tm="0">
                                          <p:val>
                                            <p:strVal val="ppt_y"/>
                                          </p:val>
                                        </p:tav>
                                        <p:tav tm="100000">
                                          <p:val>
                                            <p:strVal val="ppt_y-.1"/>
                                          </p:val>
                                        </p:tav>
                                      </p:tavLst>
                                    </p:anim>
                                    <p:set>
                                      <p:cBhvr>
                                        <p:cTn id="72" dur="1" fill="hold">
                                          <p:stCondLst>
                                            <p:cond delay="999"/>
                                          </p:stCondLst>
                                        </p:cTn>
                                        <p:tgtEl>
                                          <p:spTgt spid="3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nodeType="click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1000"/>
                                        <p:tgtEl>
                                          <p:spTgt spid="37"/>
                                        </p:tgtEl>
                                      </p:cBhvr>
                                    </p:animEffect>
                                    <p:anim calcmode="lin" valueType="num">
                                      <p:cBhvr>
                                        <p:cTn id="85" dur="1000" fill="hold"/>
                                        <p:tgtEl>
                                          <p:spTgt spid="37"/>
                                        </p:tgtEl>
                                        <p:attrNameLst>
                                          <p:attrName>ppt_x</p:attrName>
                                        </p:attrNameLst>
                                      </p:cBhvr>
                                      <p:tavLst>
                                        <p:tav tm="0">
                                          <p:val>
                                            <p:strVal val="#ppt_x"/>
                                          </p:val>
                                        </p:tav>
                                        <p:tav tm="100000">
                                          <p:val>
                                            <p:strVal val="#ppt_x"/>
                                          </p:val>
                                        </p:tav>
                                      </p:tavLst>
                                    </p:anim>
                                    <p:anim calcmode="lin" valueType="num">
                                      <p:cBhvr>
                                        <p:cTn id="8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4.58333E-6 3.33333E-6 L 0.16822 -0.41922 " pathEditMode="relative" rAng="0" ptsTypes="AA">
                                      <p:cBhvr>
                                        <p:cTn id="90" dur="500" fill="hold"/>
                                        <p:tgtEl>
                                          <p:spTgt spid="37"/>
                                        </p:tgtEl>
                                        <p:attrNameLst>
                                          <p:attrName>ppt_x</p:attrName>
                                          <p:attrName>ppt_y</p:attrName>
                                        </p:attrNameLst>
                                      </p:cBhvr>
                                      <p:rCtr x="8411" y="-20972"/>
                                    </p:animMotion>
                                  </p:childTnLst>
                                </p:cTn>
                              </p:par>
                              <p:par>
                                <p:cTn id="91" presetID="22" presetClass="entr" presetSubtype="4" fill="hold"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down)">
                                      <p:cBhvr>
                                        <p:cTn id="93" dur="500"/>
                                        <p:tgtEl>
                                          <p:spTgt spid="40"/>
                                        </p:tgtEl>
                                      </p:cBhvr>
                                    </p:animEffect>
                                  </p:childTnLst>
                                </p:cTn>
                              </p:par>
                            </p:childTnLst>
                          </p:cTn>
                        </p:par>
                        <p:par>
                          <p:cTn id="94" fill="hold">
                            <p:stCondLst>
                              <p:cond delay="500"/>
                            </p:stCondLst>
                            <p:childTnLst>
                              <p:par>
                                <p:cTn id="95" presetID="42" presetClass="exit" presetSubtype="0" fill="hold" nodeType="afterEffect">
                                  <p:stCondLst>
                                    <p:cond delay="0"/>
                                  </p:stCondLst>
                                  <p:childTnLst>
                                    <p:animEffect transition="out" filter="fade">
                                      <p:cBhvr>
                                        <p:cTn id="96" dur="1000"/>
                                        <p:tgtEl>
                                          <p:spTgt spid="36"/>
                                        </p:tgtEl>
                                      </p:cBhvr>
                                    </p:animEffect>
                                    <p:anim calcmode="lin" valueType="num">
                                      <p:cBhvr>
                                        <p:cTn id="97" dur="1000"/>
                                        <p:tgtEl>
                                          <p:spTgt spid="36"/>
                                        </p:tgtEl>
                                        <p:attrNameLst>
                                          <p:attrName>ppt_x</p:attrName>
                                        </p:attrNameLst>
                                      </p:cBhvr>
                                      <p:tavLst>
                                        <p:tav tm="0">
                                          <p:val>
                                            <p:strVal val="ppt_x"/>
                                          </p:val>
                                        </p:tav>
                                        <p:tav tm="100000">
                                          <p:val>
                                            <p:strVal val="ppt_x"/>
                                          </p:val>
                                        </p:tav>
                                      </p:tavLst>
                                    </p:anim>
                                    <p:anim calcmode="lin" valueType="num">
                                      <p:cBhvr>
                                        <p:cTn id="98" dur="1000"/>
                                        <p:tgtEl>
                                          <p:spTgt spid="36"/>
                                        </p:tgtEl>
                                        <p:attrNameLst>
                                          <p:attrName>ppt_y</p:attrName>
                                        </p:attrNameLst>
                                      </p:cBhvr>
                                      <p:tavLst>
                                        <p:tav tm="0">
                                          <p:val>
                                            <p:strVal val="ppt_y"/>
                                          </p:val>
                                        </p:tav>
                                        <p:tav tm="100000">
                                          <p:val>
                                            <p:strVal val="ppt_y+.1"/>
                                          </p:val>
                                        </p:tav>
                                      </p:tavLst>
                                    </p:anim>
                                    <p:set>
                                      <p:cBhvr>
                                        <p:cTn id="99" dur="1" fill="hold">
                                          <p:stCondLst>
                                            <p:cond delay="999"/>
                                          </p:stCondLst>
                                        </p:cTn>
                                        <p:tgtEl>
                                          <p:spTgt spid="36"/>
                                        </p:tgtEl>
                                        <p:attrNameLst>
                                          <p:attrName>style.visibility</p:attrName>
                                        </p:attrNameLst>
                                      </p:cBhvr>
                                      <p:to>
                                        <p:strVal val="hidden"/>
                                      </p:to>
                                    </p:set>
                                  </p:childTnLst>
                                </p:cTn>
                              </p:par>
                            </p:childTnLst>
                          </p:cTn>
                        </p:par>
                        <p:par>
                          <p:cTn id="100" fill="hold">
                            <p:stCondLst>
                              <p:cond delay="1500"/>
                            </p:stCondLst>
                            <p:childTnLst>
                              <p:par>
                                <p:cTn id="101" presetID="10" presetClass="exit" presetSubtype="0" fill="hold" nodeType="afterEffect">
                                  <p:stCondLst>
                                    <p:cond delay="0"/>
                                  </p:stCondLst>
                                  <p:childTnLst>
                                    <p:animEffect transition="out" filter="fade">
                                      <p:cBhvr>
                                        <p:cTn id="102" dur="500"/>
                                        <p:tgtEl>
                                          <p:spTgt spid="37"/>
                                        </p:tgtEl>
                                      </p:cBhvr>
                                    </p:animEffect>
                                    <p:set>
                                      <p:cBhvr>
                                        <p:cTn id="103" dur="1" fill="hold">
                                          <p:stCondLst>
                                            <p:cond delay="499"/>
                                          </p:stCondLst>
                                        </p:cTn>
                                        <p:tgtEl>
                                          <p:spTgt spid="37"/>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38"/>
                                        </p:tgtEl>
                                      </p:cBhvr>
                                    </p:animEffect>
                                    <p:set>
                                      <p:cBhvr>
                                        <p:cTn id="106" dur="1" fill="hold">
                                          <p:stCondLst>
                                            <p:cond delay="499"/>
                                          </p:stCondLst>
                                        </p:cTn>
                                        <p:tgtEl>
                                          <p:spTgt spid="38"/>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fade">
                                      <p:cBhvr>
                                        <p:cTn id="1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mc:AlternateContent xmlns:mc="http://schemas.openxmlformats.org/markup-compatibility/2006">
        <mc:Choice xmlns:a14="http://schemas.microsoft.com/office/drawing/2010/main" Requires="a14">
          <p:sp>
            <p:nvSpPr>
              <p:cNvPr id="2" name="Google Shape;86;ga338da080d_1_6">
                <a:extLst>
                  <a:ext uri="{FF2B5EF4-FFF2-40B4-BE49-F238E27FC236}">
                    <a16:creationId xmlns:a16="http://schemas.microsoft.com/office/drawing/2014/main" id="{CF68F033-07B2-C71A-CBEA-D8FDA4D12F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Triangle : triangles particuliers, droites particulières dans un triangle, somme des angles dans un triangle</a:t>
                </a:r>
                <a:endParaRPr lang="fr-FR" sz="3200" b="1" dirty="0">
                  <a:solidFill>
                    <a:srgbClr val="3A729A"/>
                  </a:solidFill>
                  <a:latin typeface="Comic Sans MS" panose="030F0702030302020204" pitchFamily="66" charset="0"/>
                </a:endParaRPr>
              </a:p>
              <a:p>
                <a:pPr marL="1028700" lvl="7" indent="-514350">
                  <a:lnSpc>
                    <a:spcPct val="150000"/>
                  </a:lnSpc>
                  <a:buClr>
                    <a:srgbClr val="0076A3"/>
                  </a:buClr>
                  <a:buSzPct val="100000"/>
                  <a:buFont typeface="+mj-lt"/>
                  <a:buAutoNum type="arabicPeriod" startAt="3"/>
                </a:pPr>
                <a:r>
                  <a:rPr lang="fr-FR" sz="2800" dirty="0">
                    <a:solidFill>
                      <a:schemeClr val="tx1">
                        <a:lumMod val="65000"/>
                        <a:lumOff val="35000"/>
                      </a:schemeClr>
                    </a:solidFill>
                    <a:latin typeface="Comic Sans MS"/>
                  </a:rPr>
                  <a:t>Connaître que la somme des angles d’un triangle est de 180</a:t>
                </a:r>
                <a:r>
                  <a:rPr lang="en-US" sz="2800" dirty="0">
                    <a:solidFill>
                      <a:schemeClr val="tx1">
                        <a:lumMod val="65000"/>
                        <a:lumOff val="35000"/>
                      </a:schemeClr>
                    </a:solidFill>
                    <a:latin typeface="Comic Sans MS"/>
                  </a:rPr>
                  <a:t>º</a:t>
                </a:r>
              </a:p>
              <a:p>
                <a:pPr marL="857250" lvl="7" indent="-342900">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Connaître que la somme des angles d’un triangle est de 180</a:t>
                </a:r>
                <a14:m>
                  <m:oMath xmlns:m="http://schemas.openxmlformats.org/officeDocument/2006/math">
                    <m:r>
                      <a:rPr lang="en-US" sz="2400" i="1">
                        <a:solidFill>
                          <a:prstClr val="black">
                            <a:lumMod val="65000"/>
                            <a:lumOff val="35000"/>
                          </a:prstClr>
                        </a:solidFill>
                        <a:latin typeface="Cambria Math" panose="02040503050406030204" pitchFamily="18" charset="0"/>
                        <a:ea typeface="Cambria Math" panose="02040503050406030204" pitchFamily="18" charset="0"/>
                      </a:rPr>
                      <m:t>°</m:t>
                    </m:r>
                  </m:oMath>
                </a14:m>
                <a:endParaRPr lang="en-US" sz="2400" dirty="0">
                  <a:solidFill>
                    <a:prstClr val="black">
                      <a:lumMod val="65000"/>
                      <a:lumOff val="35000"/>
                    </a:prstClr>
                  </a:solidFill>
                  <a:latin typeface="Comic Sans MS"/>
                </a:endParaRPr>
              </a:p>
              <a:p>
                <a:pPr marL="857250" lvl="7" indent="-342900">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Rapporter un angle avec le compas</a:t>
                </a: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mc:Choice>
        <mc:Fallback>
          <p:sp>
            <p:nvSpPr>
              <p:cNvPr id="2" name="Google Shape;86;ga338da080d_1_6">
                <a:extLst>
                  <a:ext uri="{FF2B5EF4-FFF2-40B4-BE49-F238E27FC236}">
                    <a16:creationId xmlns:a16="http://schemas.microsoft.com/office/drawing/2014/main" id="{CF68F033-07B2-C71A-CBEA-D8FDA4D12F53}"/>
                  </a:ext>
                </a:extLst>
              </p:cNvPr>
              <p:cNvSpPr txBox="1">
                <a:spLocks noRot="1" noChangeAspect="1" noMove="1" noResize="1" noEditPoints="1" noAdjustHandles="1" noChangeArrowheads="1" noChangeShapeType="1" noTextEdit="1"/>
              </p:cNvSpPr>
              <p:nvPr/>
            </p:nvSpPr>
            <p:spPr>
              <a:xfrm>
                <a:off x="195493" y="1345111"/>
                <a:ext cx="11605959" cy="5174959"/>
              </a:xfrm>
              <a:prstGeom prst="rect">
                <a:avLst/>
              </a:prstGeom>
              <a:blipFill>
                <a:blip r:embed="rId5"/>
                <a:stretch>
                  <a:fillRect/>
                </a:stretch>
              </a:blipFill>
              <a:ln>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8940560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Utilisez la figure pour compléter.</a:t>
            </a:r>
            <a:endParaRPr lang="fr-FR" sz="3200" dirty="0">
              <a:latin typeface="+mj-lt"/>
              <a:sym typeface="Comic Sans MS"/>
            </a:endParaRPr>
          </a:p>
        </p:txBody>
      </p:sp>
      <mc:AlternateContent xmlns:mc="http://schemas.openxmlformats.org/markup-compatibility/2006" xmlns:a14="http://schemas.microsoft.com/office/drawing/2010/main">
        <mc:Choice Requires="a14">
          <p:sp>
            <p:nvSpPr>
              <p:cNvPr id="32" name="Subtitle 2">
                <a:extLst>
                  <a:ext uri="{FF2B5EF4-FFF2-40B4-BE49-F238E27FC236}">
                    <a16:creationId xmlns:a16="http://schemas.microsoft.com/office/drawing/2014/main" id="{16554FCD-DC08-48E7-A608-3667070A8DE1}"/>
                  </a:ext>
                </a:extLst>
              </p:cNvPr>
              <p:cNvSpPr txBox="1">
                <a:spLocks/>
              </p:cNvSpPr>
              <p:nvPr/>
            </p:nvSpPr>
            <p:spPr>
              <a:xfrm>
                <a:off x="265494" y="1669681"/>
                <a:ext cx="492593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6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𝐿𝑀𝑃</m:t>
                        </m:r>
                      </m:e>
                    </m:acc>
                    <m:r>
                      <a:rPr lang="en-US"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600" dirty="0">
                    <a:solidFill>
                      <a:schemeClr val="tx1">
                        <a:lumMod val="65000"/>
                        <a:lumOff val="35000"/>
                      </a:schemeClr>
                    </a:solidFill>
                    <a:effectLst/>
                    <a:ea typeface="Calibri" panose="020F0502020204030204" pitchFamily="34" charset="0"/>
                    <a:cs typeface="Calibri" panose="020F0502020204030204" pitchFamily="34" charset="0"/>
                  </a:rPr>
                  <a:t>                ÷ 2</a:t>
                </a:r>
                <a:endParaRPr lang="en-US" sz="3600" dirty="0">
                  <a:solidFill>
                    <a:schemeClr val="tx1">
                      <a:lumMod val="65000"/>
                      <a:lumOff val="35000"/>
                    </a:schemeClr>
                  </a:solidFill>
                </a:endParaRPr>
              </a:p>
            </p:txBody>
          </p:sp>
        </mc:Choice>
        <mc:Fallback xmlns="">
          <p:sp>
            <p:nvSpPr>
              <p:cNvPr id="32" name="Subtitle 2">
                <a:extLst>
                  <a:ext uri="{FF2B5EF4-FFF2-40B4-BE49-F238E27FC236}">
                    <a16:creationId xmlns:a16="http://schemas.microsoft.com/office/drawing/2014/main" id="{16554FCD-DC08-48E7-A608-3667070A8DE1}"/>
                  </a:ext>
                </a:extLst>
              </p:cNvPr>
              <p:cNvSpPr txBox="1">
                <a:spLocks noRot="1" noChangeAspect="1" noMove="1" noResize="1" noEditPoints="1" noAdjustHandles="1" noChangeArrowheads="1" noChangeShapeType="1" noTextEdit="1"/>
              </p:cNvSpPr>
              <p:nvPr/>
            </p:nvSpPr>
            <p:spPr>
              <a:xfrm>
                <a:off x="265494" y="1669681"/>
                <a:ext cx="4925937" cy="1101568"/>
              </a:xfrm>
              <a:prstGeom prst="rect">
                <a:avLst/>
              </a:prstGeom>
              <a:blipFill>
                <a:blip r:embed="rId4"/>
                <a:stretch>
                  <a:fillRect t="-7735"/>
                </a:stretch>
              </a:blipFill>
            </p:spPr>
            <p:txBody>
              <a:bodyPr/>
              <a:lstStyle/>
              <a:p>
                <a:r>
                  <a:rPr lang="en-US">
                    <a:noFill/>
                  </a:rPr>
                  <a:t> </a:t>
                </a:r>
              </a:p>
            </p:txBody>
          </p:sp>
        </mc:Fallback>
      </mc:AlternateContent>
      <p:sp>
        <p:nvSpPr>
          <p:cNvPr id="35" name="Rectangle: Rounded Corners 34">
            <a:extLst>
              <a:ext uri="{FF2B5EF4-FFF2-40B4-BE49-F238E27FC236}">
                <a16:creationId xmlns:a16="http://schemas.microsoft.com/office/drawing/2014/main" id="{F9753C09-FE9C-462E-8AE7-6A24C56573EB}"/>
              </a:ext>
            </a:extLst>
          </p:cNvPr>
          <p:cNvSpPr/>
          <p:nvPr/>
        </p:nvSpPr>
        <p:spPr>
          <a:xfrm>
            <a:off x="1906349" y="1709635"/>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sp>
        <p:nvSpPr>
          <p:cNvPr id="39" name="Half Frame 38">
            <a:extLst>
              <a:ext uri="{FF2B5EF4-FFF2-40B4-BE49-F238E27FC236}">
                <a16:creationId xmlns:a16="http://schemas.microsoft.com/office/drawing/2014/main" id="{24F6B4FE-5357-8255-497A-6344CE6B557B}"/>
              </a:ext>
            </a:extLst>
          </p:cNvPr>
          <p:cNvSpPr/>
          <p:nvPr/>
        </p:nvSpPr>
        <p:spPr>
          <a:xfrm rot="2650739">
            <a:off x="2552522" y="1601463"/>
            <a:ext cx="693438" cy="669043"/>
          </a:xfrm>
          <a:custGeom>
            <a:avLst/>
            <a:gdLst>
              <a:gd name="connsiteX0" fmla="*/ 0 w 254000"/>
              <a:gd name="connsiteY0" fmla="*/ 0 h 276578"/>
              <a:gd name="connsiteX1" fmla="*/ 254000 w 254000"/>
              <a:gd name="connsiteY1" fmla="*/ 0 h 276578"/>
              <a:gd name="connsiteX2" fmla="*/ 176246 w 254000"/>
              <a:gd name="connsiteY2" fmla="*/ 84666 h 276578"/>
              <a:gd name="connsiteX3" fmla="*/ 84666 w 254000"/>
              <a:gd name="connsiteY3" fmla="*/ 84666 h 276578"/>
              <a:gd name="connsiteX4" fmla="*/ 84666 w 254000"/>
              <a:gd name="connsiteY4" fmla="*/ 184386 h 276578"/>
              <a:gd name="connsiteX5" fmla="*/ 0 w 254000"/>
              <a:gd name="connsiteY5" fmla="*/ 276578 h 276578"/>
              <a:gd name="connsiteX6" fmla="*/ 0 w 254000"/>
              <a:gd name="connsiteY6" fmla="*/ 0 h 276578"/>
              <a:gd name="connsiteX0" fmla="*/ 31376 w 285376"/>
              <a:gd name="connsiteY0" fmla="*/ 34750 h 311328"/>
              <a:gd name="connsiteX1" fmla="*/ 285376 w 285376"/>
              <a:gd name="connsiteY1" fmla="*/ 34750 h 311328"/>
              <a:gd name="connsiteX2" fmla="*/ 207622 w 285376"/>
              <a:gd name="connsiteY2" fmla="*/ 119416 h 311328"/>
              <a:gd name="connsiteX3" fmla="*/ 0 w 285376"/>
              <a:gd name="connsiteY3" fmla="*/ 0 h 311328"/>
              <a:gd name="connsiteX4" fmla="*/ 116042 w 285376"/>
              <a:gd name="connsiteY4" fmla="*/ 219136 h 311328"/>
              <a:gd name="connsiteX5" fmla="*/ 31376 w 285376"/>
              <a:gd name="connsiteY5" fmla="*/ 311328 h 311328"/>
              <a:gd name="connsiteX6" fmla="*/ 31376 w 285376"/>
              <a:gd name="connsiteY6" fmla="*/ 34750 h 311328"/>
              <a:gd name="connsiteX0" fmla="*/ 0 w 254000"/>
              <a:gd name="connsiteY0" fmla="*/ 0 h 276578"/>
              <a:gd name="connsiteX1" fmla="*/ 254000 w 254000"/>
              <a:gd name="connsiteY1" fmla="*/ 0 h 276578"/>
              <a:gd name="connsiteX2" fmla="*/ 176246 w 254000"/>
              <a:gd name="connsiteY2" fmla="*/ 84666 h 276578"/>
              <a:gd name="connsiteX3" fmla="*/ 3913 w 254000"/>
              <a:gd name="connsiteY3" fmla="*/ 9663 h 276578"/>
              <a:gd name="connsiteX4" fmla="*/ 84666 w 254000"/>
              <a:gd name="connsiteY4" fmla="*/ 184386 h 276578"/>
              <a:gd name="connsiteX5" fmla="*/ 0 w 254000"/>
              <a:gd name="connsiteY5" fmla="*/ 276578 h 276578"/>
              <a:gd name="connsiteX6" fmla="*/ 0 w 254000"/>
              <a:gd name="connsiteY6" fmla="*/ 0 h 276578"/>
              <a:gd name="connsiteX0" fmla="*/ 0 w 254000"/>
              <a:gd name="connsiteY0" fmla="*/ 78 h 276656"/>
              <a:gd name="connsiteX1" fmla="*/ 254000 w 254000"/>
              <a:gd name="connsiteY1" fmla="*/ 78 h 276656"/>
              <a:gd name="connsiteX2" fmla="*/ 251306 w 254000"/>
              <a:gd name="connsiteY2" fmla="*/ 0 h 276656"/>
              <a:gd name="connsiteX3" fmla="*/ 3913 w 254000"/>
              <a:gd name="connsiteY3" fmla="*/ 9741 h 276656"/>
              <a:gd name="connsiteX4" fmla="*/ 84666 w 254000"/>
              <a:gd name="connsiteY4" fmla="*/ 184464 h 276656"/>
              <a:gd name="connsiteX5" fmla="*/ 0 w 254000"/>
              <a:gd name="connsiteY5" fmla="*/ 276656 h 276656"/>
              <a:gd name="connsiteX6" fmla="*/ 0 w 254000"/>
              <a:gd name="connsiteY6" fmla="*/ 78 h 276656"/>
              <a:gd name="connsiteX0" fmla="*/ 2080 w 256080"/>
              <a:gd name="connsiteY0" fmla="*/ 78 h 276656"/>
              <a:gd name="connsiteX1" fmla="*/ 256080 w 256080"/>
              <a:gd name="connsiteY1" fmla="*/ 78 h 276656"/>
              <a:gd name="connsiteX2" fmla="*/ 253386 w 256080"/>
              <a:gd name="connsiteY2" fmla="*/ 0 h 276656"/>
              <a:gd name="connsiteX3" fmla="*/ 5993 w 256080"/>
              <a:gd name="connsiteY3" fmla="*/ 9741 h 276656"/>
              <a:gd name="connsiteX4" fmla="*/ 0 w 256080"/>
              <a:gd name="connsiteY4" fmla="*/ 249083 h 276656"/>
              <a:gd name="connsiteX5" fmla="*/ 2080 w 256080"/>
              <a:gd name="connsiteY5" fmla="*/ 276656 h 276656"/>
              <a:gd name="connsiteX6" fmla="*/ 2080 w 256080"/>
              <a:gd name="connsiteY6" fmla="*/ 78 h 276656"/>
              <a:gd name="connsiteX0" fmla="*/ 2080 w 317902"/>
              <a:gd name="connsiteY0" fmla="*/ 184765 h 461343"/>
              <a:gd name="connsiteX1" fmla="*/ 256080 w 317902"/>
              <a:gd name="connsiteY1" fmla="*/ 184765 h 461343"/>
              <a:gd name="connsiteX2" fmla="*/ 317902 w 317902"/>
              <a:gd name="connsiteY2" fmla="*/ 0 h 461343"/>
              <a:gd name="connsiteX3" fmla="*/ 5993 w 317902"/>
              <a:gd name="connsiteY3" fmla="*/ 194428 h 461343"/>
              <a:gd name="connsiteX4" fmla="*/ 0 w 317902"/>
              <a:gd name="connsiteY4" fmla="*/ 433770 h 461343"/>
              <a:gd name="connsiteX5" fmla="*/ 2080 w 317902"/>
              <a:gd name="connsiteY5" fmla="*/ 461343 h 461343"/>
              <a:gd name="connsiteX6" fmla="*/ 2080 w 317902"/>
              <a:gd name="connsiteY6" fmla="*/ 184765 h 461343"/>
              <a:gd name="connsiteX0" fmla="*/ 2080 w 317902"/>
              <a:gd name="connsiteY0" fmla="*/ 184765 h 461343"/>
              <a:gd name="connsiteX1" fmla="*/ 306486 w 317902"/>
              <a:gd name="connsiteY1" fmla="*/ 9856 h 461343"/>
              <a:gd name="connsiteX2" fmla="*/ 317902 w 317902"/>
              <a:gd name="connsiteY2" fmla="*/ 0 h 461343"/>
              <a:gd name="connsiteX3" fmla="*/ 5993 w 317902"/>
              <a:gd name="connsiteY3" fmla="*/ 194428 h 461343"/>
              <a:gd name="connsiteX4" fmla="*/ 0 w 317902"/>
              <a:gd name="connsiteY4" fmla="*/ 433770 h 461343"/>
              <a:gd name="connsiteX5" fmla="*/ 2080 w 317902"/>
              <a:gd name="connsiteY5" fmla="*/ 461343 h 461343"/>
              <a:gd name="connsiteX6" fmla="*/ 2080 w 317902"/>
              <a:gd name="connsiteY6" fmla="*/ 184765 h 461343"/>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203934 w 521836"/>
              <a:gd name="connsiteY4" fmla="*/ 433770 h 492320"/>
              <a:gd name="connsiteX5" fmla="*/ 0 w 521836"/>
              <a:gd name="connsiteY5" fmla="*/ 492320 h 492320"/>
              <a:gd name="connsiteX6" fmla="*/ 206014 w 521836"/>
              <a:gd name="connsiteY6" fmla="*/ 184765 h 492320"/>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64428 w 521836"/>
              <a:gd name="connsiteY4" fmla="*/ 419796 h 492320"/>
              <a:gd name="connsiteX5" fmla="*/ 0 w 521836"/>
              <a:gd name="connsiteY5" fmla="*/ 492320 h 492320"/>
              <a:gd name="connsiteX6" fmla="*/ 206014 w 521836"/>
              <a:gd name="connsiteY6" fmla="*/ 184765 h 492320"/>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50431 w 521836"/>
              <a:gd name="connsiteY4" fmla="*/ 421590 h 492320"/>
              <a:gd name="connsiteX5" fmla="*/ 0 w 521836"/>
              <a:gd name="connsiteY5" fmla="*/ 492320 h 492320"/>
              <a:gd name="connsiteX6" fmla="*/ 206014 w 521836"/>
              <a:gd name="connsiteY6" fmla="*/ 184765 h 49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836" h="492320">
                <a:moveTo>
                  <a:pt x="206014" y="184765"/>
                </a:moveTo>
                <a:lnTo>
                  <a:pt x="510420" y="9856"/>
                </a:lnTo>
                <a:lnTo>
                  <a:pt x="521836" y="0"/>
                </a:lnTo>
                <a:lnTo>
                  <a:pt x="209927" y="194428"/>
                </a:lnTo>
                <a:lnTo>
                  <a:pt x="50431" y="421590"/>
                </a:lnTo>
                <a:lnTo>
                  <a:pt x="0" y="492320"/>
                </a:lnTo>
                <a:lnTo>
                  <a:pt x="206014" y="184765"/>
                </a:lnTo>
                <a:close/>
              </a:path>
            </a:pathLst>
          </a:custGeom>
          <a:solidFill>
            <a:schemeClr val="tx2">
              <a:lumMod val="2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1" name="Group 40">
            <a:extLst>
              <a:ext uri="{FF2B5EF4-FFF2-40B4-BE49-F238E27FC236}">
                <a16:creationId xmlns:a16="http://schemas.microsoft.com/office/drawing/2014/main" id="{EF4FFC3E-63DA-F574-D868-4E4D3472F597}"/>
              </a:ext>
            </a:extLst>
          </p:cNvPr>
          <p:cNvGrpSpPr/>
          <p:nvPr/>
        </p:nvGrpSpPr>
        <p:grpSpPr>
          <a:xfrm>
            <a:off x="3080657" y="2020431"/>
            <a:ext cx="6762980" cy="4556624"/>
            <a:chOff x="3080657" y="2020431"/>
            <a:chExt cx="6762980" cy="4556624"/>
          </a:xfrm>
        </p:grpSpPr>
        <p:grpSp>
          <p:nvGrpSpPr>
            <p:cNvPr id="36" name="Group 35">
              <a:extLst>
                <a:ext uri="{FF2B5EF4-FFF2-40B4-BE49-F238E27FC236}">
                  <a16:creationId xmlns:a16="http://schemas.microsoft.com/office/drawing/2014/main" id="{58A39EF8-D914-0D55-8900-D1143A99F324}"/>
                </a:ext>
              </a:extLst>
            </p:cNvPr>
            <p:cNvGrpSpPr/>
            <p:nvPr/>
          </p:nvGrpSpPr>
          <p:grpSpPr>
            <a:xfrm>
              <a:off x="3080657" y="2020431"/>
              <a:ext cx="6762980" cy="4556624"/>
              <a:chOff x="3080657" y="2020431"/>
              <a:chExt cx="6762980" cy="4556624"/>
            </a:xfrm>
          </p:grpSpPr>
          <p:grpSp>
            <p:nvGrpSpPr>
              <p:cNvPr id="33" name="Group 32">
                <a:extLst>
                  <a:ext uri="{FF2B5EF4-FFF2-40B4-BE49-F238E27FC236}">
                    <a16:creationId xmlns:a16="http://schemas.microsoft.com/office/drawing/2014/main" id="{1BF325CF-63B5-1599-D5C8-741A45BB5755}"/>
                  </a:ext>
                </a:extLst>
              </p:cNvPr>
              <p:cNvGrpSpPr/>
              <p:nvPr/>
            </p:nvGrpSpPr>
            <p:grpSpPr>
              <a:xfrm>
                <a:off x="3080657" y="2020431"/>
                <a:ext cx="5916582" cy="4556624"/>
                <a:chOff x="3080657" y="2020431"/>
                <a:chExt cx="5916582" cy="4556624"/>
              </a:xfrm>
            </p:grpSpPr>
            <p:cxnSp>
              <p:nvCxnSpPr>
                <p:cNvPr id="7" name="Straight Connector 6">
                  <a:extLst>
                    <a:ext uri="{FF2B5EF4-FFF2-40B4-BE49-F238E27FC236}">
                      <a16:creationId xmlns:a16="http://schemas.microsoft.com/office/drawing/2014/main" id="{C5CB2300-7466-77BB-BDCC-912D83D39C46}"/>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8A34FB2-ABE6-931A-2EEA-0DAA37FD0163}"/>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A201643-36C4-4525-E887-267F47EC1D51}"/>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F441478B-CF08-1437-0334-D90F1BD0AAC7}"/>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1" name="Group 10">
                  <a:extLst>
                    <a:ext uri="{FF2B5EF4-FFF2-40B4-BE49-F238E27FC236}">
                      <a16:creationId xmlns:a16="http://schemas.microsoft.com/office/drawing/2014/main" id="{D7E2910F-6986-51C1-663F-5F418D23712C}"/>
                    </a:ext>
                  </a:extLst>
                </p:cNvPr>
                <p:cNvGrpSpPr/>
                <p:nvPr/>
              </p:nvGrpSpPr>
              <p:grpSpPr>
                <a:xfrm>
                  <a:off x="4049238" y="2996106"/>
                  <a:ext cx="1332769" cy="1101568"/>
                  <a:chOff x="4042888" y="2900856"/>
                  <a:chExt cx="1332769" cy="1101568"/>
                </a:xfrm>
              </p:grpSpPr>
              <p:sp>
                <p:nvSpPr>
                  <p:cNvPr id="13" name="Subtitle 2">
                    <a:extLst>
                      <a:ext uri="{FF2B5EF4-FFF2-40B4-BE49-F238E27FC236}">
                        <a16:creationId xmlns:a16="http://schemas.microsoft.com/office/drawing/2014/main" id="{2641F9E7-396C-6E59-414C-23D4AAEF3BCC}"/>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15" name="Oval 14">
                    <a:extLst>
                      <a:ext uri="{FF2B5EF4-FFF2-40B4-BE49-F238E27FC236}">
                        <a16:creationId xmlns:a16="http://schemas.microsoft.com/office/drawing/2014/main" id="{9723DF59-8FC4-1C47-797F-92AED52829C1}"/>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dash2">
                  <a:extLst>
                    <a:ext uri="{FF2B5EF4-FFF2-40B4-BE49-F238E27FC236}">
                      <a16:creationId xmlns:a16="http://schemas.microsoft.com/office/drawing/2014/main" id="{D5F5F52D-ACC2-8FD8-B3AA-8E1A03997F65}"/>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190805E-509E-43F1-EDEA-84539E4ABFF7}"/>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7" name="dash2">
                  <a:extLst>
                    <a:ext uri="{FF2B5EF4-FFF2-40B4-BE49-F238E27FC236}">
                      <a16:creationId xmlns:a16="http://schemas.microsoft.com/office/drawing/2014/main" id="{FC88DBA8-BF61-3854-04FD-2CBF29C19251}"/>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EBA20D5-9073-D18F-EEFC-C63D9CC8C6BD}"/>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0" name="Oval 29" hidden="1">
                  <a:extLst>
                    <a:ext uri="{FF2B5EF4-FFF2-40B4-BE49-F238E27FC236}">
                      <a16:creationId xmlns:a16="http://schemas.microsoft.com/office/drawing/2014/main" id="{3112FB0B-A954-386B-406C-65F697E85D04}"/>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Subtitle 2">
                <a:extLst>
                  <a:ext uri="{FF2B5EF4-FFF2-40B4-BE49-F238E27FC236}">
                    <a16:creationId xmlns:a16="http://schemas.microsoft.com/office/drawing/2014/main" id="{ED9F5465-5FE3-C637-A99F-5474280F526D}"/>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37" name="Group 36">
              <a:extLst>
                <a:ext uri="{FF2B5EF4-FFF2-40B4-BE49-F238E27FC236}">
                  <a16:creationId xmlns:a16="http://schemas.microsoft.com/office/drawing/2014/main" id="{A2C430E9-1BC2-BAAE-AF79-41E51DCFA441}"/>
                </a:ext>
              </a:extLst>
            </p:cNvPr>
            <p:cNvGrpSpPr/>
            <p:nvPr/>
          </p:nvGrpSpPr>
          <p:grpSpPr>
            <a:xfrm>
              <a:off x="5647013" y="4700861"/>
              <a:ext cx="491024" cy="572205"/>
              <a:chOff x="7556097" y="4881198"/>
              <a:chExt cx="491024" cy="572205"/>
            </a:xfrm>
          </p:grpSpPr>
          <p:sp>
            <p:nvSpPr>
              <p:cNvPr id="38" name="Oval 37">
                <a:extLst>
                  <a:ext uri="{FF2B5EF4-FFF2-40B4-BE49-F238E27FC236}">
                    <a16:creationId xmlns:a16="http://schemas.microsoft.com/office/drawing/2014/main" id="{116EEA46-9BC0-F959-6813-9D7F19D6CAAF}"/>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7AD4409-4910-8726-414E-F058DF5D27E4}"/>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21053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1.85185E-6 L 0.16719 0.00324 " pathEditMode="relative" rAng="0" ptsTypes="AA">
                                      <p:cBhvr>
                                        <p:cTn id="6" dur="2000" fill="hold"/>
                                        <p:tgtEl>
                                          <p:spTgt spid="41"/>
                                        </p:tgtEl>
                                        <p:attrNameLst>
                                          <p:attrName>ppt_x</p:attrName>
                                          <p:attrName>ppt_y</p:attrName>
                                        </p:attrNameLst>
                                      </p:cBhvr>
                                      <p:rCtr x="8359" y="162"/>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animBg="1"/>
      <p:bldP spid="3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Utilisez la figure pour compléter.</a:t>
            </a:r>
            <a:endParaRPr lang="fr-FR" sz="3200" dirty="0">
              <a:latin typeface="+mj-lt"/>
              <a:sym typeface="Comic Sans MS"/>
            </a:endParaRPr>
          </a:p>
        </p:txBody>
      </p:sp>
      <mc:AlternateContent xmlns:mc="http://schemas.openxmlformats.org/markup-compatibility/2006" xmlns:a14="http://schemas.microsoft.com/office/drawing/2010/main">
        <mc:Choice Requires="a14">
          <p:sp>
            <p:nvSpPr>
              <p:cNvPr id="3" name="Subtitle 2">
                <a:extLst>
                  <a:ext uri="{FF2B5EF4-FFF2-40B4-BE49-F238E27FC236}">
                    <a16:creationId xmlns:a16="http://schemas.microsoft.com/office/drawing/2014/main" id="{99D20B5E-19F1-E3E1-2EE8-C7992670D1A6}"/>
                  </a:ext>
                </a:extLst>
              </p:cNvPr>
              <p:cNvSpPr txBox="1">
                <a:spLocks/>
              </p:cNvSpPr>
              <p:nvPr/>
            </p:nvSpPr>
            <p:spPr>
              <a:xfrm>
                <a:off x="495412" y="1561157"/>
                <a:ext cx="492593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60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600" b="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𝑁𝑀𝑃</m:t>
                        </m:r>
                      </m:e>
                    </m:acc>
                    <m:r>
                      <a:rPr lang="en-US" sz="3600" b="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600" dirty="0">
                    <a:solidFill>
                      <a:schemeClr val="bg2"/>
                    </a:solidFill>
                    <a:effectLst/>
                    <a:ea typeface="Calibri" panose="020F0502020204030204" pitchFamily="34" charset="0"/>
                    <a:cs typeface="Calibri" panose="020F0502020204030204" pitchFamily="34" charset="0"/>
                  </a:rPr>
                  <a:t>                </a:t>
                </a:r>
                <a:endParaRPr lang="en-US" sz="3600" dirty="0">
                  <a:solidFill>
                    <a:schemeClr val="bg2"/>
                  </a:solidFill>
                </a:endParaRPr>
              </a:p>
            </p:txBody>
          </p:sp>
        </mc:Choice>
        <mc:Fallback xmlns="">
          <p:sp>
            <p:nvSpPr>
              <p:cNvPr id="3" name="Subtitle 2">
                <a:extLst>
                  <a:ext uri="{FF2B5EF4-FFF2-40B4-BE49-F238E27FC236}">
                    <a16:creationId xmlns:a16="http://schemas.microsoft.com/office/drawing/2014/main" id="{99D20B5E-19F1-E3E1-2EE8-C7992670D1A6}"/>
                  </a:ext>
                </a:extLst>
              </p:cNvPr>
              <p:cNvSpPr txBox="1">
                <a:spLocks noRot="1" noChangeAspect="1" noMove="1" noResize="1" noEditPoints="1" noAdjustHandles="1" noChangeArrowheads="1" noChangeShapeType="1" noTextEdit="1"/>
              </p:cNvSpPr>
              <p:nvPr/>
            </p:nvSpPr>
            <p:spPr>
              <a:xfrm>
                <a:off x="495412" y="1561157"/>
                <a:ext cx="4925937" cy="1101568"/>
              </a:xfrm>
              <a:prstGeom prst="rect">
                <a:avLst/>
              </a:prstGeom>
              <a:blipFill>
                <a:blip r:embed="rId4"/>
                <a:stretch>
                  <a:fillRect/>
                </a:stretch>
              </a:blipFill>
            </p:spPr>
            <p:txBody>
              <a:bodyPr/>
              <a:lstStyle/>
              <a:p>
                <a:r>
                  <a:rPr lang="en-US">
                    <a:noFill/>
                  </a:rPr>
                  <a:t> </a:t>
                </a:r>
              </a:p>
            </p:txBody>
          </p:sp>
        </mc:Fallback>
      </mc:AlternateContent>
      <p:sp>
        <p:nvSpPr>
          <p:cNvPr id="7" name="Rectangle: Rounded Corners 6">
            <a:extLst>
              <a:ext uri="{FF2B5EF4-FFF2-40B4-BE49-F238E27FC236}">
                <a16:creationId xmlns:a16="http://schemas.microsoft.com/office/drawing/2014/main" id="{66BC4FA3-55EB-F05C-E3AB-3AE5175557CF}"/>
              </a:ext>
            </a:extLst>
          </p:cNvPr>
          <p:cNvSpPr/>
          <p:nvPr/>
        </p:nvSpPr>
        <p:spPr>
          <a:xfrm>
            <a:off x="2136267" y="1601111"/>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sp>
        <p:nvSpPr>
          <p:cNvPr id="8" name="Oval 7">
            <a:extLst>
              <a:ext uri="{FF2B5EF4-FFF2-40B4-BE49-F238E27FC236}">
                <a16:creationId xmlns:a16="http://schemas.microsoft.com/office/drawing/2014/main" id="{A1B4756A-23F1-3805-692B-753CEC6204FB}"/>
              </a:ext>
            </a:extLst>
          </p:cNvPr>
          <p:cNvSpPr/>
          <p:nvPr/>
        </p:nvSpPr>
        <p:spPr>
          <a:xfrm>
            <a:off x="3678500" y="1677850"/>
            <a:ext cx="158496" cy="13411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DCC8EE4D-8230-BE56-3165-B411140AB527}"/>
              </a:ext>
            </a:extLst>
          </p:cNvPr>
          <p:cNvGrpSpPr/>
          <p:nvPr/>
        </p:nvGrpSpPr>
        <p:grpSpPr>
          <a:xfrm>
            <a:off x="4933608" y="2111941"/>
            <a:ext cx="6762980" cy="4556624"/>
            <a:chOff x="3080657" y="2020431"/>
            <a:chExt cx="6762980" cy="4556624"/>
          </a:xfrm>
        </p:grpSpPr>
        <p:grpSp>
          <p:nvGrpSpPr>
            <p:cNvPr id="4" name="Group 3">
              <a:extLst>
                <a:ext uri="{FF2B5EF4-FFF2-40B4-BE49-F238E27FC236}">
                  <a16:creationId xmlns:a16="http://schemas.microsoft.com/office/drawing/2014/main" id="{F3CB39BE-8362-34C1-F44E-EF1FB4D6C39A}"/>
                </a:ext>
              </a:extLst>
            </p:cNvPr>
            <p:cNvGrpSpPr/>
            <p:nvPr/>
          </p:nvGrpSpPr>
          <p:grpSpPr>
            <a:xfrm>
              <a:off x="3080657" y="2020431"/>
              <a:ext cx="6762980" cy="4556624"/>
              <a:chOff x="3080657" y="2020431"/>
              <a:chExt cx="6762980" cy="4556624"/>
            </a:xfrm>
          </p:grpSpPr>
          <p:grpSp>
            <p:nvGrpSpPr>
              <p:cNvPr id="23" name="Group 22">
                <a:extLst>
                  <a:ext uri="{FF2B5EF4-FFF2-40B4-BE49-F238E27FC236}">
                    <a16:creationId xmlns:a16="http://schemas.microsoft.com/office/drawing/2014/main" id="{8A7261C7-B361-F724-6D1B-F40A80386716}"/>
                  </a:ext>
                </a:extLst>
              </p:cNvPr>
              <p:cNvGrpSpPr/>
              <p:nvPr/>
            </p:nvGrpSpPr>
            <p:grpSpPr>
              <a:xfrm>
                <a:off x="3080657" y="2020431"/>
                <a:ext cx="5916582" cy="4556624"/>
                <a:chOff x="3080657" y="2020431"/>
                <a:chExt cx="5916582" cy="4556624"/>
              </a:xfrm>
            </p:grpSpPr>
            <p:cxnSp>
              <p:nvCxnSpPr>
                <p:cNvPr id="25" name="Straight Connector 24">
                  <a:extLst>
                    <a:ext uri="{FF2B5EF4-FFF2-40B4-BE49-F238E27FC236}">
                      <a16:creationId xmlns:a16="http://schemas.microsoft.com/office/drawing/2014/main" id="{C7477DE4-BF22-45A1-BB58-C5AE3D9E4E3A}"/>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C056774-F7C1-9220-DA0D-31B3F5A8324C}"/>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0461EB0-1132-534E-3163-E71C37BCCA8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E09A4AC4-A361-B9B8-389E-409B24229D38}"/>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29" name="Group 28">
                  <a:extLst>
                    <a:ext uri="{FF2B5EF4-FFF2-40B4-BE49-F238E27FC236}">
                      <a16:creationId xmlns:a16="http://schemas.microsoft.com/office/drawing/2014/main" id="{711F6FEC-7B9A-BF92-A074-331550D11B6E}"/>
                    </a:ext>
                  </a:extLst>
                </p:cNvPr>
                <p:cNvGrpSpPr/>
                <p:nvPr/>
              </p:nvGrpSpPr>
              <p:grpSpPr>
                <a:xfrm>
                  <a:off x="4049238" y="2996106"/>
                  <a:ext cx="1332769" cy="1101568"/>
                  <a:chOff x="4042888" y="2900856"/>
                  <a:chExt cx="1332769" cy="1101568"/>
                </a:xfrm>
              </p:grpSpPr>
              <p:sp>
                <p:nvSpPr>
                  <p:cNvPr id="35" name="Subtitle 2">
                    <a:extLst>
                      <a:ext uri="{FF2B5EF4-FFF2-40B4-BE49-F238E27FC236}">
                        <a16:creationId xmlns:a16="http://schemas.microsoft.com/office/drawing/2014/main" id="{F1CE4643-E344-5197-A2E8-14EC7732036B}"/>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6" name="Oval 35">
                    <a:extLst>
                      <a:ext uri="{FF2B5EF4-FFF2-40B4-BE49-F238E27FC236}">
                        <a16:creationId xmlns:a16="http://schemas.microsoft.com/office/drawing/2014/main" id="{36E6751B-B205-0C46-B428-12C6BFAED1E1}"/>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dash2">
                  <a:extLst>
                    <a:ext uri="{FF2B5EF4-FFF2-40B4-BE49-F238E27FC236}">
                      <a16:creationId xmlns:a16="http://schemas.microsoft.com/office/drawing/2014/main" id="{27F95B00-257A-8235-2F8D-EF7F68434B55}"/>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8236810-1F48-8DBA-74B7-D5E357A613CF}"/>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2" name="dash2">
                  <a:extLst>
                    <a:ext uri="{FF2B5EF4-FFF2-40B4-BE49-F238E27FC236}">
                      <a16:creationId xmlns:a16="http://schemas.microsoft.com/office/drawing/2014/main" id="{9DB8E6C9-E03F-79FC-0DFC-8B0290624D60}"/>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816A14F-2932-AF96-51A1-A5FC5CF3F8EB}"/>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4" name="Oval 33" hidden="1">
                  <a:extLst>
                    <a:ext uri="{FF2B5EF4-FFF2-40B4-BE49-F238E27FC236}">
                      <a16:creationId xmlns:a16="http://schemas.microsoft.com/office/drawing/2014/main" id="{477ACFC1-0E28-DC22-A710-9FAB10299BCB}"/>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Subtitle 2">
                <a:extLst>
                  <a:ext uri="{FF2B5EF4-FFF2-40B4-BE49-F238E27FC236}">
                    <a16:creationId xmlns:a16="http://schemas.microsoft.com/office/drawing/2014/main" id="{4314B8F9-30C1-C964-9004-68FEB39BC79F}"/>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45E8C070-6E5B-9C51-CBB9-BBD454EDF2FD}"/>
                </a:ext>
              </a:extLst>
            </p:cNvPr>
            <p:cNvGrpSpPr/>
            <p:nvPr/>
          </p:nvGrpSpPr>
          <p:grpSpPr>
            <a:xfrm>
              <a:off x="5647013" y="4700861"/>
              <a:ext cx="491024" cy="572205"/>
              <a:chOff x="7556097" y="4881198"/>
              <a:chExt cx="491024" cy="572205"/>
            </a:xfrm>
          </p:grpSpPr>
          <p:sp>
            <p:nvSpPr>
              <p:cNvPr id="21" name="Oval 20">
                <a:extLst>
                  <a:ext uri="{FF2B5EF4-FFF2-40B4-BE49-F238E27FC236}">
                    <a16:creationId xmlns:a16="http://schemas.microsoft.com/office/drawing/2014/main" id="{2CD889CF-9462-254F-D382-B3E4B8FD6A42}"/>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8C6169C-8288-AB86-5916-6DBDD75EEFE6}"/>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5677993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Utilisez la figure pour compléter.</a:t>
            </a:r>
            <a:endParaRPr lang="fr-FR" sz="3200" dirty="0">
              <a:latin typeface="+mj-lt"/>
              <a:sym typeface="Comic Sans MS"/>
            </a:endParaRPr>
          </a:p>
        </p:txBody>
      </p:sp>
      <mc:AlternateContent xmlns:mc="http://schemas.openxmlformats.org/markup-compatibility/2006" xmlns:a14="http://schemas.microsoft.com/office/drawing/2010/main">
        <mc:Choice Requires="a14">
          <p:sp>
            <p:nvSpPr>
              <p:cNvPr id="17" name="Subtitle 2">
                <a:extLst>
                  <a:ext uri="{FF2B5EF4-FFF2-40B4-BE49-F238E27FC236}">
                    <a16:creationId xmlns:a16="http://schemas.microsoft.com/office/drawing/2014/main" id="{B4273984-BAD1-F72D-F493-9FB7D61A6663}"/>
                  </a:ext>
                </a:extLst>
              </p:cNvPr>
              <p:cNvSpPr txBox="1">
                <a:spLocks/>
              </p:cNvSpPr>
              <p:nvPr/>
            </p:nvSpPr>
            <p:spPr>
              <a:xfrm>
                <a:off x="250980" y="1606613"/>
                <a:ext cx="8721570"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fr-FR" sz="3600" b="0" dirty="0">
                    <a:solidFill>
                      <a:schemeClr val="tx1">
                        <a:lumMod val="65000"/>
                        <a:lumOff val="35000"/>
                      </a:schemeClr>
                    </a:solidFill>
                    <a:effectLst/>
                    <a:ea typeface="Calibri" panose="020F0502020204030204" pitchFamily="34" charset="0"/>
                    <a:cs typeface="Calibri" panose="020F0502020204030204" pitchFamily="34" charset="0"/>
                  </a:rPr>
                  <a:t>                 est la bissectrice de</a:t>
                </a:r>
                <a14:m>
                  <m:oMath xmlns:m="http://schemas.openxmlformats.org/officeDocument/2006/math">
                    <m:r>
                      <a:rPr lang="fr-FR"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fr-FR" sz="3600" i="1">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fr-FR" sz="3600" i="1">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𝐿𝑁𝑀</m:t>
                        </m:r>
                      </m:e>
                    </m:acc>
                  </m:oMath>
                </a14:m>
                <a:r>
                  <a:rPr lang="fr-FR" sz="3600" dirty="0">
                    <a:solidFill>
                      <a:schemeClr val="tx1">
                        <a:lumMod val="65000"/>
                        <a:lumOff val="35000"/>
                      </a:schemeClr>
                    </a:solidFill>
                    <a:effectLst/>
                    <a:ea typeface="Calibri" panose="020F0502020204030204" pitchFamily="34" charset="0"/>
                    <a:cs typeface="Calibri" panose="020F0502020204030204" pitchFamily="34" charset="0"/>
                  </a:rPr>
                  <a:t>.               </a:t>
                </a:r>
                <a:endParaRPr lang="fr-FR" sz="3600" dirty="0">
                  <a:solidFill>
                    <a:schemeClr val="tx1">
                      <a:lumMod val="65000"/>
                      <a:lumOff val="35000"/>
                    </a:schemeClr>
                  </a:solidFill>
                </a:endParaRPr>
              </a:p>
            </p:txBody>
          </p:sp>
        </mc:Choice>
        <mc:Fallback xmlns="">
          <p:sp>
            <p:nvSpPr>
              <p:cNvPr id="17" name="Subtitle 2">
                <a:extLst>
                  <a:ext uri="{FF2B5EF4-FFF2-40B4-BE49-F238E27FC236}">
                    <a16:creationId xmlns:a16="http://schemas.microsoft.com/office/drawing/2014/main" id="{B4273984-BAD1-F72D-F493-9FB7D61A6663}"/>
                  </a:ext>
                </a:extLst>
              </p:cNvPr>
              <p:cNvSpPr txBox="1">
                <a:spLocks noRot="1" noChangeAspect="1" noMove="1" noResize="1" noEditPoints="1" noAdjustHandles="1" noChangeArrowheads="1" noChangeShapeType="1" noTextEdit="1"/>
              </p:cNvSpPr>
              <p:nvPr/>
            </p:nvSpPr>
            <p:spPr>
              <a:xfrm>
                <a:off x="250980" y="1606613"/>
                <a:ext cx="8721570" cy="1101568"/>
              </a:xfrm>
              <a:prstGeom prst="rect">
                <a:avLst/>
              </a:prstGeom>
              <a:blipFill>
                <a:blip r:embed="rId4"/>
                <a:stretch>
                  <a:fillRect t="-7222" r="-17959"/>
                </a:stretch>
              </a:blipFill>
            </p:spPr>
            <p:txBody>
              <a:bodyPr/>
              <a:lstStyle/>
              <a:p>
                <a:r>
                  <a:rPr lang="en-GB">
                    <a:noFill/>
                  </a:rPr>
                  <a:t> </a:t>
                </a:r>
              </a:p>
            </p:txBody>
          </p:sp>
        </mc:Fallback>
      </mc:AlternateContent>
      <p:sp>
        <p:nvSpPr>
          <p:cNvPr id="19" name="Rectangle: Rounded Corners 18">
            <a:extLst>
              <a:ext uri="{FF2B5EF4-FFF2-40B4-BE49-F238E27FC236}">
                <a16:creationId xmlns:a16="http://schemas.microsoft.com/office/drawing/2014/main" id="{F3219C54-0748-058A-6913-B3D900DBB926}"/>
              </a:ext>
            </a:extLst>
          </p:cNvPr>
          <p:cNvSpPr/>
          <p:nvPr/>
        </p:nvSpPr>
        <p:spPr>
          <a:xfrm>
            <a:off x="626189" y="1607412"/>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grpSp>
        <p:nvGrpSpPr>
          <p:cNvPr id="2" name="Group 1">
            <a:extLst>
              <a:ext uri="{FF2B5EF4-FFF2-40B4-BE49-F238E27FC236}">
                <a16:creationId xmlns:a16="http://schemas.microsoft.com/office/drawing/2014/main" id="{22DD7DFC-9198-4E94-7A9D-C7420C54C4FB}"/>
              </a:ext>
            </a:extLst>
          </p:cNvPr>
          <p:cNvGrpSpPr/>
          <p:nvPr/>
        </p:nvGrpSpPr>
        <p:grpSpPr>
          <a:xfrm>
            <a:off x="4933608" y="2111941"/>
            <a:ext cx="6762980" cy="4556624"/>
            <a:chOff x="3080657" y="2020431"/>
            <a:chExt cx="6762980" cy="4556624"/>
          </a:xfrm>
        </p:grpSpPr>
        <p:grpSp>
          <p:nvGrpSpPr>
            <p:cNvPr id="3" name="Group 2">
              <a:extLst>
                <a:ext uri="{FF2B5EF4-FFF2-40B4-BE49-F238E27FC236}">
                  <a16:creationId xmlns:a16="http://schemas.microsoft.com/office/drawing/2014/main" id="{95640A7B-B579-07D1-A75C-BBE07C9DD09C}"/>
                </a:ext>
              </a:extLst>
            </p:cNvPr>
            <p:cNvGrpSpPr/>
            <p:nvPr/>
          </p:nvGrpSpPr>
          <p:grpSpPr>
            <a:xfrm>
              <a:off x="3080657" y="2020431"/>
              <a:ext cx="6762980" cy="4556624"/>
              <a:chOff x="3080657" y="2020431"/>
              <a:chExt cx="6762980" cy="4556624"/>
            </a:xfrm>
          </p:grpSpPr>
          <p:grpSp>
            <p:nvGrpSpPr>
              <p:cNvPr id="9" name="Group 8">
                <a:extLst>
                  <a:ext uri="{FF2B5EF4-FFF2-40B4-BE49-F238E27FC236}">
                    <a16:creationId xmlns:a16="http://schemas.microsoft.com/office/drawing/2014/main" id="{1929FB82-E008-D474-83D6-F2C880C677AF}"/>
                  </a:ext>
                </a:extLst>
              </p:cNvPr>
              <p:cNvGrpSpPr/>
              <p:nvPr/>
            </p:nvGrpSpPr>
            <p:grpSpPr>
              <a:xfrm>
                <a:off x="3080657" y="2020431"/>
                <a:ext cx="5916582" cy="4556624"/>
                <a:chOff x="3080657" y="2020431"/>
                <a:chExt cx="5916582" cy="4556624"/>
              </a:xfrm>
            </p:grpSpPr>
            <p:cxnSp>
              <p:nvCxnSpPr>
                <p:cNvPr id="11" name="Straight Connector 10">
                  <a:extLst>
                    <a:ext uri="{FF2B5EF4-FFF2-40B4-BE49-F238E27FC236}">
                      <a16:creationId xmlns:a16="http://schemas.microsoft.com/office/drawing/2014/main" id="{0649571E-D5A7-77E7-7252-C6F5FD1AA57F}"/>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43D468F-42B4-4454-180F-DCFF5BFF2631}"/>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8E24600-9439-0951-FA5D-4F4662B3FA8E}"/>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723C7DDF-6512-794F-84E9-624ACDADB25D}"/>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5" name="Group 14">
                  <a:extLst>
                    <a:ext uri="{FF2B5EF4-FFF2-40B4-BE49-F238E27FC236}">
                      <a16:creationId xmlns:a16="http://schemas.microsoft.com/office/drawing/2014/main" id="{3DD53F63-8112-F7DE-7810-363434C157F0}"/>
                    </a:ext>
                  </a:extLst>
                </p:cNvPr>
                <p:cNvGrpSpPr/>
                <p:nvPr/>
              </p:nvGrpSpPr>
              <p:grpSpPr>
                <a:xfrm>
                  <a:off x="4049238" y="2996106"/>
                  <a:ext cx="1332769" cy="1101568"/>
                  <a:chOff x="4042888" y="2900856"/>
                  <a:chExt cx="1332769" cy="1101568"/>
                </a:xfrm>
              </p:grpSpPr>
              <p:sp>
                <p:nvSpPr>
                  <p:cNvPr id="34" name="Subtitle 2">
                    <a:extLst>
                      <a:ext uri="{FF2B5EF4-FFF2-40B4-BE49-F238E27FC236}">
                        <a16:creationId xmlns:a16="http://schemas.microsoft.com/office/drawing/2014/main" id="{D7941B2D-70F7-5DE9-CA86-3CE6F26E8122}"/>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5" name="Oval 34">
                    <a:extLst>
                      <a:ext uri="{FF2B5EF4-FFF2-40B4-BE49-F238E27FC236}">
                        <a16:creationId xmlns:a16="http://schemas.microsoft.com/office/drawing/2014/main" id="{663A4344-31B5-05AE-D1B9-F6FCA6E6CA8E}"/>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dash2">
                  <a:extLst>
                    <a:ext uri="{FF2B5EF4-FFF2-40B4-BE49-F238E27FC236}">
                      <a16:creationId xmlns:a16="http://schemas.microsoft.com/office/drawing/2014/main" id="{300BB1D6-8D04-0F00-630D-06B6B610B269}"/>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4812E86-4C97-2CEA-CA1A-76EBA3E53229}"/>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1" name="dash2">
                  <a:extLst>
                    <a:ext uri="{FF2B5EF4-FFF2-40B4-BE49-F238E27FC236}">
                      <a16:creationId xmlns:a16="http://schemas.microsoft.com/office/drawing/2014/main" id="{B27F30FB-783E-6D63-937C-3C987BA97AF9}"/>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DC8F9BE-BB3C-CF99-6399-96C4E6582F13}"/>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3" name="Oval 32" hidden="1">
                  <a:extLst>
                    <a:ext uri="{FF2B5EF4-FFF2-40B4-BE49-F238E27FC236}">
                      <a16:creationId xmlns:a16="http://schemas.microsoft.com/office/drawing/2014/main" id="{0013A5A8-BC80-929F-E10B-43434006A297}"/>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Subtitle 2">
                <a:extLst>
                  <a:ext uri="{FF2B5EF4-FFF2-40B4-BE49-F238E27FC236}">
                    <a16:creationId xmlns:a16="http://schemas.microsoft.com/office/drawing/2014/main" id="{46128267-8AD1-14FC-E23C-8F5C179FFCC8}"/>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719D48B5-C618-DC15-917F-E65F3121DABB}"/>
                </a:ext>
              </a:extLst>
            </p:cNvPr>
            <p:cNvGrpSpPr/>
            <p:nvPr/>
          </p:nvGrpSpPr>
          <p:grpSpPr>
            <a:xfrm>
              <a:off x="5647013" y="4700861"/>
              <a:ext cx="491024" cy="572205"/>
              <a:chOff x="7556097" y="4881198"/>
              <a:chExt cx="491024" cy="572205"/>
            </a:xfrm>
          </p:grpSpPr>
          <p:sp>
            <p:nvSpPr>
              <p:cNvPr id="7" name="Oval 6">
                <a:extLst>
                  <a:ext uri="{FF2B5EF4-FFF2-40B4-BE49-F238E27FC236}">
                    <a16:creationId xmlns:a16="http://schemas.microsoft.com/office/drawing/2014/main" id="{610791E8-C8DF-F8AD-3C10-F75C1EDC65DA}"/>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0D0ACE2-F947-4D2B-D3F5-1CBFA8C7A61E}"/>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22466799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Utilisez la figure pour compléter.</a:t>
            </a:r>
            <a:endParaRPr lang="fr-FR" sz="3200" dirty="0">
              <a:latin typeface="+mj-lt"/>
              <a:sym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500662" y="1561157"/>
            <a:ext cx="9197833"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600">
                <a:solidFill>
                  <a:schemeClr val="tx1">
                    <a:lumMod val="65000"/>
                    <a:lumOff val="35000"/>
                  </a:schemeClr>
                </a:solidFill>
                <a:ea typeface="Calibri" panose="020F0502020204030204" pitchFamily="34" charset="0"/>
                <a:cs typeface="Calibri" panose="020F0502020204030204" pitchFamily="34" charset="0"/>
              </a:rPr>
              <a:t>[NP), [LP) et [MP) sont</a:t>
            </a:r>
            <a:endParaRPr lang="fr-FR" sz="3600">
              <a:solidFill>
                <a:schemeClr val="tx1">
                  <a:lumMod val="65000"/>
                  <a:lumOff val="35000"/>
                </a:schemeClr>
              </a:solidFill>
            </a:endParaRPr>
          </a:p>
        </p:txBody>
      </p:sp>
      <p:sp>
        <p:nvSpPr>
          <p:cNvPr id="17" name="Rectangle: Rounded Corners 16">
            <a:extLst>
              <a:ext uri="{FF2B5EF4-FFF2-40B4-BE49-F238E27FC236}">
                <a16:creationId xmlns:a16="http://schemas.microsoft.com/office/drawing/2014/main" id="{91D4EEBA-2A78-C91D-791C-82A2EE720185}"/>
              </a:ext>
            </a:extLst>
          </p:cNvPr>
          <p:cNvSpPr/>
          <p:nvPr/>
        </p:nvSpPr>
        <p:spPr>
          <a:xfrm>
            <a:off x="5551607" y="1580602"/>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grpSp>
        <p:nvGrpSpPr>
          <p:cNvPr id="2" name="Group 1">
            <a:extLst>
              <a:ext uri="{FF2B5EF4-FFF2-40B4-BE49-F238E27FC236}">
                <a16:creationId xmlns:a16="http://schemas.microsoft.com/office/drawing/2014/main" id="{91DEAFA9-5338-AC79-D5CA-EDD2D8E1076D}"/>
              </a:ext>
            </a:extLst>
          </p:cNvPr>
          <p:cNvGrpSpPr/>
          <p:nvPr/>
        </p:nvGrpSpPr>
        <p:grpSpPr>
          <a:xfrm>
            <a:off x="4933608" y="2111941"/>
            <a:ext cx="6762980" cy="4556624"/>
            <a:chOff x="3080657" y="2020431"/>
            <a:chExt cx="6762980" cy="4556624"/>
          </a:xfrm>
        </p:grpSpPr>
        <p:grpSp>
          <p:nvGrpSpPr>
            <p:cNvPr id="3" name="Group 2">
              <a:extLst>
                <a:ext uri="{FF2B5EF4-FFF2-40B4-BE49-F238E27FC236}">
                  <a16:creationId xmlns:a16="http://schemas.microsoft.com/office/drawing/2014/main" id="{57F67C5D-6CE3-EA7A-A3E6-DD89C26F2C13}"/>
                </a:ext>
              </a:extLst>
            </p:cNvPr>
            <p:cNvGrpSpPr/>
            <p:nvPr/>
          </p:nvGrpSpPr>
          <p:grpSpPr>
            <a:xfrm>
              <a:off x="3080657" y="2020431"/>
              <a:ext cx="6762980" cy="4556624"/>
              <a:chOff x="3080657" y="2020431"/>
              <a:chExt cx="6762980" cy="4556624"/>
            </a:xfrm>
          </p:grpSpPr>
          <p:grpSp>
            <p:nvGrpSpPr>
              <p:cNvPr id="9" name="Group 8">
                <a:extLst>
                  <a:ext uri="{FF2B5EF4-FFF2-40B4-BE49-F238E27FC236}">
                    <a16:creationId xmlns:a16="http://schemas.microsoft.com/office/drawing/2014/main" id="{68071FD1-F23A-7434-5206-80082CB1C05C}"/>
                  </a:ext>
                </a:extLst>
              </p:cNvPr>
              <p:cNvGrpSpPr/>
              <p:nvPr/>
            </p:nvGrpSpPr>
            <p:grpSpPr>
              <a:xfrm>
                <a:off x="3080657" y="2020431"/>
                <a:ext cx="5916582" cy="4556624"/>
                <a:chOff x="3080657" y="2020431"/>
                <a:chExt cx="5916582" cy="4556624"/>
              </a:xfrm>
            </p:grpSpPr>
            <p:cxnSp>
              <p:nvCxnSpPr>
                <p:cNvPr id="11" name="Straight Connector 10">
                  <a:extLst>
                    <a:ext uri="{FF2B5EF4-FFF2-40B4-BE49-F238E27FC236}">
                      <a16:creationId xmlns:a16="http://schemas.microsoft.com/office/drawing/2014/main" id="{C38A7A5D-3327-C16A-B8CE-0420453326ED}"/>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7DEF3F2-EE87-2615-6242-E2A3A45DD6CC}"/>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13F0657-A062-7062-CFE2-5C7ECEE2C48B}"/>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AC6198DE-BE41-4DBB-746D-67D9FC948FA1}"/>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5" name="Group 14">
                  <a:extLst>
                    <a:ext uri="{FF2B5EF4-FFF2-40B4-BE49-F238E27FC236}">
                      <a16:creationId xmlns:a16="http://schemas.microsoft.com/office/drawing/2014/main" id="{CF6F008B-CE3C-2C0C-46FE-6A3C753043A8}"/>
                    </a:ext>
                  </a:extLst>
                </p:cNvPr>
                <p:cNvGrpSpPr/>
                <p:nvPr/>
              </p:nvGrpSpPr>
              <p:grpSpPr>
                <a:xfrm>
                  <a:off x="4049238" y="2996106"/>
                  <a:ext cx="1332769" cy="1101568"/>
                  <a:chOff x="4042888" y="2900856"/>
                  <a:chExt cx="1332769" cy="1101568"/>
                </a:xfrm>
              </p:grpSpPr>
              <p:sp>
                <p:nvSpPr>
                  <p:cNvPr id="34" name="Subtitle 2">
                    <a:extLst>
                      <a:ext uri="{FF2B5EF4-FFF2-40B4-BE49-F238E27FC236}">
                        <a16:creationId xmlns:a16="http://schemas.microsoft.com/office/drawing/2014/main" id="{E1E38A86-969F-8B45-B76F-2D5BD64AEB66}"/>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5" name="Oval 34">
                    <a:extLst>
                      <a:ext uri="{FF2B5EF4-FFF2-40B4-BE49-F238E27FC236}">
                        <a16:creationId xmlns:a16="http://schemas.microsoft.com/office/drawing/2014/main" id="{BF3C63ED-7C50-4E66-6EB2-43B36B25F200}"/>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dash2">
                  <a:extLst>
                    <a:ext uri="{FF2B5EF4-FFF2-40B4-BE49-F238E27FC236}">
                      <a16:creationId xmlns:a16="http://schemas.microsoft.com/office/drawing/2014/main" id="{ACD0CE6D-D4D5-BEFC-E0A8-6A7AE53AAD7F}"/>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DEE46FE-9F53-C34A-A646-B063EC893913}"/>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0" name="dash2">
                  <a:extLst>
                    <a:ext uri="{FF2B5EF4-FFF2-40B4-BE49-F238E27FC236}">
                      <a16:creationId xmlns:a16="http://schemas.microsoft.com/office/drawing/2014/main" id="{D036C820-D527-D2D0-8C47-2A27474697FE}"/>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F666B0F-6AC7-2BF4-5248-696A22B61BB3}"/>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3" name="Oval 32" hidden="1">
                  <a:extLst>
                    <a:ext uri="{FF2B5EF4-FFF2-40B4-BE49-F238E27FC236}">
                      <a16:creationId xmlns:a16="http://schemas.microsoft.com/office/drawing/2014/main" id="{8502F025-0EA2-FB80-F5F7-A5A28C6BDB5D}"/>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Subtitle 2">
                <a:extLst>
                  <a:ext uri="{FF2B5EF4-FFF2-40B4-BE49-F238E27FC236}">
                    <a16:creationId xmlns:a16="http://schemas.microsoft.com/office/drawing/2014/main" id="{4CBD09FD-051C-F81D-A799-30D6FA7157D7}"/>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3E41EF03-0B0B-3C20-1224-A902D91CD000}"/>
                </a:ext>
              </a:extLst>
            </p:cNvPr>
            <p:cNvGrpSpPr/>
            <p:nvPr/>
          </p:nvGrpSpPr>
          <p:grpSpPr>
            <a:xfrm>
              <a:off x="5647013" y="4700861"/>
              <a:ext cx="491024" cy="572205"/>
              <a:chOff x="7556097" y="4881198"/>
              <a:chExt cx="491024" cy="572205"/>
            </a:xfrm>
          </p:grpSpPr>
          <p:sp>
            <p:nvSpPr>
              <p:cNvPr id="7" name="Oval 6">
                <a:extLst>
                  <a:ext uri="{FF2B5EF4-FFF2-40B4-BE49-F238E27FC236}">
                    <a16:creationId xmlns:a16="http://schemas.microsoft.com/office/drawing/2014/main" id="{FADDCAB0-35F3-344E-D2CC-2759ED62CCAF}"/>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B7FB3C6-0E5A-3328-0375-8CBC168C10F3}"/>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7201450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fr-FR" sz="3200" b="1" dirty="0">
                <a:solidFill>
                  <a:schemeClr val="bg1"/>
                </a:solidFill>
                <a:latin typeface="+mj-lt"/>
                <a:sym typeface="Comic Sans MS"/>
              </a:rPr>
              <a:t>Utilisez la figure pour compléter.</a:t>
            </a:r>
            <a:endParaRPr lang="fr-FR" sz="3200" dirty="0">
              <a:latin typeface="+mj-lt"/>
              <a:sym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426721" y="4806645"/>
            <a:ext cx="7498080"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200" dirty="0">
                <a:solidFill>
                  <a:schemeClr val="tx1">
                    <a:lumMod val="65000"/>
                    <a:lumOff val="35000"/>
                  </a:schemeClr>
                </a:solidFill>
                <a:ea typeface="Calibri" panose="020F0502020204030204" pitchFamily="34" charset="0"/>
                <a:cs typeface="Calibri" panose="020F0502020204030204" pitchFamily="34" charset="0"/>
              </a:rPr>
              <a:t>[NP), [LP) et [MP) sont                        .</a:t>
            </a:r>
            <a:endParaRPr lang="fr-FR" sz="3200" dirty="0">
              <a:solidFill>
                <a:schemeClr val="tx1">
                  <a:lumMod val="65000"/>
                  <a:lumOff val="35000"/>
                </a:schemeClr>
              </a:solidFill>
            </a:endParaRPr>
          </a:p>
        </p:txBody>
      </p:sp>
      <p:sp>
        <p:nvSpPr>
          <p:cNvPr id="35" name="Rectangle: Rounded Corners 34">
            <a:extLst>
              <a:ext uri="{FF2B5EF4-FFF2-40B4-BE49-F238E27FC236}">
                <a16:creationId xmlns:a16="http://schemas.microsoft.com/office/drawing/2014/main" id="{F9753C09-FE9C-462E-8AE7-6A24C56573EB}"/>
              </a:ext>
            </a:extLst>
          </p:cNvPr>
          <p:cNvSpPr/>
          <p:nvPr/>
        </p:nvSpPr>
        <p:spPr>
          <a:xfrm>
            <a:off x="4892040" y="4731477"/>
            <a:ext cx="2804159"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fr-FR" sz="3200" b="1" dirty="0">
                <a:solidFill>
                  <a:schemeClr val="bg1"/>
                </a:solidFill>
                <a:latin typeface="+mj-lt"/>
              </a:rPr>
              <a:t>concourantes</a:t>
            </a:r>
            <a:endParaRPr lang="fr-FR" sz="3200" b="1" baseline="30000" dirty="0">
              <a:solidFill>
                <a:schemeClr val="bg1"/>
              </a:solidFill>
              <a:latin typeface="+mj-lt"/>
            </a:endParaRPr>
          </a:p>
        </p:txBody>
      </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E758A5C2-3F19-4471-8676-2989B7E8A9DA}"/>
                  </a:ext>
                </a:extLst>
              </p:cNvPr>
              <p:cNvSpPr txBox="1">
                <a:spLocks/>
              </p:cNvSpPr>
              <p:nvPr/>
            </p:nvSpPr>
            <p:spPr>
              <a:xfrm>
                <a:off x="622083" y="1617198"/>
                <a:ext cx="4472084"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𝐿𝑀𝑃</m:t>
                        </m:r>
                      </m:e>
                    </m:acc>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dirty="0">
                    <a:solidFill>
                      <a:schemeClr val="tx1">
                        <a:lumMod val="65000"/>
                        <a:lumOff val="35000"/>
                      </a:schemeClr>
                    </a:solidFill>
                    <a:effectLst/>
                    <a:ea typeface="Calibri" panose="020F0502020204030204" pitchFamily="34" charset="0"/>
                    <a:cs typeface="Calibri" panose="020F0502020204030204" pitchFamily="34" charset="0"/>
                  </a:rPr>
                  <a:t>   _____ ÷ 2</a:t>
                </a:r>
                <a:endParaRPr lang="en-US" sz="3200" dirty="0">
                  <a:solidFill>
                    <a:schemeClr val="tx1">
                      <a:lumMod val="65000"/>
                      <a:lumOff val="35000"/>
                    </a:schemeClr>
                  </a:solidFill>
                </a:endParaRPr>
              </a:p>
            </p:txBody>
          </p:sp>
        </mc:Choice>
        <mc:Fallback xmlns="">
          <p:sp>
            <p:nvSpPr>
              <p:cNvPr id="18" name="Subtitle 2">
                <a:extLst>
                  <a:ext uri="{FF2B5EF4-FFF2-40B4-BE49-F238E27FC236}">
                    <a16:creationId xmlns:a16="http://schemas.microsoft.com/office/drawing/2014/main" id="{E758A5C2-3F19-4471-8676-2989B7E8A9DA}"/>
                  </a:ext>
                </a:extLst>
              </p:cNvPr>
              <p:cNvSpPr txBox="1">
                <a:spLocks noRot="1" noChangeAspect="1" noMove="1" noResize="1" noEditPoints="1" noAdjustHandles="1" noChangeArrowheads="1" noChangeShapeType="1" noTextEdit="1"/>
              </p:cNvSpPr>
              <p:nvPr/>
            </p:nvSpPr>
            <p:spPr>
              <a:xfrm>
                <a:off x="622083" y="1617198"/>
                <a:ext cx="4472084" cy="1101568"/>
              </a:xfrm>
              <a:prstGeom prst="rect">
                <a:avLst/>
              </a:prstGeom>
              <a:blipFill>
                <a:blip r:embed="rId4"/>
                <a:stretch>
                  <a:fillRect t="-60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043F57EB-1330-41FE-9329-9E60542AE724}"/>
                  </a:ext>
                </a:extLst>
              </p:cNvPr>
              <p:cNvSpPr/>
              <p:nvPr/>
            </p:nvSpPr>
            <p:spPr>
              <a:xfrm>
                <a:off x="2047029" y="1576995"/>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i="1" smtClean="0">
                              <a:ln>
                                <a:noFill/>
                              </a:ln>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ln>
                                <a:noFill/>
                              </a:ln>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𝑳</m:t>
                          </m:r>
                          <m:r>
                            <a:rPr lang="en-US" sz="3200" b="1" i="1">
                              <a:ln>
                                <a:noFill/>
                              </a:ln>
                              <a:solidFill>
                                <a:schemeClr val="bg1"/>
                              </a:solidFill>
                              <a:latin typeface="Cambria Math" panose="02040503050406030204" pitchFamily="18" charset="0"/>
                              <a:ea typeface="Calibri" panose="020F0502020204030204" pitchFamily="34" charset="0"/>
                              <a:cs typeface="Calibri" panose="020F0502020204030204" pitchFamily="34" charset="0"/>
                            </a:rPr>
                            <m:t>𝑴</m:t>
                          </m:r>
                          <m:r>
                            <a:rPr lang="en-US" sz="3200" b="1" i="1" smtClean="0">
                              <a:ln>
                                <a:noFill/>
                              </a:ln>
                              <a:solidFill>
                                <a:schemeClr val="bg1"/>
                              </a:solidFill>
                              <a:latin typeface="Cambria Math" panose="02040503050406030204" pitchFamily="18" charset="0"/>
                              <a:ea typeface="Calibri" panose="020F0502020204030204" pitchFamily="34" charset="0"/>
                              <a:cs typeface="Calibri" panose="020F0502020204030204" pitchFamily="34" charset="0"/>
                            </a:rPr>
                            <m:t>𝑵</m:t>
                          </m:r>
                        </m:e>
                      </m:acc>
                    </m:oMath>
                  </m:oMathPara>
                </a14:m>
                <a:endParaRPr lang="en-US" sz="3200" b="1" dirty="0">
                  <a:ln>
                    <a:noFill/>
                  </a:ln>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043F57EB-1330-41FE-9329-9E60542AE724}"/>
                  </a:ext>
                </a:extLst>
              </p:cNvPr>
              <p:cNvSpPr>
                <a:spLocks noRot="1" noChangeAspect="1" noMove="1" noResize="1" noEditPoints="1" noAdjustHandles="1" noChangeArrowheads="1" noChangeShapeType="1" noTextEdit="1"/>
              </p:cNvSpPr>
              <p:nvPr/>
            </p:nvSpPr>
            <p:spPr>
              <a:xfrm>
                <a:off x="2047029" y="1576995"/>
                <a:ext cx="1886066" cy="707886"/>
              </a:xfrm>
              <a:prstGeom prst="roundRect">
                <a:avLst/>
              </a:prstGeom>
              <a:blipFill>
                <a:blip r:embed="rId5"/>
                <a:stretch>
                  <a:fillRect/>
                </a:stretch>
              </a:blipFill>
              <a:ln w="57150">
                <a:solidFill>
                  <a:srgbClr val="74C27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Subtitle 2">
                <a:extLst>
                  <a:ext uri="{FF2B5EF4-FFF2-40B4-BE49-F238E27FC236}">
                    <a16:creationId xmlns:a16="http://schemas.microsoft.com/office/drawing/2014/main" id="{21AD6B49-EE1F-4289-8DB0-EA498269FF60}"/>
                  </a:ext>
                </a:extLst>
              </p:cNvPr>
              <p:cNvSpPr txBox="1">
                <a:spLocks/>
              </p:cNvSpPr>
              <p:nvPr/>
            </p:nvSpPr>
            <p:spPr>
              <a:xfrm>
                <a:off x="555148" y="2536281"/>
                <a:ext cx="4472084"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Para xmlns:m="http://schemas.openxmlformats.org/officeDocument/2006/math">
                    <m:oMathParaPr>
                      <m:jc m:val="left"/>
                    </m:oMathParaPr>
                    <m:oMath xmlns:m="http://schemas.openxmlformats.org/officeDocument/2006/math">
                      <m:acc>
                        <m:accPr>
                          <m:chr m:val="̂"/>
                          <m:ctrlPr>
                            <a:rPr lang="en-US"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𝑁𝑀𝑃</m:t>
                          </m:r>
                        </m:e>
                      </m:acc>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solidFill>
                    <a:schemeClr val="tx1">
                      <a:lumMod val="65000"/>
                      <a:lumOff val="35000"/>
                    </a:schemeClr>
                  </a:solidFill>
                </a:endParaRPr>
              </a:p>
            </p:txBody>
          </p:sp>
        </mc:Choice>
        <mc:Fallback xmlns="">
          <p:sp>
            <p:nvSpPr>
              <p:cNvPr id="20" name="Subtitle 2">
                <a:extLst>
                  <a:ext uri="{FF2B5EF4-FFF2-40B4-BE49-F238E27FC236}">
                    <a16:creationId xmlns:a16="http://schemas.microsoft.com/office/drawing/2014/main" id="{21AD6B49-EE1F-4289-8DB0-EA498269FF60}"/>
                  </a:ext>
                </a:extLst>
              </p:cNvPr>
              <p:cNvSpPr txBox="1">
                <a:spLocks noRot="1" noChangeAspect="1" noMove="1" noResize="1" noEditPoints="1" noAdjustHandles="1" noChangeArrowheads="1" noChangeShapeType="1" noTextEdit="1"/>
              </p:cNvSpPr>
              <p:nvPr/>
            </p:nvSpPr>
            <p:spPr>
              <a:xfrm>
                <a:off x="555148" y="2536281"/>
                <a:ext cx="4472084" cy="1101568"/>
              </a:xfrm>
              <a:prstGeom prst="rect">
                <a:avLst/>
              </a:prstGeom>
              <a:blipFill>
                <a:blip r:embed="rId6"/>
                <a:stretch>
                  <a:fillRect/>
                </a:stretch>
              </a:blipFill>
            </p:spPr>
            <p:txBody>
              <a:bodyPr/>
              <a:lstStyle/>
              <a:p>
                <a:r>
                  <a:rPr lang="en-GB">
                    <a:noFill/>
                  </a:rPr>
                  <a:t> </a:t>
                </a:r>
              </a:p>
            </p:txBody>
          </p:sp>
        </mc:Fallback>
      </mc:AlternateContent>
      <p:sp>
        <p:nvSpPr>
          <p:cNvPr id="24" name="Rectangle: Rounded Corners 23">
            <a:extLst>
              <a:ext uri="{FF2B5EF4-FFF2-40B4-BE49-F238E27FC236}">
                <a16:creationId xmlns:a16="http://schemas.microsoft.com/office/drawing/2014/main" id="{074730F6-7EE2-4F28-B267-27FD05DB19F8}"/>
              </a:ext>
            </a:extLst>
          </p:cNvPr>
          <p:cNvSpPr/>
          <p:nvPr/>
        </p:nvSpPr>
        <p:spPr>
          <a:xfrm>
            <a:off x="2200973" y="2506166"/>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b="1" baseline="30000" dirty="0">
                <a:solidFill>
                  <a:schemeClr val="bg1"/>
                </a:solidFill>
                <a:latin typeface="+mj-lt"/>
              </a:rPr>
              <a:t>    </a:t>
            </a:r>
            <a:r>
              <a:rPr lang="en-US" sz="3200" b="1" dirty="0">
                <a:solidFill>
                  <a:schemeClr val="bg1"/>
                </a:solidFill>
                <a:latin typeface="+mj-lt"/>
              </a:rPr>
              <a:t>15</a:t>
            </a:r>
            <a:r>
              <a:rPr lang="en-US" sz="3200" b="1" baseline="30000" dirty="0">
                <a:solidFill>
                  <a:schemeClr val="bg1"/>
                </a:solidFill>
                <a:latin typeface="+mj-lt"/>
              </a:rPr>
              <a:t> o</a:t>
            </a:r>
          </a:p>
        </p:txBody>
      </p:sp>
      <p:grpSp>
        <p:nvGrpSpPr>
          <p:cNvPr id="2" name="Group 1">
            <a:extLst>
              <a:ext uri="{FF2B5EF4-FFF2-40B4-BE49-F238E27FC236}">
                <a16:creationId xmlns:a16="http://schemas.microsoft.com/office/drawing/2014/main" id="{01A51589-A184-CFE4-876D-FA1A4D149868}"/>
              </a:ext>
            </a:extLst>
          </p:cNvPr>
          <p:cNvGrpSpPr/>
          <p:nvPr/>
        </p:nvGrpSpPr>
        <p:grpSpPr>
          <a:xfrm>
            <a:off x="6096000" y="1316248"/>
            <a:ext cx="6391852" cy="4969451"/>
            <a:chOff x="317793" y="1295961"/>
            <a:chExt cx="6391852" cy="4969451"/>
          </a:xfrm>
        </p:grpSpPr>
        <p:grpSp>
          <p:nvGrpSpPr>
            <p:cNvPr id="3" name="Group 2">
              <a:extLst>
                <a:ext uri="{FF2B5EF4-FFF2-40B4-BE49-F238E27FC236}">
                  <a16:creationId xmlns:a16="http://schemas.microsoft.com/office/drawing/2014/main" id="{7B02635D-B300-61D4-368A-128E201B6F7A}"/>
                </a:ext>
              </a:extLst>
            </p:cNvPr>
            <p:cNvGrpSpPr/>
            <p:nvPr/>
          </p:nvGrpSpPr>
          <p:grpSpPr>
            <a:xfrm>
              <a:off x="317793" y="1295961"/>
              <a:ext cx="5943600" cy="3867883"/>
              <a:chOff x="2169347" y="1352096"/>
              <a:chExt cx="5943600" cy="3867883"/>
            </a:xfrm>
          </p:grpSpPr>
          <p:cxnSp>
            <p:nvCxnSpPr>
              <p:cNvPr id="8" name="Straight Connector 7">
                <a:extLst>
                  <a:ext uri="{FF2B5EF4-FFF2-40B4-BE49-F238E27FC236}">
                    <a16:creationId xmlns:a16="http://schemas.microsoft.com/office/drawing/2014/main" id="{554F9190-9BE0-D1AB-ECBA-1408A956B2B5}"/>
                  </a:ext>
                </a:extLst>
              </p:cNvPr>
              <p:cNvCxnSpPr/>
              <p:nvPr/>
            </p:nvCxnSpPr>
            <p:spPr>
              <a:xfrm>
                <a:off x="4114800" y="5219201"/>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88F18BD-00C5-CA1D-5D7C-CEC877943A26}"/>
                  </a:ext>
                </a:extLst>
              </p:cNvPr>
              <p:cNvCxnSpPr>
                <a:cxnSpLocks/>
              </p:cNvCxnSpPr>
              <p:nvPr/>
            </p:nvCxnSpPr>
            <p:spPr>
              <a:xfrm rot="1800000" flipH="1">
                <a:off x="2169347" y="3732842"/>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4C005F-33DB-5676-AC52-FDA82F3C5034}"/>
                  </a:ext>
                </a:extLst>
              </p:cNvPr>
              <p:cNvCxnSpPr>
                <a:cxnSpLocks/>
                <a:stCxn id="4" idx="0"/>
              </p:cNvCxnSpPr>
              <p:nvPr/>
            </p:nvCxnSpPr>
            <p:spPr>
              <a:xfrm flipH="1" flipV="1">
                <a:off x="2681094" y="1352096"/>
                <a:ext cx="1433706" cy="3867883"/>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 name="Subtitle 2">
              <a:extLst>
                <a:ext uri="{FF2B5EF4-FFF2-40B4-BE49-F238E27FC236}">
                  <a16:creationId xmlns:a16="http://schemas.microsoft.com/office/drawing/2014/main" id="{13E0A11A-1CF7-F88E-C1C7-3DF0E7587A5D}"/>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6" name="Subtitle 2">
              <a:extLst>
                <a:ext uri="{FF2B5EF4-FFF2-40B4-BE49-F238E27FC236}">
                  <a16:creationId xmlns:a16="http://schemas.microsoft.com/office/drawing/2014/main" id="{64E9922B-D485-349C-2568-F7B7701EC733}"/>
                </a:ext>
              </a:extLst>
            </p:cNvPr>
            <p:cNvSpPr txBox="1">
              <a:spLocks/>
            </p:cNvSpPr>
            <p:nvPr/>
          </p:nvSpPr>
          <p:spPr>
            <a:xfrm>
              <a:off x="5376876" y="5051088"/>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sp>
          <p:nvSpPr>
            <p:cNvPr id="7" name="Subtitle 2">
              <a:extLst>
                <a:ext uri="{FF2B5EF4-FFF2-40B4-BE49-F238E27FC236}">
                  <a16:creationId xmlns:a16="http://schemas.microsoft.com/office/drawing/2014/main" id="{58AA8C03-1709-787A-B530-DBF708F0E45A}"/>
                </a:ext>
              </a:extLst>
            </p:cNvPr>
            <p:cNvSpPr txBox="1">
              <a:spLocks/>
            </p:cNvSpPr>
            <p:nvPr/>
          </p:nvSpPr>
          <p:spPr>
            <a:xfrm>
              <a:off x="908896" y="204142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grpSp>
      <p:cxnSp>
        <p:nvCxnSpPr>
          <p:cNvPr id="11" name="Straight Connector 10">
            <a:extLst>
              <a:ext uri="{FF2B5EF4-FFF2-40B4-BE49-F238E27FC236}">
                <a16:creationId xmlns:a16="http://schemas.microsoft.com/office/drawing/2014/main" id="{3F7A2839-846B-0BDA-85FB-CB5031257FA4}"/>
              </a:ext>
            </a:extLst>
          </p:cNvPr>
          <p:cNvCxnSpPr>
            <a:cxnSpLocks/>
            <a:stCxn id="4" idx="0"/>
          </p:cNvCxnSpPr>
          <p:nvPr/>
        </p:nvCxnSpPr>
        <p:spPr>
          <a:xfrm flipV="1">
            <a:off x="8041453" y="1605816"/>
            <a:ext cx="2489594" cy="35783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C78CADF-51BE-3259-D0C2-FE369B051240}"/>
              </a:ext>
            </a:extLst>
          </p:cNvPr>
          <p:cNvCxnSpPr>
            <a:cxnSpLocks/>
          </p:cNvCxnSpPr>
          <p:nvPr/>
        </p:nvCxnSpPr>
        <p:spPr>
          <a:xfrm flipH="1" flipV="1">
            <a:off x="5602596" y="3444458"/>
            <a:ext cx="6038857" cy="173811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C7826F8E-5784-5068-50A7-F90ABA819FC0}"/>
              </a:ext>
            </a:extLst>
          </p:cNvPr>
          <p:cNvSpPr/>
          <p:nvPr/>
        </p:nvSpPr>
        <p:spPr>
          <a:xfrm>
            <a:off x="8570296" y="423970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66D48D3-A5E7-BB14-01F6-D3CBF10797B6}"/>
              </a:ext>
            </a:extLst>
          </p:cNvPr>
          <p:cNvSpPr/>
          <p:nvPr/>
        </p:nvSpPr>
        <p:spPr>
          <a:xfrm>
            <a:off x="8324784" y="3815121"/>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mc:AlternateContent xmlns:mc="http://schemas.openxmlformats.org/markup-compatibility/2006" xmlns:a14="http://schemas.microsoft.com/office/drawing/2010/main">
        <mc:Choice Requires="a14">
          <p:sp>
            <p:nvSpPr>
              <p:cNvPr id="36" name="Subtitle 2">
                <a:extLst>
                  <a:ext uri="{FF2B5EF4-FFF2-40B4-BE49-F238E27FC236}">
                    <a16:creationId xmlns:a16="http://schemas.microsoft.com/office/drawing/2014/main" id="{89F2312D-AF49-44D6-B8D1-66F4386811FA}"/>
                  </a:ext>
                </a:extLst>
              </p:cNvPr>
              <p:cNvSpPr txBox="1">
                <a:spLocks/>
              </p:cNvSpPr>
              <p:nvPr/>
            </p:nvSpPr>
            <p:spPr>
              <a:xfrm>
                <a:off x="572761" y="3537461"/>
                <a:ext cx="7448792" cy="1101568"/>
              </a:xfrm>
              <a:prstGeom prst="rect">
                <a:avLst/>
              </a:prstGeom>
              <a:solidFill>
                <a:srgbClr val="FFFFFF">
                  <a:alpha val="50196"/>
                </a:srgbClr>
              </a:solidFill>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fr-FR" sz="3200" dirty="0">
                    <a:solidFill>
                      <a:schemeClr val="tx1">
                        <a:lumMod val="65000"/>
                        <a:lumOff val="35000"/>
                      </a:schemeClr>
                    </a:solidFill>
                    <a:ea typeface="Calibri" panose="020F0502020204030204" pitchFamily="34" charset="0"/>
                    <a:cs typeface="Calibri" panose="020F0502020204030204" pitchFamily="34" charset="0"/>
                  </a:rPr>
                  <a:t>                est la bissectrice de</a:t>
                </a:r>
                <a:r>
                  <a:rPr lang="fr-FR" sz="3200" dirty="0">
                    <a:solidFill>
                      <a:schemeClr val="tx1">
                        <a:lumMod val="65000"/>
                        <a:lumOff val="35000"/>
                      </a:schemeClr>
                    </a:solidFill>
                    <a:effectLst/>
                    <a:ea typeface="Calibri" panose="020F0502020204030204" pitchFamily="34" charset="0"/>
                    <a:cs typeface="Calibri" panose="020F0502020204030204" pitchFamily="34" charset="0"/>
                  </a:rPr>
                  <a:t> </a:t>
                </a:r>
                <a14:m>
                  <m:oMath xmlns:m="http://schemas.openxmlformats.org/officeDocument/2006/math">
                    <m:acc>
                      <m:accPr>
                        <m:chr m:val="̂"/>
                        <m:ctrlPr>
                          <a:rPr lang="fr-FR"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fr-FR"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𝐿𝑁𝑀</m:t>
                        </m:r>
                      </m:e>
                    </m:acc>
                  </m:oMath>
                </a14:m>
                <a:r>
                  <a:rPr lang="fr-FR" sz="3200" dirty="0">
                    <a:solidFill>
                      <a:schemeClr val="tx1">
                        <a:lumMod val="65000"/>
                        <a:lumOff val="35000"/>
                      </a:schemeClr>
                    </a:solidFill>
                  </a:rPr>
                  <a:t>.</a:t>
                </a:r>
              </a:p>
            </p:txBody>
          </p:sp>
        </mc:Choice>
        <mc:Fallback xmlns="">
          <p:sp>
            <p:nvSpPr>
              <p:cNvPr id="36" name="Subtitle 2">
                <a:extLst>
                  <a:ext uri="{FF2B5EF4-FFF2-40B4-BE49-F238E27FC236}">
                    <a16:creationId xmlns:a16="http://schemas.microsoft.com/office/drawing/2014/main" id="{89F2312D-AF49-44D6-B8D1-66F4386811FA}"/>
                  </a:ext>
                </a:extLst>
              </p:cNvPr>
              <p:cNvSpPr txBox="1">
                <a:spLocks noRot="1" noChangeAspect="1" noMove="1" noResize="1" noEditPoints="1" noAdjustHandles="1" noChangeArrowheads="1" noChangeShapeType="1" noTextEdit="1"/>
              </p:cNvSpPr>
              <p:nvPr/>
            </p:nvSpPr>
            <p:spPr>
              <a:xfrm>
                <a:off x="572761" y="3537461"/>
                <a:ext cx="7448792" cy="1101568"/>
              </a:xfrm>
              <a:prstGeom prst="rect">
                <a:avLst/>
              </a:prstGeom>
              <a:blipFill>
                <a:blip r:embed="rId7"/>
                <a:stretch>
                  <a:fillRect t="-5525"/>
                </a:stretch>
              </a:blipFill>
            </p:spPr>
            <p:txBody>
              <a:bodyPr/>
              <a:lstStyle/>
              <a:p>
                <a:r>
                  <a:rPr lang="en-GB">
                    <a:noFill/>
                  </a:rPr>
                  <a:t> </a:t>
                </a:r>
              </a:p>
            </p:txBody>
          </p:sp>
        </mc:Fallback>
      </mc:AlternateContent>
      <p:sp>
        <p:nvSpPr>
          <p:cNvPr id="37" name="Rectangle: Rounded Corners 36">
            <a:extLst>
              <a:ext uri="{FF2B5EF4-FFF2-40B4-BE49-F238E27FC236}">
                <a16:creationId xmlns:a16="http://schemas.microsoft.com/office/drawing/2014/main" id="{1D8A0295-D481-472A-9256-C8891414158A}"/>
              </a:ext>
            </a:extLst>
          </p:cNvPr>
          <p:cNvSpPr/>
          <p:nvPr/>
        </p:nvSpPr>
        <p:spPr>
          <a:xfrm>
            <a:off x="669421" y="3497261"/>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b="1" baseline="30000" dirty="0">
                <a:solidFill>
                  <a:schemeClr val="bg1"/>
                </a:solidFill>
                <a:latin typeface="+mj-lt"/>
              </a:rPr>
              <a:t>    </a:t>
            </a:r>
            <a:r>
              <a:rPr lang="en-US" sz="3200" b="1" dirty="0">
                <a:solidFill>
                  <a:schemeClr val="bg1"/>
                </a:solidFill>
                <a:latin typeface="+mj-lt"/>
              </a:rPr>
              <a:t>[NP)</a:t>
            </a:r>
            <a:endParaRPr lang="en-US" sz="3200" b="1" baseline="30000" dirty="0">
              <a:solidFill>
                <a:schemeClr val="bg1"/>
              </a:solidFill>
              <a:latin typeface="+mj-lt"/>
            </a:endParaRPr>
          </a:p>
        </p:txBody>
      </p:sp>
    </p:spTree>
    <p:custDataLst>
      <p:tags r:id="rId1"/>
    </p:custDataLst>
    <p:extLst>
      <p:ext uri="{BB962C8B-B14F-4D97-AF65-F5344CB8AC3E}">
        <p14:creationId xmlns:p14="http://schemas.microsoft.com/office/powerpoint/2010/main" val="116063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9" grpId="0" animBg="1"/>
      <p:bldP spid="24" grpId="0" animBg="1"/>
      <p:bldP spid="3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1899009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Reconnaître et tracer la bissectrice d’un angle.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Tracer la hauteur menée d’un point à une droite.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Tracer la médiatrice d’un segment.</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Trouver le milieu d’un segment.</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Prérequis</a:t>
            </a:r>
            <a:endParaRPr lang="fr-FR" sz="3200" dirty="0">
              <a:solidFill>
                <a:schemeClr val="bg1"/>
              </a:solidFill>
              <a:sym typeface="Comic Sans MS"/>
            </a:endParaRPr>
          </a:p>
        </p:txBody>
      </p:sp>
      <p:pic>
        <p:nvPicPr>
          <p:cNvPr id="7" name="Picture 6">
            <a:extLst>
              <a:ext uri="{FF2B5EF4-FFF2-40B4-BE49-F238E27FC236}">
                <a16:creationId xmlns:a16="http://schemas.microsoft.com/office/drawing/2014/main" id="{33627537-D060-4973-85E5-FD275204AA79}"/>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06253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448909" y="1970773"/>
            <a:ext cx="3734104" cy="4728364"/>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Connectivité</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Les élèves appliqueront leurs connaissances dans des activités basées sur des situations de la vie réelle. </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Ils comprendront comment les mathématiques sont liées à la vie réelle.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Inclusion</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conception universelle de l’apprentissage qui guide la planification des leçons.</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présentation des contenus d’une manière flexible afin de motiver les élèves.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SEL</a:t>
            </a: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490950" y="2050956"/>
            <a:ext cx="3822092"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Révision</a:t>
            </a:r>
            <a:endParaRPr lang="fr-FR" b="1" dirty="0">
              <a:solidFill>
                <a:prstClr val="black">
                  <a:lumMod val="65000"/>
                  <a:lumOff val="35000"/>
                </a:prstClr>
              </a:solidFill>
              <a:latin typeface="Comic Sans MS" panose="030F0702030302020204" pitchFamily="66" charset="0"/>
            </a:endParaRP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Evaluation diagnostique (vérifiez vos connaissances), activité préparatoire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Résolution des problèmes</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Un objectif permanent tout au long de la séance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Compréhension conceptuelle</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Activité d’apprentissage</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Maîtrise des connaissances mathématiques et fluidité</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Exercices d’application</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Évaluation formative commune </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Évaluation formative (vérifiez votre compréhension)</a:t>
            </a: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88122" y="2074798"/>
            <a:ext cx="3447917"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domaine est la maîtrise des émotions/processus émotionnels.</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sous-domaine est les stratégies d’adaptation.</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L’objectif est pour les élèves d’utiliser le dialogue intérieur pour gérer leurs émotions et identifier les stratégies d’apaisement qui leur conviennent le plus. </a:t>
            </a:r>
          </a:p>
        </p:txBody>
      </p:sp>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Éléments de l’Approche Pédagogique</a:t>
            </a:r>
            <a:endParaRPr lang="fr-FR" sz="3200" dirty="0">
              <a:solidFill>
                <a:schemeClr val="bg1"/>
              </a:solidFill>
              <a:sym typeface="Comic Sans MS"/>
            </a:endParaRPr>
          </a:p>
        </p:txBody>
      </p:sp>
      <p:sp>
        <p:nvSpPr>
          <p:cNvPr id="16" name="Rectangle 20">
            <a:extLst>
              <a:ext uri="{FF2B5EF4-FFF2-40B4-BE49-F238E27FC236}">
                <a16:creationId xmlns:a16="http://schemas.microsoft.com/office/drawing/2014/main" id="{AD133FF1-AF2E-4CCF-A375-9AF5855860D5}"/>
              </a:ext>
            </a:extLst>
          </p:cNvPr>
          <p:cNvSpPr>
            <a:spLocks noChangeArrowheads="1"/>
          </p:cNvSpPr>
          <p:nvPr/>
        </p:nvSpPr>
        <p:spPr bwMode="auto">
          <a:xfrm>
            <a:off x="562070" y="1511740"/>
            <a:ext cx="3349639" cy="362359"/>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solidFill>
                <a:latin typeface="Comic Sans MS"/>
                <a:cs typeface="Calibri"/>
                <a:sym typeface="Comic Sans MS"/>
              </a:rPr>
              <a:t> </a:t>
            </a:r>
            <a:r>
              <a:rPr lang="en-US" sz="1600" dirty="0">
                <a:solidFill>
                  <a:schemeClr val="tx1">
                    <a:lumMod val="65000"/>
                    <a:lumOff val="35000"/>
                  </a:schemeClr>
                </a:solidFill>
                <a:latin typeface="Comic Sans MS"/>
                <a:cs typeface="Calibri"/>
                <a:sym typeface="Comic Sans MS"/>
              </a:rPr>
              <a:t> </a:t>
            </a:r>
            <a:r>
              <a:rPr lang="fr-FR" sz="1600" dirty="0">
                <a:solidFill>
                  <a:schemeClr val="tx1">
                    <a:lumMod val="65000"/>
                    <a:lumOff val="35000"/>
                  </a:schemeClr>
                </a:solidFill>
                <a:latin typeface="Comic Sans MS"/>
                <a:cs typeface="Calibri"/>
                <a:sym typeface="Comic Sans MS"/>
              </a:rPr>
              <a:t>Approche Pédagogique Générale</a:t>
            </a:r>
            <a:endParaRPr lang="fr-FR" sz="1600" b="1" dirty="0">
              <a:solidFill>
                <a:schemeClr val="tx1">
                  <a:lumMod val="65000"/>
                  <a:lumOff val="35000"/>
                </a:schemeClr>
              </a:solidFill>
              <a:latin typeface="Comic Sans MS" panose="030F0702030302020204" pitchFamily="66" charset="0"/>
            </a:endParaRPr>
          </a:p>
          <a:p>
            <a:endParaRPr lang="en-US" sz="1600" dirty="0">
              <a:solidFill>
                <a:schemeClr val="tx1"/>
              </a:solidFill>
              <a:latin typeface="Comic Sans MS"/>
              <a:cs typeface="Calibri"/>
            </a:endParaRPr>
          </a:p>
        </p:txBody>
      </p:sp>
      <p:sp>
        <p:nvSpPr>
          <p:cNvPr id="17" name="Oval 16">
            <a:extLst>
              <a:ext uri="{FF2B5EF4-FFF2-40B4-BE49-F238E27FC236}">
                <a16:creationId xmlns:a16="http://schemas.microsoft.com/office/drawing/2014/main" id="{0E6161F8-08CD-4B6E-A8DF-4BB9E0C4B32C}"/>
              </a:ext>
            </a:extLst>
          </p:cNvPr>
          <p:cNvSpPr/>
          <p:nvPr/>
        </p:nvSpPr>
        <p:spPr>
          <a:xfrm>
            <a:off x="271354" y="1285207"/>
            <a:ext cx="355110"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1</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18" name="Rectangle 20">
            <a:extLst>
              <a:ext uri="{FF2B5EF4-FFF2-40B4-BE49-F238E27FC236}">
                <a16:creationId xmlns:a16="http://schemas.microsoft.com/office/drawing/2014/main" id="{F0B978E6-39D9-49FE-AB2F-C626B12B50EA}"/>
              </a:ext>
            </a:extLst>
          </p:cNvPr>
          <p:cNvSpPr>
            <a:spLocks noChangeArrowheads="1"/>
          </p:cNvSpPr>
          <p:nvPr/>
        </p:nvSpPr>
        <p:spPr bwMode="auto">
          <a:xfrm>
            <a:off x="4505464" y="1511740"/>
            <a:ext cx="3862041" cy="333648"/>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65000"/>
                    <a:lumOff val="35000"/>
                  </a:schemeClr>
                </a:solidFill>
                <a:latin typeface="Comic Sans MS"/>
                <a:cs typeface="Calibri"/>
                <a:sym typeface="Calibri"/>
              </a:rPr>
              <a:t> </a:t>
            </a:r>
          </a:p>
          <a:p>
            <a:r>
              <a:rPr lang="fr-FR" sz="1600" dirty="0">
                <a:solidFill>
                  <a:schemeClr val="tx1">
                    <a:lumMod val="65000"/>
                    <a:lumOff val="35000"/>
                  </a:schemeClr>
                </a:solidFill>
                <a:latin typeface="Comic Sans MS"/>
                <a:cs typeface="Calibri"/>
                <a:sym typeface="Calibri"/>
              </a:rPr>
              <a:t>Approche Pédagogique Mathématique </a:t>
            </a:r>
            <a:endParaRPr lang="fr-FR" sz="1600" dirty="0">
              <a:solidFill>
                <a:schemeClr val="tx1">
                  <a:lumMod val="65000"/>
                  <a:lumOff val="35000"/>
                </a:schemeClr>
              </a:solidFill>
              <a:latin typeface="Comic Sans MS"/>
              <a:cs typeface="Calibri"/>
            </a:endParaRPr>
          </a:p>
          <a:p>
            <a:endParaRPr lang="en-US" sz="1600" dirty="0">
              <a:solidFill>
                <a:schemeClr val="tx1">
                  <a:lumMod val="65000"/>
                  <a:lumOff val="35000"/>
                </a:schemeClr>
              </a:solidFill>
              <a:latin typeface="Comic Sans MS"/>
              <a:cs typeface="Calibri"/>
            </a:endParaRPr>
          </a:p>
        </p:txBody>
      </p:sp>
      <p:sp>
        <p:nvSpPr>
          <p:cNvPr id="19" name="Oval 18">
            <a:extLst>
              <a:ext uri="{FF2B5EF4-FFF2-40B4-BE49-F238E27FC236}">
                <a16:creationId xmlns:a16="http://schemas.microsoft.com/office/drawing/2014/main" id="{F5F477C9-E24C-49BC-8DD3-AA04A44EE4F8}"/>
              </a:ext>
            </a:extLst>
          </p:cNvPr>
          <p:cNvSpPr/>
          <p:nvPr/>
        </p:nvSpPr>
        <p:spPr>
          <a:xfrm>
            <a:off x="4292338" y="132854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65000"/>
                    <a:lumOff val="35000"/>
                  </a:schemeClr>
                </a:solidFill>
                <a:latin typeface="Comic Sans MS" panose="030F0702030302020204" pitchFamily="66" charset="0"/>
                <a:cs typeface="Adobe Arabic" panose="02040503050201090203" pitchFamily="18" charset="-78"/>
              </a:rPr>
              <a:t>2</a:t>
            </a:r>
            <a:endParaRPr lang="en-GB" b="1">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20" name="Rectangle 20">
            <a:extLst>
              <a:ext uri="{FF2B5EF4-FFF2-40B4-BE49-F238E27FC236}">
                <a16:creationId xmlns:a16="http://schemas.microsoft.com/office/drawing/2014/main" id="{CA068AFB-F4B1-49E5-BD00-C2599C51FB36}"/>
              </a:ext>
            </a:extLst>
          </p:cNvPr>
          <p:cNvSpPr>
            <a:spLocks noChangeArrowheads="1"/>
          </p:cNvSpPr>
          <p:nvPr/>
        </p:nvSpPr>
        <p:spPr bwMode="auto">
          <a:xfrm>
            <a:off x="9368727" y="148870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65000"/>
                    <a:lumOff val="35000"/>
                  </a:schemeClr>
                </a:solidFill>
                <a:latin typeface="Comic Sans MS"/>
                <a:cs typeface="Calibri"/>
                <a:sym typeface="Calibri"/>
              </a:rPr>
              <a:t>SEL</a:t>
            </a:r>
            <a:endParaRPr lang="en-US" sz="1600" dirty="0">
              <a:solidFill>
                <a:schemeClr val="tx1">
                  <a:lumMod val="65000"/>
                  <a:lumOff val="35000"/>
                </a:schemeClr>
              </a:solidFill>
              <a:latin typeface="Comic Sans MS"/>
              <a:cs typeface="Calibri"/>
            </a:endParaRPr>
          </a:p>
        </p:txBody>
      </p:sp>
      <p:sp>
        <p:nvSpPr>
          <p:cNvPr id="21" name="Oval 20">
            <a:extLst>
              <a:ext uri="{FF2B5EF4-FFF2-40B4-BE49-F238E27FC236}">
                <a16:creationId xmlns:a16="http://schemas.microsoft.com/office/drawing/2014/main" id="{C7DD9F14-CA91-498E-B092-BCA41A76608A}"/>
              </a:ext>
            </a:extLst>
          </p:cNvPr>
          <p:cNvSpPr/>
          <p:nvPr/>
        </p:nvSpPr>
        <p:spPr>
          <a:xfrm>
            <a:off x="9075982" y="138207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3</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pic>
        <p:nvPicPr>
          <p:cNvPr id="15" name="Picture 14">
            <a:extLst>
              <a:ext uri="{FF2B5EF4-FFF2-40B4-BE49-F238E27FC236}">
                <a16:creationId xmlns:a16="http://schemas.microsoft.com/office/drawing/2014/main" id="{7525C1C7-7599-4CA5-827D-5140963FABA9}"/>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717101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36463312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6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2C9AE0-2863-482C-91B6-D8A991EB5B04}">
  <ds:schemaRefs>
    <ds:schemaRef ds:uri="http://purl.org/dc/terms/"/>
    <ds:schemaRef ds:uri="http://www.w3.org/XML/1998/namespace"/>
    <ds:schemaRef ds:uri="http://purl.org/dc/elements/1.1/"/>
    <ds:schemaRef ds:uri="http://schemas.microsoft.com/office/2006/documentManagement/types"/>
    <ds:schemaRef ds:uri="http://purl.org/dc/dcmitype/"/>
    <ds:schemaRef ds:uri="8391aac8-0e43-4222-a07e-a2cd4a24af8e"/>
    <ds:schemaRef ds:uri="http://schemas.microsoft.com/office/infopath/2007/PartnerControls"/>
    <ds:schemaRef ds:uri="http://schemas.openxmlformats.org/package/2006/metadata/core-properties"/>
    <ds:schemaRef ds:uri="21cd1f1f-690e-43c6-93a1-974e2aed5732"/>
    <ds:schemaRef ds:uri="http://schemas.microsoft.com/office/2006/metadata/properties"/>
  </ds:schemaRefs>
</ds:datastoreItem>
</file>

<file path=customXml/itemProps2.xml><?xml version="1.0" encoding="utf-8"?>
<ds:datastoreItem xmlns:ds="http://schemas.openxmlformats.org/officeDocument/2006/customXml" ds:itemID="{F38390C6-B939-4C00-B270-EB8C98B80CD1}"/>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12338</TotalTime>
  <Words>6999</Words>
  <Application>Microsoft Office PowerPoint</Application>
  <PresentationFormat>Widescreen</PresentationFormat>
  <Paragraphs>1020</Paragraphs>
  <Slides>65</Slides>
  <Notes>64</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65</vt:i4>
      </vt:variant>
    </vt:vector>
  </HeadingPairs>
  <TitlesOfParts>
    <vt:vector size="77" baseType="lpstr">
      <vt:lpstr>Arial</vt:lpstr>
      <vt:lpstr>Calibri</vt:lpstr>
      <vt:lpstr>Calibri Light</vt:lpstr>
      <vt:lpstr>Cambria Math</vt:lpstr>
      <vt:lpstr>Comic Sans MS</vt:lpstr>
      <vt:lpstr>Neo Sans</vt:lpstr>
      <vt:lpstr>Noto Sans Symbols</vt:lpstr>
      <vt:lpstr>Symbol</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G6-Ch12-SLO1</dc:title>
  <dc:creator>Zeina Hijazi</dc:creator>
  <cp:keywords/>
  <cp:lastModifiedBy>Theresia Tabchi</cp:lastModifiedBy>
  <cp:revision>564</cp:revision>
  <dcterms:created xsi:type="dcterms:W3CDTF">2020-11-03T06:34:51Z</dcterms:created>
  <dcterms:modified xsi:type="dcterms:W3CDTF">2023-10-20T15:27:16Z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lpwstr>71000.0000000000</vt:lpwstr>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