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64" r:id="rId3"/>
    <p:sldId id="270" r:id="rId4"/>
    <p:sldId id="295" r:id="rId5"/>
    <p:sldId id="296" r:id="rId6"/>
    <p:sldId id="320" r:id="rId7"/>
    <p:sldId id="315" r:id="rId8"/>
    <p:sldId id="321" r:id="rId9"/>
    <p:sldId id="322" r:id="rId10"/>
    <p:sldId id="323" r:id="rId11"/>
    <p:sldId id="278" r:id="rId12"/>
    <p:sldId id="299" r:id="rId13"/>
    <p:sldId id="300" r:id="rId14"/>
    <p:sldId id="301" r:id="rId15"/>
    <p:sldId id="302" r:id="rId16"/>
    <p:sldId id="303" r:id="rId17"/>
    <p:sldId id="314" r:id="rId18"/>
    <p:sldId id="304" r:id="rId19"/>
    <p:sldId id="280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7" r:id="rId29"/>
    <p:sldId id="294" r:id="rId30"/>
    <p:sldId id="289" r:id="rId31"/>
    <p:sldId id="261" r:id="rId32"/>
    <p:sldId id="265" r:id="rId33"/>
    <p:sldId id="272" r:id="rId34"/>
  </p:sldIdLst>
  <p:sldSz cx="12192000" cy="6858000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mbria Math" panose="02040503050406030204" pitchFamily="18" charset="0"/>
      <p:regular r:id="rId41"/>
    </p:embeddedFont>
    <p:embeddedFont>
      <p:font typeface="Myriad Pro" panose="020B0503030403020204" charset="0"/>
      <p:regular r:id="rId42"/>
      <p:bold r:id="rId43"/>
      <p:italic r:id="rId44"/>
      <p:boldItalic r:id="rId45"/>
    </p:embeddedFont>
    <p:embeddedFont>
      <p:font typeface="Myriad Pro Light" panose="020B0403030403020204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eorgesMaamari" initials="WU" lastIdx="34" clrIdx="0">
    <p:extLst>
      <p:ext uri="{19B8F6BF-5375-455C-9EA6-DF929625EA0E}">
        <p15:presenceInfo xmlns:p15="http://schemas.microsoft.com/office/powerpoint/2012/main" userId="742d177ea68953f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8C2"/>
    <a:srgbClr val="FE486D"/>
    <a:srgbClr val="FF66FF"/>
    <a:srgbClr val="DEEBF7"/>
    <a:srgbClr val="9DC3E6"/>
    <a:srgbClr val="F9EC7B"/>
    <a:srgbClr val="0097D7"/>
    <a:srgbClr val="FF8021"/>
    <a:srgbClr val="5DCCF3"/>
    <a:srgbClr val="53F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6360D4-1702-4DB0-B17B-E18A5CC8D83B}" v="3" dt="2024-06-02T18:59:29.2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17" autoAdjust="0"/>
    <p:restoredTop sz="95816" autoAdjust="0"/>
  </p:normalViewPr>
  <p:slideViewPr>
    <p:cSldViewPr snapToGrid="0">
      <p:cViewPr varScale="1">
        <p:scale>
          <a:sx n="72" d="100"/>
          <a:sy n="72" d="100"/>
        </p:scale>
        <p:origin x="28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255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commentAuthors" Target="commentAuthors.xml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49" Type="http://schemas.openxmlformats.org/officeDocument/2006/relationships/font" Target="fonts/font13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bchi, Theresia" userId="e3b4379c-3e12-46aa-b3f1-cc2a9122e03d" providerId="ADAL" clId="{766360D4-1702-4DB0-B17B-E18A5CC8D83B}"/>
    <pc:docChg chg="modSld">
      <pc:chgData name="Tabchi, Theresia" userId="e3b4379c-3e12-46aa-b3f1-cc2a9122e03d" providerId="ADAL" clId="{766360D4-1702-4DB0-B17B-E18A5CC8D83B}" dt="2024-06-02T18:59:29.250" v="2" actId="313"/>
      <pc:docMkLst>
        <pc:docMk/>
      </pc:docMkLst>
      <pc:sldChg chg="modSp">
        <pc:chgData name="Tabchi, Theresia" userId="e3b4379c-3e12-46aa-b3f1-cc2a9122e03d" providerId="ADAL" clId="{766360D4-1702-4DB0-B17B-E18A5CC8D83B}" dt="2024-06-02T18:59:29.250" v="2" actId="313"/>
        <pc:sldMkLst>
          <pc:docMk/>
          <pc:sldMk cId="662433634" sldId="264"/>
        </pc:sldMkLst>
        <pc:spChg chg="mod">
          <ac:chgData name="Tabchi, Theresia" userId="e3b4379c-3e12-46aa-b3f1-cc2a9122e03d" providerId="ADAL" clId="{766360D4-1702-4DB0-B17B-E18A5CC8D83B}" dt="2024-06-01T15:44:30.597" v="0" actId="20577"/>
          <ac:spMkLst>
            <pc:docMk/>
            <pc:sldMk cId="662433634" sldId="264"/>
            <ac:spMk id="136" creationId="{67662F08-5FF4-9748-97F3-1883A737AD60}"/>
          </ac:spMkLst>
        </pc:spChg>
        <pc:spChg chg="mod">
          <ac:chgData name="Tabchi, Theresia" userId="e3b4379c-3e12-46aa-b3f1-cc2a9122e03d" providerId="ADAL" clId="{766360D4-1702-4DB0-B17B-E18A5CC8D83B}" dt="2024-06-02T18:59:29.250" v="2" actId="313"/>
          <ac:spMkLst>
            <pc:docMk/>
            <pc:sldMk cId="662433634" sldId="264"/>
            <ac:spMk id="140" creationId="{A2DED82E-A298-C54D-B597-4D90C1E8359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3D76D3-C0D5-E844-A44C-B2F0DC7942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51B293-9C5B-E847-B3E5-C2A6A50BE90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75E4D2-C46C-C64C-B63C-820A83EFA8B0}" type="datetimeFigureOut">
              <a:rPr lang="x-none" smtClean="0"/>
              <a:t>6/2/2024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F8C102-F082-4B44-93D9-05C9ED2AE8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F34412-7FE0-CE4D-9925-B61E5665998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639A9-DBED-144A-9EDD-4CDA36385B7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75376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6/2/2024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99277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61811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55626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54359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96905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59516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GB" dirty="0"/>
              <a:t>N</a:t>
            </a:r>
            <a:r>
              <a:rPr lang="x-none" dirty="0"/>
              <a:t>otons que ces deux triangles ont deux cotés respectivement egaux mais l’angle donné n’est pas compris entre ces deux cotés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887136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28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96239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="0" i="0" baseline="0">
                <a:latin typeface="Myriad Pro" panose="020B0503030403020204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0" i="0" dirty="0">
                <a:solidFill>
                  <a:schemeClr val="bg1"/>
                </a:solidFill>
                <a:latin typeface="Myriad Pro" panose="020B0503030403020204" pitchFamily="34" charset="0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0" i="0" dirty="0">
              <a:solidFill>
                <a:schemeClr val="bg1"/>
              </a:solidFill>
              <a:latin typeface="Myriad Pro" panose="020B0503030403020204" pitchFamily="34" charset="0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>
                <a:latin typeface="Myriad Pro Light" panose="020B0403030403020204" pitchFamily="34" charset="0"/>
              </a:rPr>
              <a:t>End of Lesson Question/s</a:t>
            </a:r>
            <a:endParaRPr lang="en-US" sz="2800" b="1" i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yriad Pro" panose="020B0503030403020204" pitchFamily="34" charset="0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anose="020B0503030403020204" pitchFamily="34" charset="0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yriad Pro" panose="020B0503030403020204" pitchFamily="34" charset="0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anose="020B0503030403020204" pitchFamily="34" charset="0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yriad Pro" panose="020B0503030403020204" pitchFamily="34" charset="0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anose="020B0503030403020204" pitchFamily="34" charset="0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yriad Pro" panose="020B0503030403020204" pitchFamily="34" charset="0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anose="020B0503030403020204" pitchFamily="34" charset="0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yriad Pro" panose="020B0503030403020204" pitchFamily="34" charset="0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anose="020B0503030403020204" pitchFamily="34" charset="0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>
                <a:latin typeface="Myriad Pro Light" panose="020B0403030403020204" pitchFamily="34" charset="0"/>
              </a:rPr>
              <a:t>Références</a:t>
            </a:r>
            <a:endParaRPr lang="fr-FR" sz="2800" b="1" i="0" noProof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Notre </a:t>
            </a:r>
            <a:r>
              <a:rPr lang="en-US" sz="2800" b="1" i="0" dirty="0" err="1">
                <a:latin typeface="Myriad Pro Light" panose="020B0403030403020204" pitchFamily="34" charset="0"/>
              </a:rPr>
              <a:t>équipe</a:t>
            </a:r>
            <a:endParaRPr lang="en-US" sz="2800" b="1" i="0" dirty="0">
              <a:latin typeface="Myriad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0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err="1">
                <a:latin typeface="Myriad Pro Light" panose="020B0403030403020204" pitchFamily="34" charset="0"/>
              </a:rPr>
              <a:t>Objectifs</a:t>
            </a:r>
            <a:endParaRPr lang="en-US" sz="2800" b="1" i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734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0" i="0" cap="all" dirty="0">
                  <a:solidFill>
                    <a:prstClr val="black"/>
                  </a:solidFill>
                  <a:latin typeface="Myriad Pro" panose="020B0503030403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9" y="3088585"/>
              <a:ext cx="808361" cy="734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0" i="0" cap="all" dirty="0">
                  <a:solidFill>
                    <a:prstClr val="black"/>
                  </a:solidFill>
                  <a:latin typeface="Myriad Pro" panose="020B0503030403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3"/>
              <a:ext cx="808361" cy="734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0" i="0" cap="all" dirty="0">
                  <a:solidFill>
                    <a:prstClr val="black"/>
                  </a:solidFill>
                  <a:latin typeface="Myriad Pro" panose="020B0503030403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734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0" i="0" cap="all" dirty="0">
                  <a:solidFill>
                    <a:prstClr val="black"/>
                  </a:solidFill>
                  <a:latin typeface="Myriad Pro" panose="020B0503030403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89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77" r:id="rId7"/>
    <p:sldLayoutId id="2147483668" r:id="rId8"/>
    <p:sldLayoutId id="2147483670" r:id="rId9"/>
    <p:sldLayoutId id="2147483671" r:id="rId10"/>
    <p:sldLayoutId id="2147483676" r:id="rId11"/>
    <p:sldLayoutId id="2147483672" r:id="rId12"/>
    <p:sldLayoutId id="2147483675" r:id="rId13"/>
    <p:sldLayoutId id="2147483663" r:id="rId14"/>
    <p:sldLayoutId id="2147483664" r:id="rId15"/>
    <p:sldLayoutId id="2147483665" r:id="rId16"/>
    <p:sldLayoutId id="2147483673" r:id="rId17"/>
    <p:sldLayoutId id="2147483674" r:id="rId1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4817951" y="4401270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1146175" algn="l"/>
              </a:tabLst>
            </a:pPr>
            <a:r>
              <a:rPr lang="fr-FR" sz="2400" dirty="0">
                <a:latin typeface="Myriad Pro" panose="020B0503030403020204" pitchFamily="34" charset="0"/>
              </a:rPr>
              <a:t>Classe	:  7		</a:t>
            </a:r>
          </a:p>
          <a:p>
            <a:pPr marL="0" indent="0">
              <a:buNone/>
              <a:tabLst>
                <a:tab pos="1146175" algn="l"/>
              </a:tabLst>
            </a:pPr>
            <a:r>
              <a:rPr lang="fr-FR" sz="2400">
                <a:latin typeface="Myriad Pro" panose="020B0503030403020204" pitchFamily="34" charset="0"/>
              </a:rPr>
              <a:t>Chapitre	 </a:t>
            </a:r>
            <a:r>
              <a:rPr lang="fr-FR" sz="2400" dirty="0">
                <a:latin typeface="Myriad Pro" panose="020B0503030403020204" pitchFamily="34" charset="0"/>
              </a:rPr>
              <a:t>: 4 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97759" y="2155257"/>
            <a:ext cx="6473388" cy="1421928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fr-FR" sz="4800" b="1" dirty="0">
                <a:latin typeface="Myriad Pro" panose="020B0503030403020204" pitchFamily="34" charset="0"/>
              </a:rPr>
              <a:t>Les triangles: Cas d’égalité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49917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Mathématiques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7" name="Picture Placeholder 9" descr="Aerial view of parked aeroplane">
            <a:extLst>
              <a:ext uri="{FF2B5EF4-FFF2-40B4-BE49-F238E27FC236}">
                <a16:creationId xmlns:a16="http://schemas.microsoft.com/office/drawing/2014/main" id="{674D72BB-9B01-6447-8890-543B4BADA9FC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3" r="16633"/>
          <a:stretch/>
        </p:blipFill>
        <p:spPr>
          <a:xfrm flipH="1">
            <a:off x="1143071" y="2607881"/>
            <a:ext cx="2975891" cy="2975891"/>
          </a:xfrm>
        </p:spPr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 3 </a:t>
            </a:r>
            <a:r>
              <a:rPr lang="en-US" sz="3600" b="1" dirty="0">
                <a:latin typeface="Myriad Pro" panose="020B0503030403020204" pitchFamily="34" charset="0"/>
              </a:rPr>
              <a:t>[Cas 3: CAC] 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9935D72D-DD7C-4403-AE3D-B472147E2CB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7254" y="1358034"/>
                <a:ext cx="10515600" cy="4351338"/>
              </a:xfrm>
              <a:prstGeom prst="rect">
                <a:avLst/>
              </a:prstGeom>
            </p:spPr>
            <p:txBody>
              <a:bodyPr/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Soit un triangle ABC tel que  AB = 6 cm,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fr-FR" sz="24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=50</m:t>
                    </m:r>
                    <m:r>
                      <a:rPr lang="fr-FR" sz="2400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, et AC = 4 cm.</a:t>
                </a:r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doit construire un triangle RED qui coïncide avec ABC.</a:t>
                </a:r>
                <a:b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</a:t>
                </a:r>
                <a14:m>
                  <m:oMath xmlns:m="http://schemas.openxmlformats.org/officeDocument/2006/math">
                    <m:r>
                      <a:rPr lang="fr-FR" sz="24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fr-FR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50</m:t>
                    </m:r>
                    <m:r>
                      <a:rPr lang="fr-FR" sz="2400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fr-FR" sz="2400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et  RE = 6 cm, que doit être la longueur de RD? </a:t>
                </a:r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Construire RED, puis utiliser des ciseaux pour </a:t>
                </a:r>
                <a:b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vérifier si les deux triangles se superposent.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endParaRPr lang="x-none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9935D72D-DD7C-4403-AE3D-B472147E2C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54" y="1358034"/>
                <a:ext cx="10515600" cy="4351338"/>
              </a:xfrm>
              <a:prstGeom prst="rect">
                <a:avLst/>
              </a:prstGeom>
              <a:blipFill>
                <a:blip r:embed="rId3"/>
                <a:stretch>
                  <a:fillRect l="-96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175CC909-8B6E-4915-BDAD-A853EEF8648B}"/>
              </a:ext>
            </a:extLst>
          </p:cNvPr>
          <p:cNvGrpSpPr/>
          <p:nvPr/>
        </p:nvGrpSpPr>
        <p:grpSpPr>
          <a:xfrm>
            <a:off x="8031760" y="1690546"/>
            <a:ext cx="3468021" cy="3476907"/>
            <a:chOff x="6679583" y="2694130"/>
            <a:chExt cx="3468021" cy="347690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3BDFB6D-2668-4742-B955-E91B6B29F719}"/>
                </a:ext>
              </a:extLst>
            </p:cNvPr>
            <p:cNvSpPr/>
            <p:nvPr/>
          </p:nvSpPr>
          <p:spPr>
            <a:xfrm>
              <a:off x="7125628" y="3155795"/>
              <a:ext cx="2575931" cy="2821259"/>
            </a:xfrm>
            <a:custGeom>
              <a:avLst/>
              <a:gdLst>
                <a:gd name="connsiteX0" fmla="*/ 0 w 2765502"/>
                <a:gd name="connsiteY0" fmla="*/ 2821259 h 2877015"/>
                <a:gd name="connsiteX1" fmla="*/ 1694985 w 2765502"/>
                <a:gd name="connsiteY1" fmla="*/ 0 h 2877015"/>
                <a:gd name="connsiteX2" fmla="*/ 2765502 w 2765502"/>
                <a:gd name="connsiteY2" fmla="*/ 2877015 h 2877015"/>
                <a:gd name="connsiteX3" fmla="*/ 0 w 2765502"/>
                <a:gd name="connsiteY3" fmla="*/ 2821259 h 2877015"/>
                <a:gd name="connsiteX0" fmla="*/ 0 w 2575931"/>
                <a:gd name="connsiteY0" fmla="*/ 2821259 h 2821259"/>
                <a:gd name="connsiteX1" fmla="*/ 1694985 w 2575931"/>
                <a:gd name="connsiteY1" fmla="*/ 0 h 2821259"/>
                <a:gd name="connsiteX2" fmla="*/ 2575931 w 2575931"/>
                <a:gd name="connsiteY2" fmla="*/ 2442118 h 2821259"/>
                <a:gd name="connsiteX3" fmla="*/ 0 w 2575931"/>
                <a:gd name="connsiteY3" fmla="*/ 2821259 h 282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5931" h="2821259">
                  <a:moveTo>
                    <a:pt x="0" y="2821259"/>
                  </a:moveTo>
                  <a:lnTo>
                    <a:pt x="1694985" y="0"/>
                  </a:lnTo>
                  <a:lnTo>
                    <a:pt x="2575931" y="2442118"/>
                  </a:lnTo>
                  <a:lnTo>
                    <a:pt x="0" y="2821259"/>
                  </a:lnTo>
                  <a:close/>
                </a:path>
              </a:pathLst>
            </a:cu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E50A54E-84E3-4F1B-BEEA-DA8A36E61D57}"/>
                </a:ext>
              </a:extLst>
            </p:cNvPr>
            <p:cNvSpPr txBox="1"/>
            <p:nvPr/>
          </p:nvSpPr>
          <p:spPr>
            <a:xfrm>
              <a:off x="8696532" y="2694130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7CF49F5-2344-45F8-AFB6-919A70C6B274}"/>
                </a:ext>
              </a:extLst>
            </p:cNvPr>
            <p:cNvSpPr txBox="1"/>
            <p:nvPr/>
          </p:nvSpPr>
          <p:spPr>
            <a:xfrm>
              <a:off x="9733075" y="5439203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E34D9AF-1D57-44EA-AA99-80AFEAFAF604}"/>
                </a:ext>
              </a:extLst>
            </p:cNvPr>
            <p:cNvSpPr txBox="1"/>
            <p:nvPr/>
          </p:nvSpPr>
          <p:spPr>
            <a:xfrm>
              <a:off x="6679583" y="5709372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A87C585-1E02-4ED5-AD56-60FC6252913C}"/>
                </a:ext>
              </a:extLst>
            </p:cNvPr>
            <p:cNvSpPr txBox="1"/>
            <p:nvPr/>
          </p:nvSpPr>
          <p:spPr>
            <a:xfrm rot="21358904">
              <a:off x="8468049" y="3577539"/>
              <a:ext cx="6110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50</a:t>
              </a:r>
              <a:r>
                <a:rPr lang="en-GB" sz="2400" baseline="300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1F8B595-3D74-4F9C-9895-B7B6AE8DA603}"/>
                </a:ext>
              </a:extLst>
            </p:cNvPr>
            <p:cNvSpPr txBox="1"/>
            <p:nvPr/>
          </p:nvSpPr>
          <p:spPr>
            <a:xfrm rot="17940682">
              <a:off x="7453700" y="4040095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6 cm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40B3E2B-05E3-4822-9002-D1A2D16D3D94}"/>
                </a:ext>
              </a:extLst>
            </p:cNvPr>
            <p:cNvSpPr txBox="1"/>
            <p:nvPr/>
          </p:nvSpPr>
          <p:spPr>
            <a:xfrm rot="4023601">
              <a:off x="9146404" y="4128908"/>
              <a:ext cx="8018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4 cm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719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19968" y="1639718"/>
            <a:ext cx="7831523" cy="401293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E8177BCC-3E10-41D9-B9CB-8DCB44BFE2BE}"/>
              </a:ext>
            </a:extLst>
          </p:cNvPr>
          <p:cNvSpPr txBox="1">
            <a:spLocks/>
          </p:cNvSpPr>
          <p:nvPr/>
        </p:nvSpPr>
        <p:spPr>
          <a:xfrm>
            <a:off x="8318904" y="1639718"/>
            <a:ext cx="3537124" cy="401293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2">
                <a:extLst>
                  <a:ext uri="{FF2B5EF4-FFF2-40B4-BE49-F238E27FC236}">
                    <a16:creationId xmlns:a16="http://schemas.microsoft.com/office/drawing/2014/main" id="{6B8F44DB-B7FA-4BDD-9D43-13F1D73349A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8944" y="1651823"/>
                <a:ext cx="7939647" cy="4351338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Vocabulaire:</a:t>
                </a: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Dans un triangle, chaque côté est adjacent à deux angles. </a:t>
                </a:r>
              </a:p>
              <a:p>
                <a:pPr marL="0" indent="0">
                  <a:lnSpc>
                    <a:spcPct val="110000"/>
                  </a:lnSpc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 </a:t>
                </a: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Exemple: </a:t>
                </a: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Dans le triangle ABC, le côté [BC] est</a:t>
                </a:r>
                <a:b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                  adjacent aux angles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i="1" smtClean="0">
                            <a:latin typeface="Cambria Math" panose="02040503050406030204" pitchFamily="18" charset="0"/>
                          </a:rPr>
                          <m:t>𝐴𝐵𝐶</m:t>
                        </m:r>
                      </m:e>
                    </m:acc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</a:rPr>
                      <m:t>et</m:t>
                    </m:r>
                    <m:r>
                      <a:rPr lang="fr-FR" sz="2400" i="1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i="1" smtClean="0">
                            <a:latin typeface="Cambria Math" panose="02040503050406030204" pitchFamily="18" charset="0"/>
                          </a:rPr>
                          <m:t>𝐴𝐶𝐵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Dans un triangle, chaque angle est compris entre deux côtés. </a:t>
                </a:r>
              </a:p>
              <a:p>
                <a:pPr marL="0" indent="0">
                  <a:lnSpc>
                    <a:spcPct val="110000"/>
                  </a:lnSpc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 </a:t>
                </a: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Exemple: </a:t>
                </a: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Dans le triangle ABC, l’angle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i="1" smtClean="0">
                            <a:latin typeface="Cambria Math" panose="02040503050406030204" pitchFamily="18" charset="0"/>
                          </a:rPr>
                          <m:t>𝐴𝐵𝐶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est compris  </a:t>
                </a:r>
                <a:b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                 entre les côtés [AB] et  [BC].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Content Placeholder 2">
                <a:extLst>
                  <a:ext uri="{FF2B5EF4-FFF2-40B4-BE49-F238E27FC236}">
                    <a16:creationId xmlns:a16="http://schemas.microsoft.com/office/drawing/2014/main" id="{6B8F44DB-B7FA-4BDD-9D43-13F1D73349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44" y="1651823"/>
                <a:ext cx="7939647" cy="4351338"/>
              </a:xfrm>
              <a:prstGeom prst="rect">
                <a:avLst/>
              </a:prstGeom>
              <a:blipFill>
                <a:blip r:embed="rId2"/>
                <a:stretch>
                  <a:fillRect l="-1229" t="-18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8CBD5105-B6C0-4712-9D97-3BC9CB084989}"/>
              </a:ext>
            </a:extLst>
          </p:cNvPr>
          <p:cNvSpPr/>
          <p:nvPr/>
        </p:nvSpPr>
        <p:spPr>
          <a:xfrm>
            <a:off x="8602129" y="2516980"/>
            <a:ext cx="2922348" cy="2519266"/>
          </a:xfrm>
          <a:prstGeom prst="triangle">
            <a:avLst>
              <a:gd name="adj" fmla="val 24777"/>
            </a:avLst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9F2881A-3CF2-4780-961B-6CA5D114E360}"/>
              </a:ext>
            </a:extLst>
          </p:cNvPr>
          <p:cNvSpPr/>
          <p:nvPr/>
        </p:nvSpPr>
        <p:spPr>
          <a:xfrm>
            <a:off x="8607991" y="4755310"/>
            <a:ext cx="363634" cy="286798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7732" h="301297">
                <a:moveTo>
                  <a:pt x="0" y="296455"/>
                </a:moveTo>
                <a:cubicBezTo>
                  <a:pt x="33454" y="127866"/>
                  <a:pt x="74170" y="66978"/>
                  <a:pt x="98334" y="21082"/>
                </a:cubicBezTo>
                <a:cubicBezTo>
                  <a:pt x="122499" y="-24814"/>
                  <a:pt x="17377" y="18088"/>
                  <a:pt x="144987" y="21082"/>
                </a:cubicBezTo>
                <a:cubicBezTo>
                  <a:pt x="272597" y="24076"/>
                  <a:pt x="299900" y="34002"/>
                  <a:pt x="338777" y="75990"/>
                </a:cubicBezTo>
                <a:cubicBezTo>
                  <a:pt x="377654" y="117978"/>
                  <a:pt x="378253" y="273009"/>
                  <a:pt x="378253" y="273009"/>
                </a:cubicBezTo>
                <a:cubicBezTo>
                  <a:pt x="390694" y="310332"/>
                  <a:pt x="453018" y="290155"/>
                  <a:pt x="389976" y="294063"/>
                </a:cubicBezTo>
                <a:cubicBezTo>
                  <a:pt x="326934" y="297971"/>
                  <a:pt x="288931" y="306783"/>
                  <a:pt x="0" y="29645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8740754-4CB6-42DA-9D95-69E2740F176F}"/>
              </a:ext>
            </a:extLst>
          </p:cNvPr>
          <p:cNvSpPr/>
          <p:nvPr/>
        </p:nvSpPr>
        <p:spPr>
          <a:xfrm rot="15069136">
            <a:off x="11194948" y="4802977"/>
            <a:ext cx="288621" cy="283680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  <a:gd name="connsiteX0" fmla="*/ 0 w 413703"/>
              <a:gd name="connsiteY0" fmla="*/ 296454 h 297048"/>
              <a:gd name="connsiteX1" fmla="*/ 98334 w 413703"/>
              <a:gd name="connsiteY1" fmla="*/ 21081 h 297048"/>
              <a:gd name="connsiteX2" fmla="*/ 144987 w 413703"/>
              <a:gd name="connsiteY2" fmla="*/ 21081 h 297048"/>
              <a:gd name="connsiteX3" fmla="*/ 338777 w 413703"/>
              <a:gd name="connsiteY3" fmla="*/ 75989 h 297048"/>
              <a:gd name="connsiteX4" fmla="*/ 378253 w 413703"/>
              <a:gd name="connsiteY4" fmla="*/ 273008 h 297048"/>
              <a:gd name="connsiteX5" fmla="*/ 384525 w 413703"/>
              <a:gd name="connsiteY5" fmla="*/ 175238 h 297048"/>
              <a:gd name="connsiteX6" fmla="*/ 0 w 413703"/>
              <a:gd name="connsiteY6" fmla="*/ 296454 h 297048"/>
              <a:gd name="connsiteX0" fmla="*/ 0 w 407131"/>
              <a:gd name="connsiteY0" fmla="*/ 296454 h 297048"/>
              <a:gd name="connsiteX1" fmla="*/ 98334 w 407131"/>
              <a:gd name="connsiteY1" fmla="*/ 21081 h 297048"/>
              <a:gd name="connsiteX2" fmla="*/ 144987 w 407131"/>
              <a:gd name="connsiteY2" fmla="*/ 21081 h 297048"/>
              <a:gd name="connsiteX3" fmla="*/ 338777 w 407131"/>
              <a:gd name="connsiteY3" fmla="*/ 75989 h 297048"/>
              <a:gd name="connsiteX4" fmla="*/ 384525 w 407131"/>
              <a:gd name="connsiteY4" fmla="*/ 175238 h 297048"/>
              <a:gd name="connsiteX5" fmla="*/ 0 w 407131"/>
              <a:gd name="connsiteY5" fmla="*/ 296454 h 297048"/>
              <a:gd name="connsiteX0" fmla="*/ 0 w 407131"/>
              <a:gd name="connsiteY0" fmla="*/ 296454 h 297775"/>
              <a:gd name="connsiteX1" fmla="*/ 98334 w 407131"/>
              <a:gd name="connsiteY1" fmla="*/ 21081 h 297775"/>
              <a:gd name="connsiteX2" fmla="*/ 144987 w 407131"/>
              <a:gd name="connsiteY2" fmla="*/ 21081 h 297775"/>
              <a:gd name="connsiteX3" fmla="*/ 338777 w 407131"/>
              <a:gd name="connsiteY3" fmla="*/ 75989 h 297775"/>
              <a:gd name="connsiteX4" fmla="*/ 384525 w 407131"/>
              <a:gd name="connsiteY4" fmla="*/ 175238 h 297775"/>
              <a:gd name="connsiteX5" fmla="*/ 0 w 407131"/>
              <a:gd name="connsiteY5" fmla="*/ 296454 h 297775"/>
              <a:gd name="connsiteX0" fmla="*/ 0 w 357680"/>
              <a:gd name="connsiteY0" fmla="*/ 296454 h 298495"/>
              <a:gd name="connsiteX1" fmla="*/ 98334 w 357680"/>
              <a:gd name="connsiteY1" fmla="*/ 21081 h 298495"/>
              <a:gd name="connsiteX2" fmla="*/ 144987 w 357680"/>
              <a:gd name="connsiteY2" fmla="*/ 21081 h 298495"/>
              <a:gd name="connsiteX3" fmla="*/ 338777 w 357680"/>
              <a:gd name="connsiteY3" fmla="*/ 75989 h 298495"/>
              <a:gd name="connsiteX4" fmla="*/ 311946 w 357680"/>
              <a:gd name="connsiteY4" fmla="*/ 198128 h 298495"/>
              <a:gd name="connsiteX5" fmla="*/ 0 w 357680"/>
              <a:gd name="connsiteY5" fmla="*/ 296454 h 298495"/>
              <a:gd name="connsiteX0" fmla="*/ 0 w 357680"/>
              <a:gd name="connsiteY0" fmla="*/ 296454 h 296454"/>
              <a:gd name="connsiteX1" fmla="*/ 98334 w 357680"/>
              <a:gd name="connsiteY1" fmla="*/ 21081 h 296454"/>
              <a:gd name="connsiteX2" fmla="*/ 144987 w 357680"/>
              <a:gd name="connsiteY2" fmla="*/ 21081 h 296454"/>
              <a:gd name="connsiteX3" fmla="*/ 338777 w 357680"/>
              <a:gd name="connsiteY3" fmla="*/ 75989 h 296454"/>
              <a:gd name="connsiteX4" fmla="*/ 311946 w 357680"/>
              <a:gd name="connsiteY4" fmla="*/ 198128 h 296454"/>
              <a:gd name="connsiteX5" fmla="*/ 0 w 357680"/>
              <a:gd name="connsiteY5" fmla="*/ 296454 h 296454"/>
              <a:gd name="connsiteX0" fmla="*/ 0 w 331559"/>
              <a:gd name="connsiteY0" fmla="*/ 298022 h 298022"/>
              <a:gd name="connsiteX1" fmla="*/ 98334 w 331559"/>
              <a:gd name="connsiteY1" fmla="*/ 22649 h 298022"/>
              <a:gd name="connsiteX2" fmla="*/ 144987 w 331559"/>
              <a:gd name="connsiteY2" fmla="*/ 22649 h 298022"/>
              <a:gd name="connsiteX3" fmla="*/ 259978 w 331559"/>
              <a:gd name="connsiteY3" fmla="*/ 78985 h 298022"/>
              <a:gd name="connsiteX4" fmla="*/ 311946 w 331559"/>
              <a:gd name="connsiteY4" fmla="*/ 199696 h 298022"/>
              <a:gd name="connsiteX5" fmla="*/ 0 w 331559"/>
              <a:gd name="connsiteY5" fmla="*/ 298022 h 29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1559" h="298022">
                <a:moveTo>
                  <a:pt x="0" y="298022"/>
                </a:moveTo>
                <a:cubicBezTo>
                  <a:pt x="33454" y="129433"/>
                  <a:pt x="74170" y="68545"/>
                  <a:pt x="98334" y="22649"/>
                </a:cubicBezTo>
                <a:cubicBezTo>
                  <a:pt x="122499" y="-23247"/>
                  <a:pt x="118046" y="13260"/>
                  <a:pt x="144987" y="22649"/>
                </a:cubicBezTo>
                <a:cubicBezTo>
                  <a:pt x="171928" y="32038"/>
                  <a:pt x="232152" y="49477"/>
                  <a:pt x="259978" y="78985"/>
                </a:cubicBezTo>
                <a:cubicBezTo>
                  <a:pt x="287804" y="108493"/>
                  <a:pt x="368409" y="162952"/>
                  <a:pt x="311946" y="199696"/>
                </a:cubicBezTo>
                <a:cubicBezTo>
                  <a:pt x="35363" y="280091"/>
                  <a:pt x="319845" y="168344"/>
                  <a:pt x="0" y="29802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29B143E4-4E66-4AF4-A9CD-2DC8D5D4A893}"/>
              </a:ext>
            </a:extLst>
          </p:cNvPr>
          <p:cNvSpPr/>
          <p:nvPr/>
        </p:nvSpPr>
        <p:spPr>
          <a:xfrm rot="7536039">
            <a:off x="9219264" y="2571750"/>
            <a:ext cx="290017" cy="302179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  <a:gd name="connsiteX0" fmla="*/ 0 w 413703"/>
              <a:gd name="connsiteY0" fmla="*/ 296454 h 297048"/>
              <a:gd name="connsiteX1" fmla="*/ 98334 w 413703"/>
              <a:gd name="connsiteY1" fmla="*/ 21081 h 297048"/>
              <a:gd name="connsiteX2" fmla="*/ 144987 w 413703"/>
              <a:gd name="connsiteY2" fmla="*/ 21081 h 297048"/>
              <a:gd name="connsiteX3" fmla="*/ 338777 w 413703"/>
              <a:gd name="connsiteY3" fmla="*/ 75989 h 297048"/>
              <a:gd name="connsiteX4" fmla="*/ 378253 w 413703"/>
              <a:gd name="connsiteY4" fmla="*/ 273008 h 297048"/>
              <a:gd name="connsiteX5" fmla="*/ 384525 w 413703"/>
              <a:gd name="connsiteY5" fmla="*/ 175238 h 297048"/>
              <a:gd name="connsiteX6" fmla="*/ 0 w 413703"/>
              <a:gd name="connsiteY6" fmla="*/ 296454 h 297048"/>
              <a:gd name="connsiteX0" fmla="*/ 0 w 407131"/>
              <a:gd name="connsiteY0" fmla="*/ 296454 h 297048"/>
              <a:gd name="connsiteX1" fmla="*/ 98334 w 407131"/>
              <a:gd name="connsiteY1" fmla="*/ 21081 h 297048"/>
              <a:gd name="connsiteX2" fmla="*/ 144987 w 407131"/>
              <a:gd name="connsiteY2" fmla="*/ 21081 h 297048"/>
              <a:gd name="connsiteX3" fmla="*/ 338777 w 407131"/>
              <a:gd name="connsiteY3" fmla="*/ 75989 h 297048"/>
              <a:gd name="connsiteX4" fmla="*/ 384525 w 407131"/>
              <a:gd name="connsiteY4" fmla="*/ 175238 h 297048"/>
              <a:gd name="connsiteX5" fmla="*/ 0 w 407131"/>
              <a:gd name="connsiteY5" fmla="*/ 296454 h 297048"/>
              <a:gd name="connsiteX0" fmla="*/ 0 w 407131"/>
              <a:gd name="connsiteY0" fmla="*/ 296454 h 297775"/>
              <a:gd name="connsiteX1" fmla="*/ 98334 w 407131"/>
              <a:gd name="connsiteY1" fmla="*/ 21081 h 297775"/>
              <a:gd name="connsiteX2" fmla="*/ 144987 w 407131"/>
              <a:gd name="connsiteY2" fmla="*/ 21081 h 297775"/>
              <a:gd name="connsiteX3" fmla="*/ 338777 w 407131"/>
              <a:gd name="connsiteY3" fmla="*/ 75989 h 297775"/>
              <a:gd name="connsiteX4" fmla="*/ 384525 w 407131"/>
              <a:gd name="connsiteY4" fmla="*/ 175238 h 297775"/>
              <a:gd name="connsiteX5" fmla="*/ 0 w 407131"/>
              <a:gd name="connsiteY5" fmla="*/ 296454 h 297775"/>
              <a:gd name="connsiteX0" fmla="*/ 0 w 357680"/>
              <a:gd name="connsiteY0" fmla="*/ 296454 h 298495"/>
              <a:gd name="connsiteX1" fmla="*/ 98334 w 357680"/>
              <a:gd name="connsiteY1" fmla="*/ 21081 h 298495"/>
              <a:gd name="connsiteX2" fmla="*/ 144987 w 357680"/>
              <a:gd name="connsiteY2" fmla="*/ 21081 h 298495"/>
              <a:gd name="connsiteX3" fmla="*/ 338777 w 357680"/>
              <a:gd name="connsiteY3" fmla="*/ 75989 h 298495"/>
              <a:gd name="connsiteX4" fmla="*/ 311946 w 357680"/>
              <a:gd name="connsiteY4" fmla="*/ 198128 h 298495"/>
              <a:gd name="connsiteX5" fmla="*/ 0 w 357680"/>
              <a:gd name="connsiteY5" fmla="*/ 296454 h 298495"/>
              <a:gd name="connsiteX0" fmla="*/ 0 w 357680"/>
              <a:gd name="connsiteY0" fmla="*/ 296454 h 296454"/>
              <a:gd name="connsiteX1" fmla="*/ 98334 w 357680"/>
              <a:gd name="connsiteY1" fmla="*/ 21081 h 296454"/>
              <a:gd name="connsiteX2" fmla="*/ 144987 w 357680"/>
              <a:gd name="connsiteY2" fmla="*/ 21081 h 296454"/>
              <a:gd name="connsiteX3" fmla="*/ 338777 w 357680"/>
              <a:gd name="connsiteY3" fmla="*/ 75989 h 296454"/>
              <a:gd name="connsiteX4" fmla="*/ 311946 w 357680"/>
              <a:gd name="connsiteY4" fmla="*/ 198128 h 296454"/>
              <a:gd name="connsiteX5" fmla="*/ 0 w 357680"/>
              <a:gd name="connsiteY5" fmla="*/ 296454 h 296454"/>
              <a:gd name="connsiteX0" fmla="*/ 0 w 331559"/>
              <a:gd name="connsiteY0" fmla="*/ 298022 h 298022"/>
              <a:gd name="connsiteX1" fmla="*/ 98334 w 331559"/>
              <a:gd name="connsiteY1" fmla="*/ 22649 h 298022"/>
              <a:gd name="connsiteX2" fmla="*/ 144987 w 331559"/>
              <a:gd name="connsiteY2" fmla="*/ 22649 h 298022"/>
              <a:gd name="connsiteX3" fmla="*/ 259978 w 331559"/>
              <a:gd name="connsiteY3" fmla="*/ 78985 h 298022"/>
              <a:gd name="connsiteX4" fmla="*/ 311946 w 331559"/>
              <a:gd name="connsiteY4" fmla="*/ 199696 h 298022"/>
              <a:gd name="connsiteX5" fmla="*/ 0 w 331559"/>
              <a:gd name="connsiteY5" fmla="*/ 298022 h 298022"/>
              <a:gd name="connsiteX0" fmla="*/ 0 w 332044"/>
              <a:gd name="connsiteY0" fmla="*/ 326764 h 326764"/>
              <a:gd name="connsiteX1" fmla="*/ 98334 w 332044"/>
              <a:gd name="connsiteY1" fmla="*/ 51391 h 326764"/>
              <a:gd name="connsiteX2" fmla="*/ 124579 w 332044"/>
              <a:gd name="connsiteY2" fmla="*/ 4167 h 326764"/>
              <a:gd name="connsiteX3" fmla="*/ 259978 w 332044"/>
              <a:gd name="connsiteY3" fmla="*/ 107727 h 326764"/>
              <a:gd name="connsiteX4" fmla="*/ 311946 w 332044"/>
              <a:gd name="connsiteY4" fmla="*/ 228438 h 326764"/>
              <a:gd name="connsiteX5" fmla="*/ 0 w 332044"/>
              <a:gd name="connsiteY5" fmla="*/ 326764 h 326764"/>
              <a:gd name="connsiteX0" fmla="*/ 0 w 332044"/>
              <a:gd name="connsiteY0" fmla="*/ 286404 h 286404"/>
              <a:gd name="connsiteX1" fmla="*/ 98334 w 332044"/>
              <a:gd name="connsiteY1" fmla="*/ 11031 h 286404"/>
              <a:gd name="connsiteX2" fmla="*/ 259978 w 332044"/>
              <a:gd name="connsiteY2" fmla="*/ 67367 h 286404"/>
              <a:gd name="connsiteX3" fmla="*/ 311946 w 332044"/>
              <a:gd name="connsiteY3" fmla="*/ 188078 h 286404"/>
              <a:gd name="connsiteX4" fmla="*/ 0 w 332044"/>
              <a:gd name="connsiteY4" fmla="*/ 286404 h 286404"/>
              <a:gd name="connsiteX0" fmla="*/ 0 w 332044"/>
              <a:gd name="connsiteY0" fmla="*/ 286404 h 286404"/>
              <a:gd name="connsiteX1" fmla="*/ 98334 w 332044"/>
              <a:gd name="connsiteY1" fmla="*/ 11031 h 286404"/>
              <a:gd name="connsiteX2" fmla="*/ 259978 w 332044"/>
              <a:gd name="connsiteY2" fmla="*/ 67367 h 286404"/>
              <a:gd name="connsiteX3" fmla="*/ 311946 w 332044"/>
              <a:gd name="connsiteY3" fmla="*/ 188078 h 286404"/>
              <a:gd name="connsiteX4" fmla="*/ 0 w 332044"/>
              <a:gd name="connsiteY4" fmla="*/ 286404 h 286404"/>
              <a:gd name="connsiteX0" fmla="*/ 0 w 333163"/>
              <a:gd name="connsiteY0" fmla="*/ 317456 h 317456"/>
              <a:gd name="connsiteX1" fmla="*/ 80290 w 333163"/>
              <a:gd name="connsiteY1" fmla="*/ 8457 h 317456"/>
              <a:gd name="connsiteX2" fmla="*/ 259978 w 333163"/>
              <a:gd name="connsiteY2" fmla="*/ 98419 h 317456"/>
              <a:gd name="connsiteX3" fmla="*/ 311946 w 333163"/>
              <a:gd name="connsiteY3" fmla="*/ 219130 h 317456"/>
              <a:gd name="connsiteX4" fmla="*/ 0 w 333163"/>
              <a:gd name="connsiteY4" fmla="*/ 317456 h 317456"/>
              <a:gd name="connsiteX0" fmla="*/ 0 w 333163"/>
              <a:gd name="connsiteY0" fmla="*/ 317456 h 317456"/>
              <a:gd name="connsiteX1" fmla="*/ 80290 w 333163"/>
              <a:gd name="connsiteY1" fmla="*/ 8457 h 317456"/>
              <a:gd name="connsiteX2" fmla="*/ 259978 w 333163"/>
              <a:gd name="connsiteY2" fmla="*/ 98419 h 317456"/>
              <a:gd name="connsiteX3" fmla="*/ 311946 w 333163"/>
              <a:gd name="connsiteY3" fmla="*/ 219130 h 317456"/>
              <a:gd name="connsiteX4" fmla="*/ 0 w 333163"/>
              <a:gd name="connsiteY4" fmla="*/ 317456 h 3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163" h="317456">
                <a:moveTo>
                  <a:pt x="0" y="317456"/>
                </a:moveTo>
                <a:cubicBezTo>
                  <a:pt x="33454" y="148867"/>
                  <a:pt x="44180" y="191700"/>
                  <a:pt x="80290" y="8457"/>
                </a:cubicBezTo>
                <a:cubicBezTo>
                  <a:pt x="123620" y="-28049"/>
                  <a:pt x="221369" y="63307"/>
                  <a:pt x="259978" y="98419"/>
                </a:cubicBezTo>
                <a:cubicBezTo>
                  <a:pt x="298587" y="133531"/>
                  <a:pt x="368409" y="182386"/>
                  <a:pt x="311946" y="219130"/>
                </a:cubicBezTo>
                <a:cubicBezTo>
                  <a:pt x="35363" y="299525"/>
                  <a:pt x="319845" y="187778"/>
                  <a:pt x="0" y="31745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22B60F-01B0-404C-AFA9-FE635CACA226}"/>
              </a:ext>
            </a:extLst>
          </p:cNvPr>
          <p:cNvSpPr txBox="1"/>
          <p:nvPr/>
        </p:nvSpPr>
        <p:spPr>
          <a:xfrm>
            <a:off x="9141964" y="2134561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D2C51D-BB1F-4610-8615-0D5F45446381}"/>
              </a:ext>
            </a:extLst>
          </p:cNvPr>
          <p:cNvSpPr txBox="1"/>
          <p:nvPr/>
        </p:nvSpPr>
        <p:spPr>
          <a:xfrm>
            <a:off x="11548176" y="4716702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D5A159-2FF6-431E-A306-82703F91810C}"/>
              </a:ext>
            </a:extLst>
          </p:cNvPr>
          <p:cNvSpPr txBox="1"/>
          <p:nvPr/>
        </p:nvSpPr>
        <p:spPr>
          <a:xfrm>
            <a:off x="8251491" y="4800881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77484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29" grpId="0" uiExpand="1" build="p" animBg="1"/>
      <p:bldP spid="21" grpId="0" build="p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19968" y="1639717"/>
            <a:ext cx="7831523" cy="4958507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E8177BCC-3E10-41D9-B9CB-8DCB44BFE2BE}"/>
              </a:ext>
            </a:extLst>
          </p:cNvPr>
          <p:cNvSpPr txBox="1">
            <a:spLocks/>
          </p:cNvSpPr>
          <p:nvPr/>
        </p:nvSpPr>
        <p:spPr>
          <a:xfrm>
            <a:off x="8318904" y="1639717"/>
            <a:ext cx="3537124" cy="4958507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45682A0-3741-421A-881F-92A798EDA365}"/>
              </a:ext>
            </a:extLst>
          </p:cNvPr>
          <p:cNvSpPr txBox="1">
            <a:spLocks/>
          </p:cNvSpPr>
          <p:nvPr/>
        </p:nvSpPr>
        <p:spPr>
          <a:xfrm>
            <a:off x="723899" y="1732106"/>
            <a:ext cx="7304223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Triangles égaux:</a:t>
            </a: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Deux triangles sont dits égaux si le calque de l’un coïncide avec l’autre.</a:t>
            </a:r>
            <a:b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FDE0291-6857-48E9-8F33-6A86639AE008}"/>
              </a:ext>
            </a:extLst>
          </p:cNvPr>
          <p:cNvSpPr txBox="1"/>
          <p:nvPr/>
        </p:nvSpPr>
        <p:spPr>
          <a:xfrm>
            <a:off x="5676879" y="3515889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60E77C-78F7-419D-9E40-DD3C54B3657A}"/>
              </a:ext>
            </a:extLst>
          </p:cNvPr>
          <p:cNvSpPr txBox="1"/>
          <p:nvPr/>
        </p:nvSpPr>
        <p:spPr>
          <a:xfrm>
            <a:off x="7498811" y="5517571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DCDE30-B1D6-4049-AE32-43CAFA62BA7B}"/>
              </a:ext>
            </a:extLst>
          </p:cNvPr>
          <p:cNvSpPr txBox="1"/>
          <p:nvPr/>
        </p:nvSpPr>
        <p:spPr>
          <a:xfrm>
            <a:off x="4889834" y="5555200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0C667A-715E-48E2-B512-A2F609D28B28}"/>
              </a:ext>
            </a:extLst>
          </p:cNvPr>
          <p:cNvSpPr txBox="1"/>
          <p:nvPr/>
        </p:nvSpPr>
        <p:spPr>
          <a:xfrm>
            <a:off x="9625957" y="3515889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D2B68F-9B45-44DA-84A6-BF04E43FB0B3}"/>
              </a:ext>
            </a:extLst>
          </p:cNvPr>
          <p:cNvSpPr txBox="1"/>
          <p:nvPr/>
        </p:nvSpPr>
        <p:spPr>
          <a:xfrm>
            <a:off x="11447889" y="5517571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5BDBCF-0555-44E6-A692-AC6E96789B1D}"/>
              </a:ext>
            </a:extLst>
          </p:cNvPr>
          <p:cNvSpPr txBox="1"/>
          <p:nvPr/>
        </p:nvSpPr>
        <p:spPr>
          <a:xfrm>
            <a:off x="8838912" y="5555200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712BFD72-AA29-4DAC-8345-11523B29A7C4}"/>
              </a:ext>
            </a:extLst>
          </p:cNvPr>
          <p:cNvSpPr/>
          <p:nvPr/>
        </p:nvSpPr>
        <p:spPr>
          <a:xfrm>
            <a:off x="9241809" y="3907775"/>
            <a:ext cx="2178778" cy="1878258"/>
          </a:xfrm>
          <a:prstGeom prst="triangle">
            <a:avLst>
              <a:gd name="adj" fmla="val 24777"/>
            </a:avLst>
          </a:prstGeom>
          <a:ln w="19050"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3A43D5CE-621D-4DB1-8773-525F27AF3B94}"/>
              </a:ext>
            </a:extLst>
          </p:cNvPr>
          <p:cNvSpPr/>
          <p:nvPr/>
        </p:nvSpPr>
        <p:spPr>
          <a:xfrm>
            <a:off x="5320033" y="3907775"/>
            <a:ext cx="2178778" cy="1878258"/>
          </a:xfrm>
          <a:prstGeom prst="triangle">
            <a:avLst>
              <a:gd name="adj" fmla="val 24777"/>
            </a:avLst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967885-1775-4508-89EC-7799A781D7BE}"/>
              </a:ext>
            </a:extLst>
          </p:cNvPr>
          <p:cNvSpPr txBox="1"/>
          <p:nvPr/>
        </p:nvSpPr>
        <p:spPr>
          <a:xfrm>
            <a:off x="963384" y="4006344"/>
            <a:ext cx="3668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coïncide</a:t>
            </a:r>
            <a:r>
              <a:rPr lang="fr-FR" sz="2400" spc="-5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avec </a:t>
            </a:r>
            <a:r>
              <a:rPr lang="fr-FR" sz="24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endParaRPr lang="fr-FR" sz="2400" dirty="0">
              <a:latin typeface="Myriad Pro" panose="020B0503030403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947266F-18DC-42D5-BEA7-C49AC3F5B956}"/>
              </a:ext>
            </a:extLst>
          </p:cNvPr>
          <p:cNvSpPr txBox="1"/>
          <p:nvPr/>
        </p:nvSpPr>
        <p:spPr>
          <a:xfrm>
            <a:off x="963384" y="4664501"/>
            <a:ext cx="3668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</a:t>
            </a:r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coïncide</a:t>
            </a:r>
            <a:r>
              <a:rPr lang="fr-FR" sz="2400" spc="-5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avec </a:t>
            </a:r>
            <a:r>
              <a:rPr lang="fr-FR" sz="24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endParaRPr lang="fr-FR" sz="2400" dirty="0">
              <a:latin typeface="Myriad Pro" panose="020B0503030403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78B850E-6A86-42EF-9A5E-06782EFB5D57}"/>
              </a:ext>
            </a:extLst>
          </p:cNvPr>
          <p:cNvSpPr txBox="1"/>
          <p:nvPr/>
        </p:nvSpPr>
        <p:spPr>
          <a:xfrm>
            <a:off x="963384" y="5293590"/>
            <a:ext cx="3668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coïncide</a:t>
            </a:r>
            <a:r>
              <a:rPr lang="fr-FR" sz="2400" spc="-5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avec </a:t>
            </a:r>
            <a:r>
              <a:rPr lang="fr-FR" sz="24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endParaRPr lang="fr-FR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87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96296E-6 L 0.32214 0.00023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 animBg="1"/>
      <p:bldP spid="29" grpId="0" uiExpand="1" build="p" animBg="1"/>
      <p:bldP spid="14" grpId="0" build="p"/>
      <p:bldP spid="15" grpId="0"/>
      <p:bldP spid="16" grpId="0"/>
      <p:bldP spid="17" grpId="0"/>
      <p:bldP spid="18" grpId="0"/>
      <p:bldP spid="19" grpId="0"/>
      <p:bldP spid="20" grpId="0"/>
      <p:bldP spid="30" grpId="0" animBg="1"/>
      <p:bldP spid="31" grpId="0" animBg="1"/>
      <p:bldP spid="31" grpId="1" animBg="1"/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FAB6EDA-B612-42C4-BAE5-88FD7DAAABB2}"/>
              </a:ext>
            </a:extLst>
          </p:cNvPr>
          <p:cNvSpPr txBox="1">
            <a:spLocks/>
          </p:cNvSpPr>
          <p:nvPr/>
        </p:nvSpPr>
        <p:spPr>
          <a:xfrm>
            <a:off x="197427" y="1215739"/>
            <a:ext cx="11783291" cy="53824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5BC68540-BDEE-4D59-B6F6-2212AF770ADF}"/>
              </a:ext>
            </a:extLst>
          </p:cNvPr>
          <p:cNvSpPr txBox="1">
            <a:spLocks/>
          </p:cNvSpPr>
          <p:nvPr/>
        </p:nvSpPr>
        <p:spPr>
          <a:xfrm>
            <a:off x="838200" y="1844935"/>
            <a:ext cx="10515600" cy="4332027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Éléments homologues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 Sommets homologues: 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 Côtés homologues: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 Angles homologues: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E7493D7-D120-449A-8681-88DA6727C5E2}"/>
              </a:ext>
            </a:extLst>
          </p:cNvPr>
          <p:cNvSpPr txBox="1"/>
          <p:nvPr/>
        </p:nvSpPr>
        <p:spPr>
          <a:xfrm>
            <a:off x="7310009" y="1392328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02195E5-D27F-49ED-BA97-12B5159B2F7D}"/>
              </a:ext>
            </a:extLst>
          </p:cNvPr>
          <p:cNvSpPr txBox="1"/>
          <p:nvPr/>
        </p:nvSpPr>
        <p:spPr>
          <a:xfrm>
            <a:off x="8870680" y="2995196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54422F-0DFE-4039-84E4-04FE17BE383B}"/>
              </a:ext>
            </a:extLst>
          </p:cNvPr>
          <p:cNvSpPr txBox="1"/>
          <p:nvPr/>
        </p:nvSpPr>
        <p:spPr>
          <a:xfrm>
            <a:off x="6708019" y="3032825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73407EC-69FC-4222-922F-7130CB5D20FE}"/>
              </a:ext>
            </a:extLst>
          </p:cNvPr>
          <p:cNvSpPr txBox="1"/>
          <p:nvPr/>
        </p:nvSpPr>
        <p:spPr>
          <a:xfrm>
            <a:off x="9986275" y="1354699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C2086A2-9BF6-4C52-B4D6-1840D84C1107}"/>
              </a:ext>
            </a:extLst>
          </p:cNvPr>
          <p:cNvSpPr txBox="1"/>
          <p:nvPr/>
        </p:nvSpPr>
        <p:spPr>
          <a:xfrm>
            <a:off x="11546946" y="2957567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5760D6D-DA97-445C-89AF-272DAC3E0F3E}"/>
              </a:ext>
            </a:extLst>
          </p:cNvPr>
          <p:cNvSpPr txBox="1"/>
          <p:nvPr/>
        </p:nvSpPr>
        <p:spPr>
          <a:xfrm>
            <a:off x="9384285" y="2995196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69BA73A4-2944-4C53-9902-30EF09749B76}"/>
              </a:ext>
            </a:extLst>
          </p:cNvPr>
          <p:cNvSpPr/>
          <p:nvPr/>
        </p:nvSpPr>
        <p:spPr>
          <a:xfrm>
            <a:off x="9757419" y="1784084"/>
            <a:ext cx="1740744" cy="1500642"/>
          </a:xfrm>
          <a:prstGeom prst="triangle">
            <a:avLst>
              <a:gd name="adj" fmla="val 24777"/>
            </a:avLst>
          </a:prstGeom>
          <a:ln w="19050"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A187D07A-8400-47BD-BC5F-8AAAA9EA1A90}"/>
              </a:ext>
            </a:extLst>
          </p:cNvPr>
          <p:cNvSpPr/>
          <p:nvPr/>
        </p:nvSpPr>
        <p:spPr>
          <a:xfrm>
            <a:off x="7108455" y="1821713"/>
            <a:ext cx="1740744" cy="1500642"/>
          </a:xfrm>
          <a:prstGeom prst="triangle">
            <a:avLst>
              <a:gd name="adj" fmla="val 24777"/>
            </a:avLst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17DCB11-AA39-40F6-B7CF-109BF9D67516}"/>
              </a:ext>
            </a:extLst>
          </p:cNvPr>
          <p:cNvSpPr txBox="1"/>
          <p:nvPr/>
        </p:nvSpPr>
        <p:spPr>
          <a:xfrm>
            <a:off x="1052834" y="2872829"/>
            <a:ext cx="17090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 </a:t>
            </a:r>
            <a:r>
              <a:rPr lang="fr-FR" sz="2800" dirty="0">
                <a:solidFill>
                  <a:srgbClr val="231F20"/>
                </a:solidFill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et </a:t>
            </a:r>
            <a:r>
              <a:rPr lang="fr-FR" sz="28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endParaRPr lang="fr-FR" sz="2800" dirty="0">
              <a:latin typeface="Myriad Pro" panose="020B0503030403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8902289-FA13-488B-9815-29EF5BB1FB1D}"/>
              </a:ext>
            </a:extLst>
          </p:cNvPr>
          <p:cNvSpPr txBox="1"/>
          <p:nvPr/>
        </p:nvSpPr>
        <p:spPr>
          <a:xfrm>
            <a:off x="2838537" y="2872829"/>
            <a:ext cx="1556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 </a:t>
            </a:r>
            <a:r>
              <a:rPr lang="fr-FR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</a:t>
            </a:r>
            <a:r>
              <a:rPr lang="fr-FR" sz="28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endParaRPr lang="fr-FR" sz="2800" dirty="0">
              <a:latin typeface="Myriad Pro" panose="020B0503030403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351C49A-3965-4A9C-B686-B88CD3F9FDC7}"/>
              </a:ext>
            </a:extLst>
          </p:cNvPr>
          <p:cNvSpPr txBox="1"/>
          <p:nvPr/>
        </p:nvSpPr>
        <p:spPr>
          <a:xfrm>
            <a:off x="4612978" y="2872829"/>
            <a:ext cx="16265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 </a:t>
            </a:r>
            <a:r>
              <a:rPr lang="fr-FR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et </a:t>
            </a:r>
            <a:r>
              <a:rPr lang="fr-FR" sz="28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endParaRPr lang="fr-FR" sz="2800" dirty="0">
              <a:latin typeface="Myriad Pro" panose="020B0503030403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2AAC432-4717-4B2B-99B9-B1C3F5ED352E}"/>
              </a:ext>
            </a:extLst>
          </p:cNvPr>
          <p:cNvSpPr txBox="1"/>
          <p:nvPr/>
        </p:nvSpPr>
        <p:spPr>
          <a:xfrm>
            <a:off x="1052833" y="4040719"/>
            <a:ext cx="22564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MN </a:t>
            </a:r>
            <a:r>
              <a:rPr lang="fr-FR" sz="2800" dirty="0">
                <a:solidFill>
                  <a:srgbClr val="231F20"/>
                </a:solidFill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et </a:t>
            </a:r>
            <a:r>
              <a:rPr lang="fr-FR" sz="28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AB</a:t>
            </a:r>
            <a:endParaRPr lang="fr-FR" sz="2800" dirty="0">
              <a:latin typeface="Myriad Pro" panose="020B0503030403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056B60B-A360-46BE-9B0D-CB2A3DB109DB}"/>
              </a:ext>
            </a:extLst>
          </p:cNvPr>
          <p:cNvSpPr txBox="1"/>
          <p:nvPr/>
        </p:nvSpPr>
        <p:spPr>
          <a:xfrm>
            <a:off x="4070701" y="4040719"/>
            <a:ext cx="21688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NP  </a:t>
            </a:r>
            <a:r>
              <a:rPr lang="fr-FR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</a:t>
            </a:r>
            <a:r>
              <a:rPr lang="fr-FR" sz="28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BC</a:t>
            </a:r>
            <a:endParaRPr lang="fr-FR" sz="2800" dirty="0">
              <a:latin typeface="Myriad Pro" panose="020B0503030403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48A764B-DF00-4E5E-894A-AE4AC327A0D4}"/>
              </a:ext>
            </a:extLst>
          </p:cNvPr>
          <p:cNvSpPr txBox="1"/>
          <p:nvPr/>
        </p:nvSpPr>
        <p:spPr>
          <a:xfrm>
            <a:off x="6846629" y="4040719"/>
            <a:ext cx="21787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PM </a:t>
            </a:r>
            <a:r>
              <a:rPr lang="fr-FR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800" dirty="0">
                <a:solidFill>
                  <a:srgbClr val="231F20"/>
                </a:solidFill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</a:t>
            </a:r>
            <a:r>
              <a:rPr lang="fr-FR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8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</a:t>
            </a:r>
            <a:endParaRPr lang="fr-FR" sz="2800" dirty="0">
              <a:latin typeface="Myriad Pro" panose="020B0503030403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6E4ACBC1-054E-42C1-919F-2F0B8B203080}"/>
                  </a:ext>
                </a:extLst>
              </p:cNvPr>
              <p:cNvSpPr txBox="1"/>
              <p:nvPr/>
            </p:nvSpPr>
            <p:spPr>
              <a:xfrm>
                <a:off x="1052833" y="5214834"/>
                <a:ext cx="2604767" cy="537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800" i="1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fr-FR" sz="2800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𝑀𝑁𝑃</m:t>
                        </m:r>
                      </m:e>
                    </m:acc>
                  </m:oMath>
                </a14:m>
                <a:r>
                  <a:rPr lang="fr-FR" sz="2800" dirty="0">
                    <a:solidFill>
                      <a:srgbClr val="231F20"/>
                    </a:solidFill>
                    <a:latin typeface="Myriad Pro" panose="020B0503030403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et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800" i="1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fr-FR" sz="2800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𝐴𝐵𝐶</m:t>
                        </m:r>
                      </m:e>
                    </m:acc>
                  </m:oMath>
                </a14:m>
                <a:endParaRPr lang="fr-FR" sz="28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6E4ACBC1-054E-42C1-919F-2F0B8B203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833" y="5214834"/>
                <a:ext cx="2604767" cy="537583"/>
              </a:xfrm>
              <a:prstGeom prst="rect">
                <a:avLst/>
              </a:prstGeom>
              <a:blipFill>
                <a:blip r:embed="rId3"/>
                <a:stretch>
                  <a:fillRect l="-1463" t="-9091" b="-2954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104E514D-A852-45B8-8857-FEE5285BF5BB}"/>
                  </a:ext>
                </a:extLst>
              </p:cNvPr>
              <p:cNvSpPr txBox="1"/>
              <p:nvPr/>
            </p:nvSpPr>
            <p:spPr>
              <a:xfrm>
                <a:off x="3817804" y="5214834"/>
                <a:ext cx="2604767" cy="537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800" i="1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fr-FR" sz="2800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𝑁𝑃𝑀</m:t>
                        </m:r>
                      </m:e>
                    </m:acc>
                  </m:oMath>
                </a14:m>
                <a:r>
                  <a:rPr lang="fr-FR" sz="2800" dirty="0">
                    <a:solidFill>
                      <a:srgbClr val="231F20"/>
                    </a:solidFill>
                    <a:latin typeface="Myriad Pro" panose="020B0503030403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et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800" i="1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fr-FR" sz="2800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𝐵𝐶𝐴</m:t>
                        </m:r>
                      </m:e>
                    </m:acc>
                  </m:oMath>
                </a14:m>
                <a:endParaRPr lang="fr-FR" sz="28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104E514D-A852-45B8-8857-FEE5285BF5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7804" y="5214834"/>
                <a:ext cx="2604767" cy="537583"/>
              </a:xfrm>
              <a:prstGeom prst="rect">
                <a:avLst/>
              </a:prstGeom>
              <a:blipFill>
                <a:blip r:embed="rId4"/>
                <a:stretch>
                  <a:fillRect l="-971" t="-9091" b="-2954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88D6134-4484-4999-830B-DF09FBE83D25}"/>
                  </a:ext>
                </a:extLst>
              </p:cNvPr>
              <p:cNvSpPr txBox="1"/>
              <p:nvPr/>
            </p:nvSpPr>
            <p:spPr>
              <a:xfrm>
                <a:off x="6600813" y="5230957"/>
                <a:ext cx="2604767" cy="537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800" i="1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fr-FR" sz="2800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𝑃𝑀𝑁</m:t>
                        </m:r>
                      </m:e>
                    </m:acc>
                  </m:oMath>
                </a14:m>
                <a:r>
                  <a:rPr lang="fr-FR" sz="2800" dirty="0">
                    <a:solidFill>
                      <a:srgbClr val="231F20"/>
                    </a:solidFill>
                    <a:latin typeface="Myriad Pro" panose="020B0503030403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et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800" i="1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fr-FR" sz="2800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𝐵𝐴𝐶</m:t>
                        </m:r>
                      </m:e>
                    </m:acc>
                  </m:oMath>
                </a14:m>
                <a:endParaRPr lang="fr-FR" sz="28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88D6134-4484-4999-830B-DF09FBE83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813" y="5230957"/>
                <a:ext cx="2604767" cy="537583"/>
              </a:xfrm>
              <a:prstGeom prst="rect">
                <a:avLst/>
              </a:prstGeom>
              <a:blipFill>
                <a:blip r:embed="rId5"/>
                <a:stretch>
                  <a:fillRect l="-971" t="-9091" b="-2954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>
            <a:extLst>
              <a:ext uri="{FF2B5EF4-FFF2-40B4-BE49-F238E27FC236}">
                <a16:creationId xmlns:a16="http://schemas.microsoft.com/office/drawing/2014/main" id="{C2FD8114-77F7-4C00-80DC-28BD7CFDBDBD}"/>
              </a:ext>
            </a:extLst>
          </p:cNvPr>
          <p:cNvSpPr txBox="1"/>
          <p:nvPr/>
        </p:nvSpPr>
        <p:spPr>
          <a:xfrm>
            <a:off x="905255" y="5797112"/>
            <a:ext cx="104720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Notons que deux côtés homologues ont même longueur et que deux angles homologues sont égaux. </a:t>
            </a:r>
            <a:endParaRPr lang="fr-FR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56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 animBg="1"/>
      <p:bldP spid="22" grpId="0" uiExpand="1" build="p"/>
      <p:bldP spid="37" grpId="0"/>
      <p:bldP spid="38" grpId="0"/>
      <p:bldP spid="39" grpId="0"/>
      <p:bldP spid="40" grpId="0"/>
      <p:bldP spid="41" grpId="0"/>
      <p:bldP spid="42" grpId="0"/>
      <p:bldP spid="43" grpId="0"/>
      <p:bldP spid="46" grpId="0"/>
      <p:bldP spid="47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FAB6EDA-B612-42C4-BAE5-88FD7DAAABB2}"/>
              </a:ext>
            </a:extLst>
          </p:cNvPr>
          <p:cNvSpPr txBox="1">
            <a:spLocks/>
          </p:cNvSpPr>
          <p:nvPr/>
        </p:nvSpPr>
        <p:spPr>
          <a:xfrm>
            <a:off x="197427" y="1215739"/>
            <a:ext cx="11783291" cy="53824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4C8520D4-C519-42F3-87AE-AA5F07DF99B9}"/>
              </a:ext>
            </a:extLst>
          </p:cNvPr>
          <p:cNvSpPr txBox="1">
            <a:spLocks/>
          </p:cNvSpPr>
          <p:nvPr/>
        </p:nvSpPr>
        <p:spPr>
          <a:xfrm>
            <a:off x="557643" y="1971099"/>
            <a:ext cx="10515600" cy="435133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Comment démontrer l’égalité de deux triangles?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solidFill>
                <a:srgbClr val="00B05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1</a:t>
            </a:r>
            <a:r>
              <a:rPr lang="fr-FR" sz="2400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er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cas (CCC):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Verbalement: si deux triangles ont les 3 côtés respectivement égaux, alors ces deux triangles sont égaux.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Symboliquement: dans les deux triangles ABC et  MNP on a: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solidFill>
                <a:srgbClr val="00B05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AB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=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AC = MP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C3191CC-6273-4962-9DC3-E0A5C9A0BFA5}"/>
                  </a:ext>
                </a:extLst>
              </p:cNvPr>
              <p:cNvSpPr txBox="1"/>
              <p:nvPr/>
            </p:nvSpPr>
            <p:spPr>
              <a:xfrm>
                <a:off x="3667503" y="6045598"/>
                <a:ext cx="1658531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C3191CC-6273-4962-9DC3-E0A5C9A0BF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7503" y="6045598"/>
                <a:ext cx="1658531" cy="381386"/>
              </a:xfrm>
              <a:prstGeom prst="rect">
                <a:avLst/>
              </a:prstGeom>
              <a:blipFill>
                <a:blip r:embed="rId2"/>
                <a:stretch>
                  <a:fillRect l="-3030" t="-26667" r="-3030" b="-666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" name="Group 30">
            <a:extLst>
              <a:ext uri="{FF2B5EF4-FFF2-40B4-BE49-F238E27FC236}">
                <a16:creationId xmlns:a16="http://schemas.microsoft.com/office/drawing/2014/main" id="{A7564B0E-3644-48AD-8D8E-2F3FD81E7FB3}"/>
              </a:ext>
            </a:extLst>
          </p:cNvPr>
          <p:cNvGrpSpPr/>
          <p:nvPr/>
        </p:nvGrpSpPr>
        <p:grpSpPr>
          <a:xfrm>
            <a:off x="6260256" y="1302028"/>
            <a:ext cx="2650716" cy="2239596"/>
            <a:chOff x="6120350" y="856704"/>
            <a:chExt cx="2915223" cy="246307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C4CBE54-F9A3-4CC6-82A6-42A9A7EDBBC6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E58B875-6E4B-4400-B69F-EB6CCF676FD5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A70FF2F-1612-422F-9AE8-7A510B44903C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592E3A62-3940-4AB1-A135-C70DD6BDABCD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9339936" y="4463143"/>
              <a:chExt cx="1935594" cy="1160576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CDED18B3-EB94-4515-AA08-65F20073FAC5}"/>
                  </a:ext>
                </a:extLst>
              </p:cNvPr>
              <p:cNvCxnSpPr/>
              <p:nvPr/>
            </p:nvCxnSpPr>
            <p:spPr>
              <a:xfrm flipH="1">
                <a:off x="9339936" y="4463143"/>
                <a:ext cx="513605" cy="116057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8BC68372-58BF-4C6C-9F48-642BEBF61356}"/>
                  </a:ext>
                </a:extLst>
              </p:cNvPr>
              <p:cNvCxnSpPr/>
              <p:nvPr/>
            </p:nvCxnSpPr>
            <p:spPr>
              <a:xfrm>
                <a:off x="9339936" y="5623719"/>
                <a:ext cx="193559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2E8EF54C-B658-4FC8-9CB7-0627A1419B63}"/>
                  </a:ext>
                </a:extLst>
              </p:cNvPr>
              <p:cNvCxnSpPr/>
              <p:nvPr/>
            </p:nvCxnSpPr>
            <p:spPr>
              <a:xfrm flipH="1" flipV="1">
                <a:off x="9853541" y="4463143"/>
                <a:ext cx="1421989" cy="116057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C7CF825-29DA-4EA4-8E7D-1E689CE2CF64}"/>
              </a:ext>
            </a:extLst>
          </p:cNvPr>
          <p:cNvGrpSpPr/>
          <p:nvPr/>
        </p:nvGrpSpPr>
        <p:grpSpPr>
          <a:xfrm>
            <a:off x="9104126" y="1265006"/>
            <a:ext cx="2650716" cy="2239596"/>
            <a:chOff x="6120350" y="856704"/>
            <a:chExt cx="2915223" cy="246307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BCAE8FD-E8E7-461B-9F60-28494986B63F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2D8D87B-DD9B-41B2-95EF-8A3741AF09DA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99EE192-FBE9-433C-BA96-182CD8DC81C2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705FD0D5-D13D-4FFE-B3DA-0243F5016849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9339936" y="4463143"/>
              <a:chExt cx="1935594" cy="1160576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D0EAF4CB-DD39-4CE2-9F2C-21F5444A4605}"/>
                  </a:ext>
                </a:extLst>
              </p:cNvPr>
              <p:cNvCxnSpPr/>
              <p:nvPr/>
            </p:nvCxnSpPr>
            <p:spPr>
              <a:xfrm flipH="1">
                <a:off x="9339936" y="4463143"/>
                <a:ext cx="513605" cy="116057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0A64C082-3AA7-40D2-96C3-F00906A32DE4}"/>
                  </a:ext>
                </a:extLst>
              </p:cNvPr>
              <p:cNvCxnSpPr/>
              <p:nvPr/>
            </p:nvCxnSpPr>
            <p:spPr>
              <a:xfrm>
                <a:off x="9339936" y="5623719"/>
                <a:ext cx="193559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40DA9B4F-B9DD-4725-B913-B4469CF53F5C}"/>
                  </a:ext>
                </a:extLst>
              </p:cNvPr>
              <p:cNvCxnSpPr/>
              <p:nvPr/>
            </p:nvCxnSpPr>
            <p:spPr>
              <a:xfrm flipH="1" flipV="1">
                <a:off x="9853541" y="4463143"/>
                <a:ext cx="1421989" cy="116057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Right Brace 59">
            <a:extLst>
              <a:ext uri="{FF2B5EF4-FFF2-40B4-BE49-F238E27FC236}">
                <a16:creationId xmlns:a16="http://schemas.microsoft.com/office/drawing/2014/main" id="{5F844389-970E-4A03-BDD7-53DBEBA75AB2}"/>
              </a:ext>
            </a:extLst>
          </p:cNvPr>
          <p:cNvSpPr/>
          <p:nvPr/>
        </p:nvSpPr>
        <p:spPr>
          <a:xfrm>
            <a:off x="2129140" y="5054930"/>
            <a:ext cx="391886" cy="1402443"/>
          </a:xfrm>
          <a:prstGeom prst="rightBrace">
            <a:avLst>
              <a:gd name="adj1" fmla="val 16666"/>
              <a:gd name="adj2" fmla="val 461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1B843FC-1FDC-4462-AC62-6EEBBF2ECD42}"/>
              </a:ext>
            </a:extLst>
          </p:cNvPr>
          <p:cNvSpPr txBox="1"/>
          <p:nvPr/>
        </p:nvSpPr>
        <p:spPr>
          <a:xfrm>
            <a:off x="2593211" y="5442696"/>
            <a:ext cx="901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donc 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4EFFE86-8814-4932-B3B2-C8F4946AB4CA}"/>
              </a:ext>
            </a:extLst>
          </p:cNvPr>
          <p:cNvSpPr txBox="1"/>
          <p:nvPr/>
        </p:nvSpPr>
        <p:spPr>
          <a:xfrm>
            <a:off x="3741794" y="5054930"/>
            <a:ext cx="5482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ABC et MNP sont superposables par CCC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68496CC-E981-4A60-9E5F-815B15238855}"/>
              </a:ext>
            </a:extLst>
          </p:cNvPr>
          <p:cNvSpPr txBox="1"/>
          <p:nvPr/>
        </p:nvSpPr>
        <p:spPr>
          <a:xfrm>
            <a:off x="3740790" y="5509720"/>
            <a:ext cx="5221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On déduit que: (éléments homologues)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41938D3-68E1-4189-A62B-79114454EE35}"/>
              </a:ext>
            </a:extLst>
          </p:cNvPr>
          <p:cNvSpPr txBox="1"/>
          <p:nvPr/>
        </p:nvSpPr>
        <p:spPr>
          <a:xfrm>
            <a:off x="675038" y="5967308"/>
            <a:ext cx="1274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BC = NP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8213A8A5-E38D-4596-952A-1F8FB7B948A8}"/>
                  </a:ext>
                </a:extLst>
              </p:cNvPr>
              <p:cNvSpPr txBox="1"/>
              <p:nvPr/>
            </p:nvSpPr>
            <p:spPr>
              <a:xfrm>
                <a:off x="7865990" y="5982271"/>
                <a:ext cx="1778051" cy="473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8213A8A5-E38D-4596-952A-1F8FB7B948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5990" y="5982271"/>
                <a:ext cx="1778051" cy="473719"/>
              </a:xfrm>
              <a:prstGeom prst="rect">
                <a:avLst/>
              </a:prstGeom>
              <a:blipFill>
                <a:blip r:embed="rId3"/>
                <a:stretch>
                  <a:fillRect l="-709" t="-10256" b="-2820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79CF638-5BE7-4946-BB21-959E1FE549E2}"/>
                  </a:ext>
                </a:extLst>
              </p:cNvPr>
              <p:cNvSpPr txBox="1"/>
              <p:nvPr/>
            </p:nvSpPr>
            <p:spPr>
              <a:xfrm>
                <a:off x="5804551" y="6047587"/>
                <a:ext cx="1658531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79CF638-5BE7-4946-BB21-959E1FE549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4551" y="6047587"/>
                <a:ext cx="1658531" cy="381386"/>
              </a:xfrm>
              <a:prstGeom prst="rect">
                <a:avLst/>
              </a:prstGeom>
              <a:blipFill>
                <a:blip r:embed="rId4"/>
                <a:stretch>
                  <a:fillRect l="-3030" t="-25806" r="-3788" b="-322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494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 animBg="1"/>
      <p:bldP spid="29" grpId="0" uiExpand="1" build="p"/>
      <p:bldP spid="30" grpId="0"/>
      <p:bldP spid="60" grpId="0" animBg="1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11C8C1F-BD4B-4FA8-BE30-0B113B7DFEAD}"/>
              </a:ext>
            </a:extLst>
          </p:cNvPr>
          <p:cNvSpPr txBox="1">
            <a:spLocks/>
          </p:cNvSpPr>
          <p:nvPr/>
        </p:nvSpPr>
        <p:spPr>
          <a:xfrm>
            <a:off x="197427" y="1215739"/>
            <a:ext cx="11783291" cy="53824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C796A043-112B-4424-928D-FD710C81981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Comment démontrer l’égalité de deux triangles?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2</a:t>
            </a:r>
            <a:r>
              <a:rPr lang="fr-FR" sz="2400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eme 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cas (ACA):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Verbalement: si deux triangles ont un côté égal adjacent à deux angles respectivement égaux , alors ces deux triangles sont égaux.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Symboliquement: Dans les deux triangles ABC et MNP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AB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=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157E62F-8507-4757-B459-4BA4E69DF3D3}"/>
                  </a:ext>
                </a:extLst>
              </p:cNvPr>
              <p:cNvSpPr txBox="1"/>
              <p:nvPr/>
            </p:nvSpPr>
            <p:spPr>
              <a:xfrm>
                <a:off x="838200" y="5323113"/>
                <a:ext cx="1658531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chemeClr val="accent2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157E62F-8507-4757-B459-4BA4E69DF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323113"/>
                <a:ext cx="1658531" cy="381386"/>
              </a:xfrm>
              <a:prstGeom prst="rect">
                <a:avLst/>
              </a:prstGeom>
              <a:blipFill>
                <a:blip r:embed="rId2"/>
                <a:stretch>
                  <a:fillRect l="-4580" t="-25806" r="-3817" b="-322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50E6DD5-41E6-4366-8D36-24DFDAE11821}"/>
                  </a:ext>
                </a:extLst>
              </p:cNvPr>
              <p:cNvSpPr txBox="1"/>
              <p:nvPr/>
            </p:nvSpPr>
            <p:spPr>
              <a:xfrm>
                <a:off x="838200" y="5900068"/>
                <a:ext cx="1658531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50E6DD5-41E6-4366-8D36-24DFDAE118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900068"/>
                <a:ext cx="1658531" cy="381386"/>
              </a:xfrm>
              <a:prstGeom prst="rect">
                <a:avLst/>
              </a:prstGeom>
              <a:blipFill>
                <a:blip r:embed="rId3"/>
                <a:stretch>
                  <a:fillRect l="-3817" t="-25806" r="-3817" b="-322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9" name="Group 38">
            <a:extLst>
              <a:ext uri="{FF2B5EF4-FFF2-40B4-BE49-F238E27FC236}">
                <a16:creationId xmlns:a16="http://schemas.microsoft.com/office/drawing/2014/main" id="{46A865F1-6342-4BFD-A2AA-27369BEEBECC}"/>
              </a:ext>
            </a:extLst>
          </p:cNvPr>
          <p:cNvGrpSpPr/>
          <p:nvPr/>
        </p:nvGrpSpPr>
        <p:grpSpPr>
          <a:xfrm>
            <a:off x="6511921" y="1372209"/>
            <a:ext cx="2298338" cy="2003244"/>
            <a:chOff x="6120350" y="856704"/>
            <a:chExt cx="2915223" cy="2540924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23C729B-BAEC-4B6D-B72C-718C19E15913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85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199CC39-06FC-40BA-8E16-D20A39868D20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85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CFA3A99-012F-47D8-AF70-38C5FC3F7476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85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C241ED7-BDC7-45E9-9EFD-B4815B073B21}"/>
                </a:ext>
              </a:extLst>
            </p:cNvPr>
            <p:cNvGrpSpPr/>
            <p:nvPr/>
          </p:nvGrpSpPr>
          <p:grpSpPr>
            <a:xfrm>
              <a:off x="6496057" y="1318370"/>
              <a:ext cx="2315370" cy="1777370"/>
              <a:chOff x="8176671" y="4026201"/>
              <a:chExt cx="3683971" cy="2827963"/>
            </a:xfrm>
          </p:grpSpPr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4A674E0A-82FB-4E18-A750-E83A12847EE5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D6112366-0935-4296-880D-B5CC41A99D4B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C5298C24-9258-431A-9836-4836E03EB8FA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49067C6A-2C0D-41DA-A49F-EDAD7D1AF842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BE5D329-020B-40BC-8458-9F813952D0F7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F9A608D-DA31-46D3-94B9-DD13F8E974AB}"/>
                  </a:ext>
                </a:extLst>
              </p:cNvPr>
              <p:cNvSpPr/>
              <p:nvPr/>
            </p:nvSpPr>
            <p:spPr>
              <a:xfrm rot="14904491">
                <a:off x="8179784" y="6347186"/>
                <a:ext cx="503865" cy="510092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D3618BC-B4AD-4198-9B97-BCC357749731}"/>
              </a:ext>
            </a:extLst>
          </p:cNvPr>
          <p:cNvGrpSpPr/>
          <p:nvPr/>
        </p:nvGrpSpPr>
        <p:grpSpPr>
          <a:xfrm>
            <a:off x="8981226" y="1378569"/>
            <a:ext cx="2298338" cy="2003244"/>
            <a:chOff x="6120350" y="856704"/>
            <a:chExt cx="2915223" cy="2540924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316B915-D463-4AE2-BDF0-054BA3B29BAC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85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3AA8C214-AE68-4490-913D-8130273833F5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85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AE3E71E-0BEC-4B71-A14C-A76258FFCFCD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85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73928978-CBC8-47DF-B15F-1245234991B7}"/>
                </a:ext>
              </a:extLst>
            </p:cNvPr>
            <p:cNvGrpSpPr/>
            <p:nvPr/>
          </p:nvGrpSpPr>
          <p:grpSpPr>
            <a:xfrm>
              <a:off x="6496057" y="1318370"/>
              <a:ext cx="2315370" cy="1777370"/>
              <a:chOff x="8176671" y="4026201"/>
              <a:chExt cx="3683971" cy="2827963"/>
            </a:xfrm>
          </p:grpSpPr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6322444F-45A2-42C2-ABD5-F146DD5E8850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34D478C0-11F4-45DD-9827-65746185776C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CDDF92C0-43EA-4ACA-8E1A-A5A7BC417BEE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0D36EB43-4B27-4692-BCB3-5BCBBCA91279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D310346D-6A4D-4992-BB9C-3AB9DE276F66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9F0FFA4-57A2-4FE4-B64F-67682152FF28}"/>
                  </a:ext>
                </a:extLst>
              </p:cNvPr>
              <p:cNvSpPr/>
              <p:nvPr/>
            </p:nvSpPr>
            <p:spPr>
              <a:xfrm rot="14904491">
                <a:off x="8179784" y="6347186"/>
                <a:ext cx="503865" cy="510092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" name="Right Brace 80">
            <a:extLst>
              <a:ext uri="{FF2B5EF4-FFF2-40B4-BE49-F238E27FC236}">
                <a16:creationId xmlns:a16="http://schemas.microsoft.com/office/drawing/2014/main" id="{811A5DDC-1C84-4F90-95C1-C732467CD4D5}"/>
              </a:ext>
            </a:extLst>
          </p:cNvPr>
          <p:cNvSpPr/>
          <p:nvPr/>
        </p:nvSpPr>
        <p:spPr>
          <a:xfrm>
            <a:off x="2950028" y="4909456"/>
            <a:ext cx="391886" cy="1402443"/>
          </a:xfrm>
          <a:prstGeom prst="rightBrace">
            <a:avLst>
              <a:gd name="adj1" fmla="val 8333"/>
              <a:gd name="adj2" fmla="val 461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B54FCF94-77FC-472C-BA7A-65EA2900B442}"/>
              </a:ext>
            </a:extLst>
          </p:cNvPr>
          <p:cNvSpPr txBox="1"/>
          <p:nvPr/>
        </p:nvSpPr>
        <p:spPr>
          <a:xfrm>
            <a:off x="3418114" y="5273824"/>
            <a:ext cx="901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donc 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F97C25F-C2F4-430B-8FB0-7066B79CA476}"/>
              </a:ext>
            </a:extLst>
          </p:cNvPr>
          <p:cNvSpPr txBox="1"/>
          <p:nvPr/>
        </p:nvSpPr>
        <p:spPr>
          <a:xfrm>
            <a:off x="4334081" y="4909456"/>
            <a:ext cx="5450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ABC et MNP sont superposables par ACA 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0633165-9A2D-48FC-A4F2-6FFE630E0E5F}"/>
              </a:ext>
            </a:extLst>
          </p:cNvPr>
          <p:cNvSpPr txBox="1"/>
          <p:nvPr/>
        </p:nvSpPr>
        <p:spPr>
          <a:xfrm>
            <a:off x="4343963" y="5396904"/>
            <a:ext cx="5221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On déduit que: (éléments homologues)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C20B23F-714A-4756-9658-D739A209A032}"/>
              </a:ext>
            </a:extLst>
          </p:cNvPr>
          <p:cNvSpPr txBox="1"/>
          <p:nvPr/>
        </p:nvSpPr>
        <p:spPr>
          <a:xfrm>
            <a:off x="4387507" y="5850234"/>
            <a:ext cx="2884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BC = NP , MP = AC et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E6FA8C6D-77C5-40F0-8CD9-C3595F86CBAA}"/>
                  </a:ext>
                </a:extLst>
              </p:cNvPr>
              <p:cNvSpPr txBox="1"/>
              <p:nvPr/>
            </p:nvSpPr>
            <p:spPr>
              <a:xfrm>
                <a:off x="7739786" y="5850234"/>
                <a:ext cx="1778051" cy="473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E6FA8C6D-77C5-40F0-8CD9-C3595F86CB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9786" y="5850234"/>
                <a:ext cx="1778051" cy="473719"/>
              </a:xfrm>
              <a:prstGeom prst="rect">
                <a:avLst/>
              </a:prstGeom>
              <a:blipFill>
                <a:blip r:embed="rId4"/>
                <a:stretch>
                  <a:fillRect l="-709" t="-10526" b="-2894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927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uiExpand="1" build="p" animBg="1"/>
      <p:bldP spid="36" grpId="0" uiExpand="1" build="p"/>
      <p:bldP spid="37" grpId="0"/>
      <p:bldP spid="38" grpId="0"/>
      <p:bldP spid="81" grpId="0" animBg="1"/>
      <p:bldP spid="82" grpId="0"/>
      <p:bldP spid="83" grpId="0"/>
      <p:bldP spid="84" grpId="0"/>
      <p:bldP spid="85" grpId="0"/>
      <p:bldP spid="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11C8C1F-BD4B-4FA8-BE30-0B113B7DFEAD}"/>
              </a:ext>
            </a:extLst>
          </p:cNvPr>
          <p:cNvSpPr txBox="1">
            <a:spLocks/>
          </p:cNvSpPr>
          <p:nvPr/>
        </p:nvSpPr>
        <p:spPr>
          <a:xfrm>
            <a:off x="197427" y="1215739"/>
            <a:ext cx="11783291" cy="53824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9D13B75-7E42-438B-B282-52E2C8FBEE0D}"/>
              </a:ext>
            </a:extLst>
          </p:cNvPr>
          <p:cNvSpPr txBox="1">
            <a:spLocks/>
          </p:cNvSpPr>
          <p:nvPr/>
        </p:nvSpPr>
        <p:spPr>
          <a:xfrm>
            <a:off x="513909" y="1718437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Comment démontrer l’égalité de deux triangles?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3</a:t>
            </a:r>
            <a:r>
              <a:rPr lang="fr-FR" sz="2400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eme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cas  (CAC): </a:t>
            </a: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Verbalement: Si deux triangles ont un angle égal compris entre deux côtés respectivement égaux, alors ces deux triangles sont égaux.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Symboliquement: dans les deux triangles ABC et MNP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AB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=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AC = MP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9E638BDC-B672-449E-8A91-7A085091075B}"/>
                  </a:ext>
                </a:extLst>
              </p:cNvPr>
              <p:cNvSpPr txBox="1"/>
              <p:nvPr/>
            </p:nvSpPr>
            <p:spPr>
              <a:xfrm>
                <a:off x="513909" y="5802287"/>
                <a:ext cx="1935594" cy="4449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8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8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fr-FR" sz="28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8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8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fr-FR" sz="28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9E638BDC-B672-449E-8A91-7A08509107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909" y="5802287"/>
                <a:ext cx="1935594" cy="444930"/>
              </a:xfrm>
              <a:prstGeom prst="rect">
                <a:avLst/>
              </a:prstGeom>
              <a:blipFill>
                <a:blip r:embed="rId2"/>
                <a:stretch>
                  <a:fillRect l="-3268" t="-18919" r="-3922" b="-2703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0" name="Group 49">
            <a:extLst>
              <a:ext uri="{FF2B5EF4-FFF2-40B4-BE49-F238E27FC236}">
                <a16:creationId xmlns:a16="http://schemas.microsoft.com/office/drawing/2014/main" id="{DAFBC055-6AEA-441A-A28B-A7823204B46D}"/>
              </a:ext>
            </a:extLst>
          </p:cNvPr>
          <p:cNvGrpSpPr/>
          <p:nvPr/>
        </p:nvGrpSpPr>
        <p:grpSpPr>
          <a:xfrm>
            <a:off x="6557532" y="1227482"/>
            <a:ext cx="2331808" cy="1964139"/>
            <a:chOff x="6120350" y="856704"/>
            <a:chExt cx="2915223" cy="2455563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0866212-8BD2-433F-8B71-7818736BB46E}"/>
                </a:ext>
              </a:extLst>
            </p:cNvPr>
            <p:cNvSpPr txBox="1"/>
            <p:nvPr/>
          </p:nvSpPr>
          <p:spPr>
            <a:xfrm>
              <a:off x="6909895" y="856704"/>
              <a:ext cx="408579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03EC691-26A5-4B51-97E7-2BC158591AB6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06B23AE-7C33-4110-B1F7-72209A1999BF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0D3796EF-F76C-4882-A2C8-AFE2DFB7354D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8184796" y="4026201"/>
              <a:chExt cx="3675846" cy="2756716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5900C628-93CA-48EE-924D-E41DEC22F6B2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D1A54F7C-A97E-4B84-BA6F-50612DF034DB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1EFC48C8-EC1E-4635-A255-2E1741496876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BD51F218-55B6-4A3A-98D2-7350DC79287A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3B60E94-6B25-43E7-9FCA-071FFE4262DF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9E10D1E-4C1C-4208-8494-D3F77FA44EC5}"/>
              </a:ext>
            </a:extLst>
          </p:cNvPr>
          <p:cNvGrpSpPr/>
          <p:nvPr/>
        </p:nvGrpSpPr>
        <p:grpSpPr>
          <a:xfrm>
            <a:off x="9028403" y="1227482"/>
            <a:ext cx="2331808" cy="1964139"/>
            <a:chOff x="6120350" y="856704"/>
            <a:chExt cx="2915223" cy="2455563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579F605-8001-4B68-AB0B-BA5C8C061B35}"/>
                </a:ext>
              </a:extLst>
            </p:cNvPr>
            <p:cNvSpPr txBox="1"/>
            <p:nvPr/>
          </p:nvSpPr>
          <p:spPr>
            <a:xfrm>
              <a:off x="6909895" y="856704"/>
              <a:ext cx="408579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F4909D7-C31B-4F18-9D3C-C69F48778A3A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9B95E34-8136-4264-853F-5F12A9DD5735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E70316C3-545A-48E6-A2E9-7AA4AD1330C8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8184796" y="4026201"/>
              <a:chExt cx="3675846" cy="2756716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521109EB-1FEA-4222-A672-DB67682E2E8D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1267ADE0-2EA5-4D33-9B40-502E32FF8F40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7FE76E95-DACF-4BCF-B94D-C56F19BDFA0B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F0960DEB-1690-43CB-B896-C08A5B0DF3A5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E6B41F6-3EE6-4F53-BD6E-2090EC27F99E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90" name="Right Brace 89">
            <a:extLst>
              <a:ext uri="{FF2B5EF4-FFF2-40B4-BE49-F238E27FC236}">
                <a16:creationId xmlns:a16="http://schemas.microsoft.com/office/drawing/2014/main" id="{FBB8EC17-AC23-48CE-8A2A-1A3023ED1BDC}"/>
              </a:ext>
            </a:extLst>
          </p:cNvPr>
          <p:cNvSpPr/>
          <p:nvPr/>
        </p:nvSpPr>
        <p:spPr>
          <a:xfrm>
            <a:off x="2699025" y="4909456"/>
            <a:ext cx="391886" cy="1402443"/>
          </a:xfrm>
          <a:prstGeom prst="rightBrace">
            <a:avLst>
              <a:gd name="adj1" fmla="val 16666"/>
              <a:gd name="adj2" fmla="val 461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88C1E26-6C7A-4EBF-AA8B-D11DCDD3A3D5}"/>
              </a:ext>
            </a:extLst>
          </p:cNvPr>
          <p:cNvSpPr txBox="1"/>
          <p:nvPr/>
        </p:nvSpPr>
        <p:spPr>
          <a:xfrm>
            <a:off x="3418114" y="5273824"/>
            <a:ext cx="901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donc 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A5620FA-6869-46FC-8292-58F7CB41D485}"/>
              </a:ext>
            </a:extLst>
          </p:cNvPr>
          <p:cNvSpPr txBox="1"/>
          <p:nvPr/>
        </p:nvSpPr>
        <p:spPr>
          <a:xfrm>
            <a:off x="4334081" y="4909456"/>
            <a:ext cx="5373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ABC et MNP sont superposables par CAC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DEEF963-FF6C-4AF7-93C8-CD1A7D2154ED}"/>
              </a:ext>
            </a:extLst>
          </p:cNvPr>
          <p:cNvSpPr txBox="1"/>
          <p:nvPr/>
        </p:nvSpPr>
        <p:spPr>
          <a:xfrm>
            <a:off x="4333077" y="5364246"/>
            <a:ext cx="5157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On déduit que (éléments homologues)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9C4DD26-5896-4560-8528-E502F9F2EC32}"/>
              </a:ext>
            </a:extLst>
          </p:cNvPr>
          <p:cNvSpPr txBox="1"/>
          <p:nvPr/>
        </p:nvSpPr>
        <p:spPr>
          <a:xfrm>
            <a:off x="4387507" y="5850234"/>
            <a:ext cx="1274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BC = NP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61ABBDD-9DF2-4EA8-B223-FE3091B41641}"/>
                  </a:ext>
                </a:extLst>
              </p:cNvPr>
              <p:cNvSpPr txBox="1"/>
              <p:nvPr/>
            </p:nvSpPr>
            <p:spPr>
              <a:xfrm>
                <a:off x="8146547" y="5836797"/>
                <a:ext cx="1778051" cy="473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61ABBDD-9DF2-4EA8-B223-FE3091B416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6547" y="5836797"/>
                <a:ext cx="1778051" cy="473719"/>
              </a:xfrm>
              <a:prstGeom prst="rect">
                <a:avLst/>
              </a:prstGeom>
              <a:blipFill>
                <a:blip r:embed="rId3"/>
                <a:stretch>
                  <a:fillRect l="-709" t="-10526" b="-2894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A61418C1-9F8C-4514-8FD9-1263F543C101}"/>
                  </a:ext>
                </a:extLst>
              </p:cNvPr>
              <p:cNvSpPr txBox="1"/>
              <p:nvPr/>
            </p:nvSpPr>
            <p:spPr>
              <a:xfrm>
                <a:off x="6085108" y="5902113"/>
                <a:ext cx="1658531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A61418C1-9F8C-4514-8FD9-1263F543C1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5108" y="5902113"/>
                <a:ext cx="1658531" cy="381386"/>
              </a:xfrm>
              <a:prstGeom prst="rect">
                <a:avLst/>
              </a:prstGeom>
              <a:blipFill>
                <a:blip r:embed="rId4"/>
                <a:stretch>
                  <a:fillRect l="-3817" t="-25806" r="-3817" b="-322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984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uiExpand="1" build="p" animBg="1"/>
      <p:bldP spid="45" grpId="0" uiExpand="1" build="p"/>
      <p:bldP spid="49" grpId="0"/>
      <p:bldP spid="90" grpId="0" animBg="1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EF86E6C4-396F-422A-BF10-514DA5272C01}"/>
              </a:ext>
            </a:extLst>
          </p:cNvPr>
          <p:cNvSpPr txBox="1">
            <a:spLocks/>
          </p:cNvSpPr>
          <p:nvPr/>
        </p:nvSpPr>
        <p:spPr>
          <a:xfrm>
            <a:off x="614177" y="1279645"/>
            <a:ext cx="10801129" cy="4229055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On donne les figures codées ci-dessous:</a:t>
            </a:r>
          </a:p>
          <a:p>
            <a:pPr mar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Les triangles ABC et MNP sont-ils égaux. Expliquer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2713886-F26F-6A40-8B64-332D2BE781AE}"/>
              </a:ext>
            </a:extLst>
          </p:cNvPr>
          <p:cNvGrpSpPr/>
          <p:nvPr/>
        </p:nvGrpSpPr>
        <p:grpSpPr>
          <a:xfrm>
            <a:off x="1283005" y="1562273"/>
            <a:ext cx="8874449" cy="2340380"/>
            <a:chOff x="1283005" y="1562273"/>
            <a:chExt cx="8874449" cy="2340380"/>
          </a:xfrm>
        </p:grpSpPr>
        <p:sp>
          <p:nvSpPr>
            <p:cNvPr id="90" name="Isosceles Triangle 3">
              <a:extLst>
                <a:ext uri="{FF2B5EF4-FFF2-40B4-BE49-F238E27FC236}">
                  <a16:creationId xmlns:a16="http://schemas.microsoft.com/office/drawing/2014/main" id="{7619C4D2-3297-4884-B606-06A5209474BD}"/>
                </a:ext>
              </a:extLst>
            </p:cNvPr>
            <p:cNvSpPr/>
            <p:nvPr/>
          </p:nvSpPr>
          <p:spPr>
            <a:xfrm>
              <a:off x="1617420" y="1923584"/>
              <a:ext cx="3769112" cy="1505416"/>
            </a:xfrm>
            <a:custGeom>
              <a:avLst/>
              <a:gdLst>
                <a:gd name="connsiteX0" fmla="*/ 0 w 2877014"/>
                <a:gd name="connsiteY0" fmla="*/ 1996069 h 1996069"/>
                <a:gd name="connsiteX1" fmla="*/ 1438507 w 2877014"/>
                <a:gd name="connsiteY1" fmla="*/ 0 h 1996069"/>
                <a:gd name="connsiteX2" fmla="*/ 2877014 w 2877014"/>
                <a:gd name="connsiteY2" fmla="*/ 1996069 h 1996069"/>
                <a:gd name="connsiteX3" fmla="*/ 0 w 2877014"/>
                <a:gd name="connsiteY3" fmla="*/ 1996069 h 1996069"/>
                <a:gd name="connsiteX0" fmla="*/ 0 w 3769112"/>
                <a:gd name="connsiteY0" fmla="*/ 1505416 h 1505416"/>
                <a:gd name="connsiteX1" fmla="*/ 3769112 w 3769112"/>
                <a:gd name="connsiteY1" fmla="*/ 0 h 1505416"/>
                <a:gd name="connsiteX2" fmla="*/ 2877014 w 3769112"/>
                <a:gd name="connsiteY2" fmla="*/ 1505416 h 1505416"/>
                <a:gd name="connsiteX3" fmla="*/ 0 w 3769112"/>
                <a:gd name="connsiteY3" fmla="*/ 1505416 h 1505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9112" h="1505416">
                  <a:moveTo>
                    <a:pt x="0" y="1505416"/>
                  </a:moveTo>
                  <a:lnTo>
                    <a:pt x="3769112" y="0"/>
                  </a:lnTo>
                  <a:lnTo>
                    <a:pt x="2877014" y="1505416"/>
                  </a:lnTo>
                  <a:lnTo>
                    <a:pt x="0" y="1505416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1" name="Isosceles Triangle 3">
              <a:extLst>
                <a:ext uri="{FF2B5EF4-FFF2-40B4-BE49-F238E27FC236}">
                  <a16:creationId xmlns:a16="http://schemas.microsoft.com/office/drawing/2014/main" id="{B426743B-B3B0-4DEA-911B-731063FB335D}"/>
                </a:ext>
              </a:extLst>
            </p:cNvPr>
            <p:cNvSpPr/>
            <p:nvPr/>
          </p:nvSpPr>
          <p:spPr>
            <a:xfrm rot="12043589">
              <a:off x="6920427" y="2668655"/>
              <a:ext cx="2877014" cy="526968"/>
            </a:xfrm>
            <a:custGeom>
              <a:avLst/>
              <a:gdLst>
                <a:gd name="connsiteX0" fmla="*/ 0 w 2877014"/>
                <a:gd name="connsiteY0" fmla="*/ 1996069 h 1996069"/>
                <a:gd name="connsiteX1" fmla="*/ 1438507 w 2877014"/>
                <a:gd name="connsiteY1" fmla="*/ 0 h 1996069"/>
                <a:gd name="connsiteX2" fmla="*/ 2877014 w 2877014"/>
                <a:gd name="connsiteY2" fmla="*/ 1996069 h 1996069"/>
                <a:gd name="connsiteX3" fmla="*/ 0 w 2877014"/>
                <a:gd name="connsiteY3" fmla="*/ 1996069 h 1996069"/>
                <a:gd name="connsiteX0" fmla="*/ 0 w 3769112"/>
                <a:gd name="connsiteY0" fmla="*/ 1505416 h 1505416"/>
                <a:gd name="connsiteX1" fmla="*/ 3769112 w 3769112"/>
                <a:gd name="connsiteY1" fmla="*/ 0 h 1505416"/>
                <a:gd name="connsiteX2" fmla="*/ 2877014 w 3769112"/>
                <a:gd name="connsiteY2" fmla="*/ 1505416 h 1505416"/>
                <a:gd name="connsiteX3" fmla="*/ 0 w 3769112"/>
                <a:gd name="connsiteY3" fmla="*/ 1505416 h 1505416"/>
                <a:gd name="connsiteX0" fmla="*/ 0 w 2877014"/>
                <a:gd name="connsiteY0" fmla="*/ 526968 h 526968"/>
                <a:gd name="connsiteX1" fmla="*/ 1277868 w 2877014"/>
                <a:gd name="connsiteY1" fmla="*/ 0 h 526968"/>
                <a:gd name="connsiteX2" fmla="*/ 2877014 w 2877014"/>
                <a:gd name="connsiteY2" fmla="*/ 526968 h 526968"/>
                <a:gd name="connsiteX3" fmla="*/ 0 w 2877014"/>
                <a:gd name="connsiteY3" fmla="*/ 526968 h 52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77014" h="526968">
                  <a:moveTo>
                    <a:pt x="0" y="526968"/>
                  </a:moveTo>
                  <a:lnTo>
                    <a:pt x="1277868" y="0"/>
                  </a:lnTo>
                  <a:lnTo>
                    <a:pt x="2877014" y="526968"/>
                  </a:lnTo>
                  <a:lnTo>
                    <a:pt x="0" y="526968"/>
                  </a:lnTo>
                  <a:close/>
                </a:path>
              </a:pathLst>
            </a:cu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3ABF9C04-E07C-4A17-85DC-6C84E401E6DC}"/>
                </a:ext>
              </a:extLst>
            </p:cNvPr>
            <p:cNvSpPr txBox="1"/>
            <p:nvPr/>
          </p:nvSpPr>
          <p:spPr>
            <a:xfrm>
              <a:off x="5360036" y="1562273"/>
              <a:ext cx="326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3B9D8D2C-D1AC-4360-922D-AB9CDA10C1A6}"/>
                </a:ext>
              </a:extLst>
            </p:cNvPr>
            <p:cNvSpPr txBox="1"/>
            <p:nvPr/>
          </p:nvSpPr>
          <p:spPr>
            <a:xfrm>
              <a:off x="4632791" y="3248042"/>
              <a:ext cx="197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C65094D-C943-4375-8F67-B6B14E1CE00D}"/>
                </a:ext>
              </a:extLst>
            </p:cNvPr>
            <p:cNvSpPr txBox="1"/>
            <p:nvPr/>
          </p:nvSpPr>
          <p:spPr>
            <a:xfrm>
              <a:off x="1283005" y="3287558"/>
              <a:ext cx="197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D8827AA-6542-4E04-851B-E98E09241806}"/>
                </a:ext>
              </a:extLst>
            </p:cNvPr>
            <p:cNvSpPr txBox="1"/>
            <p:nvPr/>
          </p:nvSpPr>
          <p:spPr>
            <a:xfrm>
              <a:off x="6901170" y="1694287"/>
              <a:ext cx="326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9A4A5CD-F80D-4893-BED9-E347642C9F66}"/>
                </a:ext>
              </a:extLst>
            </p:cNvPr>
            <p:cNvSpPr txBox="1"/>
            <p:nvPr/>
          </p:nvSpPr>
          <p:spPr>
            <a:xfrm>
              <a:off x="8131859" y="3263276"/>
              <a:ext cx="326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E8DB7A6F-C8B4-4ECE-901F-3979E7C1BE5D}"/>
                </a:ext>
              </a:extLst>
            </p:cNvPr>
            <p:cNvSpPr txBox="1"/>
            <p:nvPr/>
          </p:nvSpPr>
          <p:spPr>
            <a:xfrm>
              <a:off x="9830643" y="3050883"/>
              <a:ext cx="326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192C6219-AA1C-40BB-BA7F-15A36A1016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98157" y="2750655"/>
              <a:ext cx="223347" cy="354551"/>
            </a:xfrm>
            <a:prstGeom prst="line">
              <a:avLst/>
            </a:prstGeom>
            <a:ln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4286F074-03DB-4441-8010-5AF23BDF27DD}"/>
                </a:ext>
              </a:extLst>
            </p:cNvPr>
            <p:cNvCxnSpPr/>
            <p:nvPr/>
          </p:nvCxnSpPr>
          <p:spPr>
            <a:xfrm>
              <a:off x="4704730" y="2614069"/>
              <a:ext cx="391377" cy="232001"/>
            </a:xfrm>
            <a:prstGeom prst="line">
              <a:avLst/>
            </a:prstGeom>
            <a:ln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6D84BA2-D289-43FD-A73D-CAFD65B01335}"/>
                </a:ext>
              </a:extLst>
            </p:cNvPr>
            <p:cNvGrpSpPr/>
            <p:nvPr/>
          </p:nvGrpSpPr>
          <p:grpSpPr>
            <a:xfrm>
              <a:off x="3159029" y="3307418"/>
              <a:ext cx="219798" cy="281357"/>
              <a:chOff x="2037336" y="4331534"/>
              <a:chExt cx="219798" cy="281357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889C2018-447E-4B8C-A429-01F32AA080F0}"/>
                  </a:ext>
                </a:extLst>
              </p:cNvPr>
              <p:cNvCxnSpPr/>
              <p:nvPr/>
            </p:nvCxnSpPr>
            <p:spPr>
              <a:xfrm flipH="1">
                <a:off x="2037336" y="4331534"/>
                <a:ext cx="112002" cy="27392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B26F992D-1AFA-4F9A-B605-A408352D7612}"/>
                  </a:ext>
                </a:extLst>
              </p:cNvPr>
              <p:cNvCxnSpPr/>
              <p:nvPr/>
            </p:nvCxnSpPr>
            <p:spPr>
              <a:xfrm flipH="1">
                <a:off x="2145132" y="4338971"/>
                <a:ext cx="112002" cy="27392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EF7F0CB6-2062-4995-95D2-A400997B114D}"/>
                </a:ext>
              </a:extLst>
            </p:cNvPr>
            <p:cNvGrpSpPr/>
            <p:nvPr/>
          </p:nvGrpSpPr>
          <p:grpSpPr>
            <a:xfrm>
              <a:off x="8373225" y="2533437"/>
              <a:ext cx="219798" cy="281357"/>
              <a:chOff x="2037336" y="4331534"/>
              <a:chExt cx="219798" cy="281357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93F6EF3C-2B06-46EC-A7C4-82777012FCCD}"/>
                  </a:ext>
                </a:extLst>
              </p:cNvPr>
              <p:cNvCxnSpPr/>
              <p:nvPr/>
            </p:nvCxnSpPr>
            <p:spPr>
              <a:xfrm flipH="1">
                <a:off x="2037336" y="4331534"/>
                <a:ext cx="112002" cy="27392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549ED724-DA7E-49A0-91D0-18AA2D59387F}"/>
                  </a:ext>
                </a:extLst>
              </p:cNvPr>
              <p:cNvCxnSpPr/>
              <p:nvPr/>
            </p:nvCxnSpPr>
            <p:spPr>
              <a:xfrm flipH="1">
                <a:off x="2145132" y="4338971"/>
                <a:ext cx="112002" cy="27392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2A1FED77-7A00-4B98-B0E9-4BE6258505FE}"/>
                </a:ext>
              </a:extLst>
            </p:cNvPr>
            <p:cNvSpPr/>
            <p:nvPr/>
          </p:nvSpPr>
          <p:spPr>
            <a:xfrm rot="1657783">
              <a:off x="1773724" y="2988253"/>
              <a:ext cx="914400" cy="914400"/>
            </a:xfrm>
            <a:prstGeom prst="arc">
              <a:avLst>
                <a:gd name="adj1" fmla="val 16826251"/>
                <a:gd name="adj2" fmla="val 19921237"/>
              </a:avLst>
            </a:prstGeom>
            <a:ln w="28575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2" name="Arc 101">
              <a:extLst>
                <a:ext uri="{FF2B5EF4-FFF2-40B4-BE49-F238E27FC236}">
                  <a16:creationId xmlns:a16="http://schemas.microsoft.com/office/drawing/2014/main" id="{839AEC62-6CE1-47CF-AC7B-C8CF89CE2BD6}"/>
                </a:ext>
              </a:extLst>
            </p:cNvPr>
            <p:cNvSpPr/>
            <p:nvPr/>
          </p:nvSpPr>
          <p:spPr>
            <a:xfrm rot="16043276">
              <a:off x="8716199" y="2808607"/>
              <a:ext cx="914400" cy="914400"/>
            </a:xfrm>
            <a:prstGeom prst="arc">
              <a:avLst>
                <a:gd name="adj1" fmla="val 16826251"/>
                <a:gd name="adj2" fmla="val 19921237"/>
              </a:avLst>
            </a:prstGeom>
            <a:ln w="28575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72031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Solution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ontent Placeholder 2">
            <a:extLst>
              <a:ext uri="{FF2B5EF4-FFF2-40B4-BE49-F238E27FC236}">
                <a16:creationId xmlns:a16="http://schemas.microsoft.com/office/drawing/2014/main" id="{4CFEA2F4-412E-4EB0-A9F9-33CA40FBF90B}"/>
              </a:ext>
            </a:extLst>
          </p:cNvPr>
          <p:cNvSpPr txBox="1">
            <a:spLocks/>
          </p:cNvSpPr>
          <p:nvPr/>
        </p:nvSpPr>
        <p:spPr>
          <a:xfrm>
            <a:off x="840085" y="1305047"/>
            <a:ext cx="10801129" cy="3695020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1: Solution</a:t>
            </a:r>
            <a:endParaRPr lang="en-GB" sz="2400" b="1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Pour chaque pair de triangles, nommer le cas d’égalité, puis écrire les éléments homologues.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160CB175-AB07-4FED-9351-E94A7B113C77}"/>
              </a:ext>
            </a:extLst>
          </p:cNvPr>
          <p:cNvGrpSpPr/>
          <p:nvPr/>
        </p:nvGrpSpPr>
        <p:grpSpPr>
          <a:xfrm>
            <a:off x="1433698" y="2405668"/>
            <a:ext cx="2398821" cy="2654255"/>
            <a:chOff x="1481069" y="2860132"/>
            <a:chExt cx="2398821" cy="2654255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B67EEF27-F19F-4CC8-8244-B83073F99609}"/>
                </a:ext>
              </a:extLst>
            </p:cNvPr>
            <p:cNvGrpSpPr/>
            <p:nvPr/>
          </p:nvGrpSpPr>
          <p:grpSpPr>
            <a:xfrm>
              <a:off x="1838131" y="3247053"/>
              <a:ext cx="1670179" cy="1978090"/>
              <a:chOff x="1838131" y="3247053"/>
              <a:chExt cx="1670179" cy="1978090"/>
            </a:xfrm>
          </p:grpSpPr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46F5ED6A-E75D-46E2-BBD3-DBED40E382BD}"/>
                  </a:ext>
                </a:extLst>
              </p:cNvPr>
              <p:cNvSpPr/>
              <p:nvPr/>
            </p:nvSpPr>
            <p:spPr>
              <a:xfrm>
                <a:off x="2472612" y="3685592"/>
                <a:ext cx="177282" cy="103820"/>
              </a:xfrm>
              <a:custGeom>
                <a:avLst/>
                <a:gdLst>
                  <a:gd name="connsiteX0" fmla="*/ 0 w 177282"/>
                  <a:gd name="connsiteY0" fmla="*/ 0 h 103820"/>
                  <a:gd name="connsiteX1" fmla="*/ 83976 w 177282"/>
                  <a:gd name="connsiteY1" fmla="*/ 102637 h 103820"/>
                  <a:gd name="connsiteX2" fmla="*/ 177282 w 177282"/>
                  <a:gd name="connsiteY2" fmla="*/ 46653 h 10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282" h="103820">
                    <a:moveTo>
                      <a:pt x="0" y="0"/>
                    </a:moveTo>
                    <a:cubicBezTo>
                      <a:pt x="27214" y="47431"/>
                      <a:pt x="54429" y="94862"/>
                      <a:pt x="83976" y="102637"/>
                    </a:cubicBezTo>
                    <a:cubicBezTo>
                      <a:pt x="113523" y="110412"/>
                      <a:pt x="145402" y="78532"/>
                      <a:pt x="177282" y="46653"/>
                    </a:cubicBezTo>
                  </a:path>
                </a:pathLst>
              </a:custGeom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E225537B-D073-4549-BE3F-B1E318A4B953}"/>
                  </a:ext>
                </a:extLst>
              </p:cNvPr>
              <p:cNvSpPr/>
              <p:nvPr/>
            </p:nvSpPr>
            <p:spPr>
              <a:xfrm flipH="1">
                <a:off x="2690329" y="3716699"/>
                <a:ext cx="177282" cy="103820"/>
              </a:xfrm>
              <a:custGeom>
                <a:avLst/>
                <a:gdLst>
                  <a:gd name="connsiteX0" fmla="*/ 0 w 177282"/>
                  <a:gd name="connsiteY0" fmla="*/ 0 h 103820"/>
                  <a:gd name="connsiteX1" fmla="*/ 83976 w 177282"/>
                  <a:gd name="connsiteY1" fmla="*/ 102637 h 103820"/>
                  <a:gd name="connsiteX2" fmla="*/ 177282 w 177282"/>
                  <a:gd name="connsiteY2" fmla="*/ 46653 h 10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282" h="103820">
                    <a:moveTo>
                      <a:pt x="0" y="0"/>
                    </a:moveTo>
                    <a:cubicBezTo>
                      <a:pt x="27214" y="47431"/>
                      <a:pt x="54429" y="94862"/>
                      <a:pt x="83976" y="102637"/>
                    </a:cubicBezTo>
                    <a:cubicBezTo>
                      <a:pt x="113523" y="110412"/>
                      <a:pt x="145402" y="78532"/>
                      <a:pt x="177282" y="46653"/>
                    </a:cubicBezTo>
                  </a:path>
                </a:pathLst>
              </a:custGeom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313DB4A8-22FB-4B89-BE8C-3C1CBB1B215D}"/>
                  </a:ext>
                </a:extLst>
              </p:cNvPr>
              <p:cNvSpPr/>
              <p:nvPr/>
            </p:nvSpPr>
            <p:spPr>
              <a:xfrm>
                <a:off x="2472612" y="5038531"/>
                <a:ext cx="391888" cy="186612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D3180D39-2CA2-4263-A940-40417A82AC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3890" y="3247053"/>
                <a:ext cx="0" cy="1978090"/>
              </a:xfrm>
              <a:prstGeom prst="line">
                <a:avLst/>
              </a:prstGeom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01" name="Isosceles Triangle 100">
                <a:extLst>
                  <a:ext uri="{FF2B5EF4-FFF2-40B4-BE49-F238E27FC236}">
                    <a16:creationId xmlns:a16="http://schemas.microsoft.com/office/drawing/2014/main" id="{CE7EE540-8E86-4991-9883-3EB0F1EF4A77}"/>
                  </a:ext>
                </a:extLst>
              </p:cNvPr>
              <p:cNvSpPr/>
              <p:nvPr/>
            </p:nvSpPr>
            <p:spPr>
              <a:xfrm>
                <a:off x="1838131" y="3247053"/>
                <a:ext cx="1670179" cy="1978090"/>
              </a:xfrm>
              <a:prstGeom prst="triangle">
                <a:avLst/>
              </a:prstGeom>
              <a:noFill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8DB0D22-C0B7-44B7-BE66-1DA2EE70C75E}"/>
                </a:ext>
              </a:extLst>
            </p:cNvPr>
            <p:cNvSpPr txBox="1"/>
            <p:nvPr/>
          </p:nvSpPr>
          <p:spPr>
            <a:xfrm>
              <a:off x="2497531" y="2860132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K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5A6A5F8D-8DBD-4156-B7AB-BCB323B5F157}"/>
                </a:ext>
              </a:extLst>
            </p:cNvPr>
            <p:cNvSpPr txBox="1"/>
            <p:nvPr/>
          </p:nvSpPr>
          <p:spPr>
            <a:xfrm>
              <a:off x="3566984" y="5004729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10E759F7-45B7-486E-8D66-53F8DF68DC48}"/>
                </a:ext>
              </a:extLst>
            </p:cNvPr>
            <p:cNvSpPr txBox="1"/>
            <p:nvPr/>
          </p:nvSpPr>
          <p:spPr>
            <a:xfrm>
              <a:off x="1481069" y="5004729"/>
              <a:ext cx="2391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I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5E2453DF-8BA7-44BC-92F4-5E2250C228BB}"/>
                </a:ext>
              </a:extLst>
            </p:cNvPr>
            <p:cNvSpPr txBox="1"/>
            <p:nvPr/>
          </p:nvSpPr>
          <p:spPr>
            <a:xfrm>
              <a:off x="2505364" y="5145055"/>
              <a:ext cx="335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H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8CE66A24-939C-44C5-88A6-723E51755F23}"/>
              </a:ext>
            </a:extLst>
          </p:cNvPr>
          <p:cNvGrpSpPr/>
          <p:nvPr/>
        </p:nvGrpSpPr>
        <p:grpSpPr>
          <a:xfrm>
            <a:off x="4838350" y="2357242"/>
            <a:ext cx="2503174" cy="2732895"/>
            <a:chOff x="6655489" y="2860132"/>
            <a:chExt cx="2503174" cy="2732895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A3ED2388-5EB6-4658-A3FB-110AA95F2998}"/>
                </a:ext>
              </a:extLst>
            </p:cNvPr>
            <p:cNvGrpSpPr/>
            <p:nvPr/>
          </p:nvGrpSpPr>
          <p:grpSpPr>
            <a:xfrm>
              <a:off x="6655489" y="3247053"/>
              <a:ext cx="1978090" cy="1978090"/>
              <a:chOff x="6655489" y="3247053"/>
              <a:chExt cx="1978090" cy="1978090"/>
            </a:xfrm>
          </p:grpSpPr>
          <p:sp>
            <p:nvSpPr>
              <p:cNvPr id="112" name="Right Triangle 111">
                <a:extLst>
                  <a:ext uri="{FF2B5EF4-FFF2-40B4-BE49-F238E27FC236}">
                    <a16:creationId xmlns:a16="http://schemas.microsoft.com/office/drawing/2014/main" id="{44F460CD-2AC4-4D41-8346-AC917E905383}"/>
                  </a:ext>
                </a:extLst>
              </p:cNvPr>
              <p:cNvSpPr/>
              <p:nvPr/>
            </p:nvSpPr>
            <p:spPr>
              <a:xfrm>
                <a:off x="6969967" y="3247053"/>
                <a:ext cx="1342145" cy="1978090"/>
              </a:xfrm>
              <a:prstGeom prst="rtTriangle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3" name="Right Triangle 112">
                <a:extLst>
                  <a:ext uri="{FF2B5EF4-FFF2-40B4-BE49-F238E27FC236}">
                    <a16:creationId xmlns:a16="http://schemas.microsoft.com/office/drawing/2014/main" id="{FA88601D-0DDD-4DA8-B8D2-5C76023BDF0F}"/>
                  </a:ext>
                </a:extLst>
              </p:cNvPr>
              <p:cNvSpPr/>
              <p:nvPr/>
            </p:nvSpPr>
            <p:spPr>
              <a:xfrm rot="17498082" flipH="1">
                <a:off x="6973461" y="3248643"/>
                <a:ext cx="1342145" cy="1978090"/>
              </a:xfrm>
              <a:prstGeom prst="rtTriangle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028D0B19-4443-4F41-84F1-200CEEDA9690}"/>
                </a:ext>
              </a:extLst>
            </p:cNvPr>
            <p:cNvSpPr txBox="1"/>
            <p:nvPr/>
          </p:nvSpPr>
          <p:spPr>
            <a:xfrm>
              <a:off x="6794278" y="2860132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92AEBA5D-2820-4088-A328-B49ABD2198F6}"/>
                </a:ext>
              </a:extLst>
            </p:cNvPr>
            <p:cNvSpPr txBox="1"/>
            <p:nvPr/>
          </p:nvSpPr>
          <p:spPr>
            <a:xfrm>
              <a:off x="6767490" y="5223695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V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4B3E839D-F9E8-4CBB-B10D-D5CC26DE80A4}"/>
                </a:ext>
              </a:extLst>
            </p:cNvPr>
            <p:cNvSpPr txBox="1"/>
            <p:nvPr/>
          </p:nvSpPr>
          <p:spPr>
            <a:xfrm>
              <a:off x="8198712" y="5223695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4FFB0C10-DE2B-449E-95F9-317558FAA11D}"/>
                </a:ext>
              </a:extLst>
            </p:cNvPr>
            <p:cNvSpPr txBox="1"/>
            <p:nvPr/>
          </p:nvSpPr>
          <p:spPr>
            <a:xfrm>
              <a:off x="8821711" y="3737502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98CAC02-9AC6-4C24-93F2-6A39479D73D6}"/>
                </a:ext>
              </a:extLst>
            </p:cNvPr>
            <p:cNvSpPr/>
            <p:nvPr/>
          </p:nvSpPr>
          <p:spPr>
            <a:xfrm>
              <a:off x="6960636" y="3620278"/>
              <a:ext cx="251927" cy="92055"/>
            </a:xfrm>
            <a:custGeom>
              <a:avLst/>
              <a:gdLst>
                <a:gd name="connsiteX0" fmla="*/ 0 w 251927"/>
                <a:gd name="connsiteY0" fmla="*/ 83975 h 92055"/>
                <a:gd name="connsiteX1" fmla="*/ 158621 w 251927"/>
                <a:gd name="connsiteY1" fmla="*/ 83975 h 92055"/>
                <a:gd name="connsiteX2" fmla="*/ 251927 w 251927"/>
                <a:gd name="connsiteY2" fmla="*/ 0 h 9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927" h="92055">
                  <a:moveTo>
                    <a:pt x="0" y="83975"/>
                  </a:moveTo>
                  <a:cubicBezTo>
                    <a:pt x="58316" y="90973"/>
                    <a:pt x="116633" y="97971"/>
                    <a:pt x="158621" y="83975"/>
                  </a:cubicBezTo>
                  <a:cubicBezTo>
                    <a:pt x="200609" y="69979"/>
                    <a:pt x="226268" y="34989"/>
                    <a:pt x="251927" y="0"/>
                  </a:cubicBezTo>
                </a:path>
              </a:pathLst>
            </a:cu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FC3402F0-41FB-47F1-A37D-34CC0AE3C368}"/>
                </a:ext>
              </a:extLst>
            </p:cNvPr>
            <p:cNvSpPr/>
            <p:nvPr/>
          </p:nvSpPr>
          <p:spPr>
            <a:xfrm rot="19467975">
              <a:off x="7150360" y="3474102"/>
              <a:ext cx="251927" cy="92055"/>
            </a:xfrm>
            <a:custGeom>
              <a:avLst/>
              <a:gdLst>
                <a:gd name="connsiteX0" fmla="*/ 0 w 251927"/>
                <a:gd name="connsiteY0" fmla="*/ 83975 h 92055"/>
                <a:gd name="connsiteX1" fmla="*/ 158621 w 251927"/>
                <a:gd name="connsiteY1" fmla="*/ 83975 h 92055"/>
                <a:gd name="connsiteX2" fmla="*/ 251927 w 251927"/>
                <a:gd name="connsiteY2" fmla="*/ 0 h 9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927" h="92055">
                  <a:moveTo>
                    <a:pt x="0" y="83975"/>
                  </a:moveTo>
                  <a:cubicBezTo>
                    <a:pt x="58316" y="90973"/>
                    <a:pt x="116633" y="97971"/>
                    <a:pt x="158621" y="83975"/>
                  </a:cubicBezTo>
                  <a:cubicBezTo>
                    <a:pt x="200609" y="69979"/>
                    <a:pt x="226268" y="34989"/>
                    <a:pt x="251927" y="0"/>
                  </a:cubicBezTo>
                </a:path>
              </a:pathLst>
            </a:cu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D3FB14C6-8822-46E6-9BB3-EE36FB2D271A}"/>
                </a:ext>
              </a:extLst>
            </p:cNvPr>
            <p:cNvSpPr/>
            <p:nvPr/>
          </p:nvSpPr>
          <p:spPr>
            <a:xfrm>
              <a:off x="7985938" y="4991878"/>
              <a:ext cx="159686" cy="248421"/>
            </a:xfrm>
            <a:custGeom>
              <a:avLst/>
              <a:gdLst>
                <a:gd name="connsiteX0" fmla="*/ 159686 w 159686"/>
                <a:gd name="connsiteY0" fmla="*/ 0 h 248421"/>
                <a:gd name="connsiteX1" fmla="*/ 19727 w 159686"/>
                <a:gd name="connsiteY1" fmla="*/ 102636 h 248421"/>
                <a:gd name="connsiteX2" fmla="*/ 1066 w 159686"/>
                <a:gd name="connsiteY2" fmla="*/ 242595 h 248421"/>
                <a:gd name="connsiteX3" fmla="*/ 10397 w 159686"/>
                <a:gd name="connsiteY3" fmla="*/ 223934 h 248421"/>
                <a:gd name="connsiteX4" fmla="*/ 10397 w 159686"/>
                <a:gd name="connsiteY4" fmla="*/ 233265 h 24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686" h="248421">
                  <a:moveTo>
                    <a:pt x="159686" y="0"/>
                  </a:moveTo>
                  <a:cubicBezTo>
                    <a:pt x="102925" y="31102"/>
                    <a:pt x="46164" y="62204"/>
                    <a:pt x="19727" y="102636"/>
                  </a:cubicBezTo>
                  <a:cubicBezTo>
                    <a:pt x="-6710" y="143069"/>
                    <a:pt x="1066" y="242595"/>
                    <a:pt x="1066" y="242595"/>
                  </a:cubicBezTo>
                  <a:cubicBezTo>
                    <a:pt x="-489" y="262811"/>
                    <a:pt x="10397" y="223934"/>
                    <a:pt x="10397" y="223934"/>
                  </a:cubicBezTo>
                  <a:cubicBezTo>
                    <a:pt x="11952" y="222379"/>
                    <a:pt x="11174" y="227822"/>
                    <a:pt x="10397" y="233265"/>
                  </a:cubicBezTo>
                </a:path>
              </a:pathLst>
            </a:cu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1EF02D19-BF0B-426C-AE48-E12AB749621F}"/>
                </a:ext>
              </a:extLst>
            </p:cNvPr>
            <p:cNvSpPr/>
            <p:nvPr/>
          </p:nvSpPr>
          <p:spPr>
            <a:xfrm rot="2762900">
              <a:off x="8197394" y="4854444"/>
              <a:ext cx="159686" cy="248421"/>
            </a:xfrm>
            <a:custGeom>
              <a:avLst/>
              <a:gdLst>
                <a:gd name="connsiteX0" fmla="*/ 159686 w 159686"/>
                <a:gd name="connsiteY0" fmla="*/ 0 h 248421"/>
                <a:gd name="connsiteX1" fmla="*/ 19727 w 159686"/>
                <a:gd name="connsiteY1" fmla="*/ 102636 h 248421"/>
                <a:gd name="connsiteX2" fmla="*/ 1066 w 159686"/>
                <a:gd name="connsiteY2" fmla="*/ 242595 h 248421"/>
                <a:gd name="connsiteX3" fmla="*/ 10397 w 159686"/>
                <a:gd name="connsiteY3" fmla="*/ 223934 h 248421"/>
                <a:gd name="connsiteX4" fmla="*/ 10397 w 159686"/>
                <a:gd name="connsiteY4" fmla="*/ 233265 h 24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686" h="248421">
                  <a:moveTo>
                    <a:pt x="159686" y="0"/>
                  </a:moveTo>
                  <a:cubicBezTo>
                    <a:pt x="102925" y="31102"/>
                    <a:pt x="46164" y="62204"/>
                    <a:pt x="19727" y="102636"/>
                  </a:cubicBezTo>
                  <a:cubicBezTo>
                    <a:pt x="-6710" y="143069"/>
                    <a:pt x="1066" y="242595"/>
                    <a:pt x="1066" y="242595"/>
                  </a:cubicBezTo>
                  <a:cubicBezTo>
                    <a:pt x="-489" y="262811"/>
                    <a:pt x="10397" y="223934"/>
                    <a:pt x="10397" y="223934"/>
                  </a:cubicBezTo>
                  <a:cubicBezTo>
                    <a:pt x="11952" y="222379"/>
                    <a:pt x="11174" y="227822"/>
                    <a:pt x="10397" y="233265"/>
                  </a:cubicBezTo>
                </a:path>
              </a:pathLst>
            </a:cu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FE66C74-62FE-4729-8D7C-C81AB3056E09}"/>
              </a:ext>
            </a:extLst>
          </p:cNvPr>
          <p:cNvGrpSpPr/>
          <p:nvPr/>
        </p:nvGrpSpPr>
        <p:grpSpPr>
          <a:xfrm>
            <a:off x="8624346" y="2453920"/>
            <a:ext cx="2089632" cy="2558576"/>
            <a:chOff x="8258671" y="2990675"/>
            <a:chExt cx="2089632" cy="2558576"/>
          </a:xfrm>
        </p:grpSpPr>
        <p:sp>
          <p:nvSpPr>
            <p:cNvPr id="115" name="Isosceles Triangle 64">
              <a:extLst>
                <a:ext uri="{FF2B5EF4-FFF2-40B4-BE49-F238E27FC236}">
                  <a16:creationId xmlns:a16="http://schemas.microsoft.com/office/drawing/2014/main" id="{02FC6EC6-9652-46C6-9A09-8E71FFD3CF5A}"/>
                </a:ext>
              </a:extLst>
            </p:cNvPr>
            <p:cNvSpPr/>
            <p:nvPr/>
          </p:nvSpPr>
          <p:spPr>
            <a:xfrm rot="5400000">
              <a:off x="8091011" y="3934834"/>
              <a:ext cx="1520483" cy="816274"/>
            </a:xfrm>
            <a:custGeom>
              <a:avLst/>
              <a:gdLst>
                <a:gd name="connsiteX0" fmla="*/ 0 w 1819065"/>
                <a:gd name="connsiteY0" fmla="*/ 816274 h 816274"/>
                <a:gd name="connsiteX1" fmla="*/ 909533 w 1819065"/>
                <a:gd name="connsiteY1" fmla="*/ 0 h 816274"/>
                <a:gd name="connsiteX2" fmla="*/ 1819065 w 1819065"/>
                <a:gd name="connsiteY2" fmla="*/ 816274 h 816274"/>
                <a:gd name="connsiteX3" fmla="*/ 0 w 1819065"/>
                <a:gd name="connsiteY3" fmla="*/ 816274 h 816274"/>
                <a:gd name="connsiteX0" fmla="*/ 0 w 1520483"/>
                <a:gd name="connsiteY0" fmla="*/ 806943 h 816274"/>
                <a:gd name="connsiteX1" fmla="*/ 610951 w 1520483"/>
                <a:gd name="connsiteY1" fmla="*/ 0 h 816274"/>
                <a:gd name="connsiteX2" fmla="*/ 1520483 w 1520483"/>
                <a:gd name="connsiteY2" fmla="*/ 816274 h 816274"/>
                <a:gd name="connsiteX3" fmla="*/ 0 w 1520483"/>
                <a:gd name="connsiteY3" fmla="*/ 806943 h 816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483" h="816274">
                  <a:moveTo>
                    <a:pt x="0" y="806943"/>
                  </a:moveTo>
                  <a:lnTo>
                    <a:pt x="610951" y="0"/>
                  </a:lnTo>
                  <a:lnTo>
                    <a:pt x="1520483" y="816274"/>
                  </a:lnTo>
                  <a:lnTo>
                    <a:pt x="0" y="806943"/>
                  </a:ln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Isosceles Triangle 64">
              <a:extLst>
                <a:ext uri="{FF2B5EF4-FFF2-40B4-BE49-F238E27FC236}">
                  <a16:creationId xmlns:a16="http://schemas.microsoft.com/office/drawing/2014/main" id="{92A7EDE8-A6A3-4362-8491-9C781C73483B}"/>
                </a:ext>
              </a:extLst>
            </p:cNvPr>
            <p:cNvSpPr/>
            <p:nvPr/>
          </p:nvSpPr>
          <p:spPr>
            <a:xfrm rot="16200000">
              <a:off x="8907286" y="3639286"/>
              <a:ext cx="1520483" cy="816274"/>
            </a:xfrm>
            <a:custGeom>
              <a:avLst/>
              <a:gdLst>
                <a:gd name="connsiteX0" fmla="*/ 0 w 1819065"/>
                <a:gd name="connsiteY0" fmla="*/ 816274 h 816274"/>
                <a:gd name="connsiteX1" fmla="*/ 909533 w 1819065"/>
                <a:gd name="connsiteY1" fmla="*/ 0 h 816274"/>
                <a:gd name="connsiteX2" fmla="*/ 1819065 w 1819065"/>
                <a:gd name="connsiteY2" fmla="*/ 816274 h 816274"/>
                <a:gd name="connsiteX3" fmla="*/ 0 w 1819065"/>
                <a:gd name="connsiteY3" fmla="*/ 816274 h 816274"/>
                <a:gd name="connsiteX0" fmla="*/ 0 w 1520483"/>
                <a:gd name="connsiteY0" fmla="*/ 806943 h 816274"/>
                <a:gd name="connsiteX1" fmla="*/ 610951 w 1520483"/>
                <a:gd name="connsiteY1" fmla="*/ 0 h 816274"/>
                <a:gd name="connsiteX2" fmla="*/ 1520483 w 1520483"/>
                <a:gd name="connsiteY2" fmla="*/ 816274 h 816274"/>
                <a:gd name="connsiteX3" fmla="*/ 0 w 1520483"/>
                <a:gd name="connsiteY3" fmla="*/ 806943 h 816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483" h="816274">
                  <a:moveTo>
                    <a:pt x="0" y="806943"/>
                  </a:moveTo>
                  <a:lnTo>
                    <a:pt x="610951" y="0"/>
                  </a:lnTo>
                  <a:lnTo>
                    <a:pt x="1520483" y="816274"/>
                  </a:lnTo>
                  <a:lnTo>
                    <a:pt x="0" y="806943"/>
                  </a:ln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80B778D5-FB23-406F-84E0-D122922978EB}"/>
                </a:ext>
              </a:extLst>
            </p:cNvPr>
            <p:cNvSpPr/>
            <p:nvPr/>
          </p:nvSpPr>
          <p:spPr>
            <a:xfrm>
              <a:off x="8983762" y="4040155"/>
              <a:ext cx="113585" cy="307910"/>
            </a:xfrm>
            <a:custGeom>
              <a:avLst/>
              <a:gdLst>
                <a:gd name="connsiteX0" fmla="*/ 57601 w 113585"/>
                <a:gd name="connsiteY0" fmla="*/ 0 h 307910"/>
                <a:gd name="connsiteX1" fmla="*/ 1618 w 113585"/>
                <a:gd name="connsiteY1" fmla="*/ 149290 h 307910"/>
                <a:gd name="connsiteX2" fmla="*/ 113585 w 11358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585" h="307910">
                  <a:moveTo>
                    <a:pt x="57601" y="0"/>
                  </a:moveTo>
                  <a:cubicBezTo>
                    <a:pt x="24944" y="48986"/>
                    <a:pt x="-7713" y="97972"/>
                    <a:pt x="1618" y="149290"/>
                  </a:cubicBezTo>
                  <a:cubicBezTo>
                    <a:pt x="10949" y="200608"/>
                    <a:pt x="62267" y="254259"/>
                    <a:pt x="113585" y="307910"/>
                  </a:cubicBezTo>
                </a:path>
              </a:pathLst>
            </a:cu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DB7E45E6-67AA-4FFA-B4B0-F57FF9EB3A26}"/>
                </a:ext>
              </a:extLst>
            </p:cNvPr>
            <p:cNvSpPr/>
            <p:nvPr/>
          </p:nvSpPr>
          <p:spPr>
            <a:xfrm rot="11489233">
              <a:off x="9410539" y="4038156"/>
              <a:ext cx="113585" cy="307910"/>
            </a:xfrm>
            <a:custGeom>
              <a:avLst/>
              <a:gdLst>
                <a:gd name="connsiteX0" fmla="*/ 57601 w 113585"/>
                <a:gd name="connsiteY0" fmla="*/ 0 h 307910"/>
                <a:gd name="connsiteX1" fmla="*/ 1618 w 113585"/>
                <a:gd name="connsiteY1" fmla="*/ 149290 h 307910"/>
                <a:gd name="connsiteX2" fmla="*/ 113585 w 11358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585" h="307910">
                  <a:moveTo>
                    <a:pt x="57601" y="0"/>
                  </a:moveTo>
                  <a:cubicBezTo>
                    <a:pt x="24944" y="48986"/>
                    <a:pt x="-7713" y="97972"/>
                    <a:pt x="1618" y="149290"/>
                  </a:cubicBezTo>
                  <a:cubicBezTo>
                    <a:pt x="10949" y="200608"/>
                    <a:pt x="62267" y="254259"/>
                    <a:pt x="113585" y="307910"/>
                  </a:cubicBezTo>
                </a:path>
              </a:pathLst>
            </a:cu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C0BC9C0F-E560-40EA-A1EC-9E8A992FBFA1}"/>
                </a:ext>
              </a:extLst>
            </p:cNvPr>
            <p:cNvCxnSpPr/>
            <p:nvPr/>
          </p:nvCxnSpPr>
          <p:spPr>
            <a:xfrm>
              <a:off x="9553647" y="3678161"/>
              <a:ext cx="165741" cy="14235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F03FE1C1-40DC-4EA7-A4AA-1E8C8DD9AFE0}"/>
                </a:ext>
              </a:extLst>
            </p:cNvPr>
            <p:cNvCxnSpPr/>
            <p:nvPr/>
          </p:nvCxnSpPr>
          <p:spPr>
            <a:xfrm>
              <a:off x="8829092" y="4512102"/>
              <a:ext cx="165741" cy="14235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B0F9D047-499D-48AB-A6E6-7AA33963F505}"/>
                </a:ext>
              </a:extLst>
            </p:cNvPr>
            <p:cNvGrpSpPr/>
            <p:nvPr/>
          </p:nvGrpSpPr>
          <p:grpSpPr>
            <a:xfrm>
              <a:off x="8770278" y="3786743"/>
              <a:ext cx="213484" cy="199711"/>
              <a:chOff x="11387575" y="2788898"/>
              <a:chExt cx="213484" cy="199711"/>
            </a:xfrm>
          </p:grpSpPr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EDECABBA-DD6E-47C7-B827-8136B7CCFE44}"/>
                  </a:ext>
                </a:extLst>
              </p:cNvPr>
              <p:cNvCxnSpPr/>
              <p:nvPr/>
            </p:nvCxnSpPr>
            <p:spPr>
              <a:xfrm flipH="1">
                <a:off x="11387575" y="2788898"/>
                <a:ext cx="163723" cy="15928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0159DBB6-6E47-4CC4-A621-28BA04DD24C4}"/>
                  </a:ext>
                </a:extLst>
              </p:cNvPr>
              <p:cNvCxnSpPr/>
              <p:nvPr/>
            </p:nvCxnSpPr>
            <p:spPr>
              <a:xfrm flipH="1">
                <a:off x="11437336" y="2829328"/>
                <a:ext cx="163723" cy="15928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BAE6B199-0F32-4ADF-926B-D7BDA8EAED9D}"/>
                </a:ext>
              </a:extLst>
            </p:cNvPr>
            <p:cNvGrpSpPr/>
            <p:nvPr/>
          </p:nvGrpSpPr>
          <p:grpSpPr>
            <a:xfrm>
              <a:off x="9588354" y="4383570"/>
              <a:ext cx="213484" cy="199711"/>
              <a:chOff x="11387575" y="2788898"/>
              <a:chExt cx="213484" cy="199711"/>
            </a:xfrm>
          </p:grpSpPr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B47929F8-93CD-447C-AA34-4ADE2FD99B89}"/>
                  </a:ext>
                </a:extLst>
              </p:cNvPr>
              <p:cNvCxnSpPr/>
              <p:nvPr/>
            </p:nvCxnSpPr>
            <p:spPr>
              <a:xfrm flipH="1">
                <a:off x="11387575" y="2788898"/>
                <a:ext cx="163723" cy="15928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4125E205-E1E2-4BA7-9ABA-1BAE18CCDE97}"/>
                  </a:ext>
                </a:extLst>
              </p:cNvPr>
              <p:cNvCxnSpPr/>
              <p:nvPr/>
            </p:nvCxnSpPr>
            <p:spPr>
              <a:xfrm flipH="1">
                <a:off x="11437336" y="2829328"/>
                <a:ext cx="163723" cy="15928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A12BD65C-BE4E-467E-B5B0-EAED0FD30215}"/>
                </a:ext>
              </a:extLst>
            </p:cNvPr>
            <p:cNvSpPr txBox="1"/>
            <p:nvPr/>
          </p:nvSpPr>
          <p:spPr>
            <a:xfrm>
              <a:off x="8258671" y="3220098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S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B400AC62-5986-46E7-9E11-ABF8B8FD3A3D}"/>
                </a:ext>
              </a:extLst>
            </p:cNvPr>
            <p:cNvSpPr txBox="1"/>
            <p:nvPr/>
          </p:nvSpPr>
          <p:spPr>
            <a:xfrm>
              <a:off x="8286662" y="5179919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E1DB61CD-D586-44F4-8BAC-7C743FDAF852}"/>
                </a:ext>
              </a:extLst>
            </p:cNvPr>
            <p:cNvSpPr txBox="1"/>
            <p:nvPr/>
          </p:nvSpPr>
          <p:spPr>
            <a:xfrm>
              <a:off x="9083117" y="375090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T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E682E6B2-F6B8-4170-A867-7434009F718C}"/>
                </a:ext>
              </a:extLst>
            </p:cNvPr>
            <p:cNvSpPr txBox="1"/>
            <p:nvPr/>
          </p:nvSpPr>
          <p:spPr>
            <a:xfrm>
              <a:off x="10051427" y="2990675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256FDDCD-FDDB-44AB-8C36-67A41E2544CC}"/>
                </a:ext>
              </a:extLst>
            </p:cNvPr>
            <p:cNvSpPr txBox="1"/>
            <p:nvPr/>
          </p:nvSpPr>
          <p:spPr>
            <a:xfrm>
              <a:off x="10051427" y="4754161"/>
              <a:ext cx="293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L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32" name="Table 86">
            <a:extLst>
              <a:ext uri="{FF2B5EF4-FFF2-40B4-BE49-F238E27FC236}">
                <a16:creationId xmlns:a16="http://schemas.microsoft.com/office/drawing/2014/main" id="{AED1B955-47EE-4538-BD64-677B596ECF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98807"/>
              </p:ext>
            </p:extLst>
          </p:nvPr>
        </p:nvGraphicFramePr>
        <p:xfrm>
          <a:off x="728420" y="5028365"/>
          <a:ext cx="3446311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3042">
                  <a:extLst>
                    <a:ext uri="{9D8B030D-6E8A-4147-A177-3AD203B41FA5}">
                      <a16:colId xmlns:a16="http://schemas.microsoft.com/office/drawing/2014/main" val="96065421"/>
                    </a:ext>
                  </a:extLst>
                </a:gridCol>
                <a:gridCol w="1943269">
                  <a:extLst>
                    <a:ext uri="{9D8B030D-6E8A-4147-A177-3AD203B41FA5}">
                      <a16:colId xmlns:a16="http://schemas.microsoft.com/office/drawing/2014/main" val="3938445521"/>
                    </a:ext>
                  </a:extLst>
                </a:gridCol>
              </a:tblGrid>
              <a:tr h="300494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Myriad Pro" panose="020B0503030403020204" pitchFamily="34" charset="0"/>
                        </a:rPr>
                        <a:t>Case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__________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64828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r>
                        <a:rPr lang="fr-FR" b="0" i="0" noProof="0" dirty="0">
                          <a:latin typeface="Myriad Pro" panose="020B0503030403020204" pitchFamily="34" charset="0"/>
                          <a:cs typeface="Times New Roman" panose="02020603050405020304" pitchFamily="18" charset="0"/>
                        </a:rPr>
                        <a:t>Éléments Homologues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</a:p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</a:p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705112"/>
                  </a:ext>
                </a:extLst>
              </a:tr>
            </a:tbl>
          </a:graphicData>
        </a:graphic>
      </p:graphicFrame>
      <p:graphicFrame>
        <p:nvGraphicFramePr>
          <p:cNvPr id="133" name="Table 132">
            <a:extLst>
              <a:ext uri="{FF2B5EF4-FFF2-40B4-BE49-F238E27FC236}">
                <a16:creationId xmlns:a16="http://schemas.microsoft.com/office/drawing/2014/main" id="{92B266FC-F6F2-4B2C-BB82-C1F73845C7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051004"/>
              </p:ext>
            </p:extLst>
          </p:nvPr>
        </p:nvGraphicFramePr>
        <p:xfrm>
          <a:off x="4334165" y="5059923"/>
          <a:ext cx="3334031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4073">
                  <a:extLst>
                    <a:ext uri="{9D8B030D-6E8A-4147-A177-3AD203B41FA5}">
                      <a16:colId xmlns:a16="http://schemas.microsoft.com/office/drawing/2014/main" val="96065421"/>
                    </a:ext>
                  </a:extLst>
                </a:gridCol>
                <a:gridCol w="1879958">
                  <a:extLst>
                    <a:ext uri="{9D8B030D-6E8A-4147-A177-3AD203B41FA5}">
                      <a16:colId xmlns:a16="http://schemas.microsoft.com/office/drawing/2014/main" val="3938445521"/>
                    </a:ext>
                  </a:extLst>
                </a:gridCol>
              </a:tblGrid>
              <a:tr h="300494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Myriad Pro" panose="020B0503030403020204" pitchFamily="34" charset="0"/>
                        </a:rPr>
                        <a:t>Cas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__________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64828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r>
                        <a:rPr lang="fr-FR" b="0" i="0" noProof="0" dirty="0">
                          <a:latin typeface="Myriad Pro" panose="020B0503030403020204" pitchFamily="34" charset="0"/>
                          <a:cs typeface="Times New Roman" panose="02020603050405020304" pitchFamily="18" charset="0"/>
                        </a:rPr>
                        <a:t>Éléments Homologues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</a:p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</a:p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705112"/>
                  </a:ext>
                </a:extLst>
              </a:tr>
            </a:tbl>
          </a:graphicData>
        </a:graphic>
      </p:graphicFrame>
      <p:graphicFrame>
        <p:nvGraphicFramePr>
          <p:cNvPr id="134" name="Table 133">
            <a:extLst>
              <a:ext uri="{FF2B5EF4-FFF2-40B4-BE49-F238E27FC236}">
                <a16:creationId xmlns:a16="http://schemas.microsoft.com/office/drawing/2014/main" id="{ADB25C21-5843-4CDB-9211-37225EBBB7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542411"/>
              </p:ext>
            </p:extLst>
          </p:nvPr>
        </p:nvGraphicFramePr>
        <p:xfrm>
          <a:off x="8012914" y="5059923"/>
          <a:ext cx="3334031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4073">
                  <a:extLst>
                    <a:ext uri="{9D8B030D-6E8A-4147-A177-3AD203B41FA5}">
                      <a16:colId xmlns:a16="http://schemas.microsoft.com/office/drawing/2014/main" val="96065421"/>
                    </a:ext>
                  </a:extLst>
                </a:gridCol>
                <a:gridCol w="1879958">
                  <a:extLst>
                    <a:ext uri="{9D8B030D-6E8A-4147-A177-3AD203B41FA5}">
                      <a16:colId xmlns:a16="http://schemas.microsoft.com/office/drawing/2014/main" val="3938445521"/>
                    </a:ext>
                  </a:extLst>
                </a:gridCol>
              </a:tblGrid>
              <a:tr h="300494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Myriad Pro" panose="020B0503030403020204" pitchFamily="34" charset="0"/>
                        </a:rPr>
                        <a:t>Cas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__________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64828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r>
                        <a:rPr lang="fr-FR" b="0" i="0" noProof="0" dirty="0">
                          <a:latin typeface="Myriad Pro" panose="020B0503030403020204" pitchFamily="34" charset="0"/>
                          <a:cs typeface="Times New Roman" panose="02020603050405020304" pitchFamily="18" charset="0"/>
                        </a:rPr>
                        <a:t>Éléments Homologues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</a:p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</a:p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705112"/>
                  </a:ext>
                </a:extLst>
              </a:tr>
            </a:tbl>
          </a:graphicData>
        </a:graphic>
      </p:graphicFrame>
      <p:sp>
        <p:nvSpPr>
          <p:cNvPr id="135" name="TextBox 134">
            <a:extLst>
              <a:ext uri="{FF2B5EF4-FFF2-40B4-BE49-F238E27FC236}">
                <a16:creationId xmlns:a16="http://schemas.microsoft.com/office/drawing/2014/main" id="{831EDCB6-DB1B-4F1B-B9A7-4EC5FDB2E583}"/>
              </a:ext>
            </a:extLst>
          </p:cNvPr>
          <p:cNvSpPr txBox="1"/>
          <p:nvPr/>
        </p:nvSpPr>
        <p:spPr>
          <a:xfrm>
            <a:off x="2919740" y="5024175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ACA</a:t>
            </a:r>
            <a:endParaRPr lang="x-none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C209E1E2-1453-425B-B1E0-A77097A80909}"/>
              </a:ext>
            </a:extLst>
          </p:cNvPr>
          <p:cNvSpPr txBox="1"/>
          <p:nvPr/>
        </p:nvSpPr>
        <p:spPr>
          <a:xfrm>
            <a:off x="2884998" y="5396905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KI = KP</a:t>
            </a:r>
            <a:endParaRPr lang="x-none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5288DF20-06E6-40CF-877F-C6AF4D8A3420}"/>
              </a:ext>
            </a:extLst>
          </p:cNvPr>
          <p:cNvSpPr txBox="1"/>
          <p:nvPr/>
        </p:nvSpPr>
        <p:spPr>
          <a:xfrm>
            <a:off x="2884998" y="5695943"/>
            <a:ext cx="901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IH = HP</a:t>
            </a:r>
            <a:endParaRPr lang="x-none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8B0844CF-B848-476D-ADBA-8C024D1FAB3C}"/>
                  </a:ext>
                </a:extLst>
              </p:cNvPr>
              <p:cNvSpPr txBox="1"/>
              <p:nvPr/>
            </p:nvSpPr>
            <p:spPr>
              <a:xfrm>
                <a:off x="2773029" y="5928958"/>
                <a:ext cx="1135247" cy="3765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KIP</m:t>
                        </m:r>
                      </m:e>
                    </m:acc>
                  </m:oMath>
                </a14:m>
                <a:r>
                  <a:rPr lang="en-GB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KP</m:t>
                        </m:r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e>
                    </m:acc>
                  </m:oMath>
                </a14:m>
                <a:endParaRPr lang="x-none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8B0844CF-B848-476D-ADBA-8C024D1FAB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3029" y="5928958"/>
                <a:ext cx="1135247" cy="376513"/>
              </a:xfrm>
              <a:prstGeom prst="rect">
                <a:avLst/>
              </a:prstGeom>
              <a:blipFill>
                <a:blip r:embed="rId2"/>
                <a:stretch>
                  <a:fillRect t="-10000" b="-23333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" name="TextBox 138">
            <a:extLst>
              <a:ext uri="{FF2B5EF4-FFF2-40B4-BE49-F238E27FC236}">
                <a16:creationId xmlns:a16="http://schemas.microsoft.com/office/drawing/2014/main" id="{7EDF4B00-54A5-4EF8-B5D6-EB2DD4698C8F}"/>
              </a:ext>
            </a:extLst>
          </p:cNvPr>
          <p:cNvSpPr txBox="1"/>
          <p:nvPr/>
        </p:nvSpPr>
        <p:spPr>
          <a:xfrm>
            <a:off x="6452039" y="5024175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ACA</a:t>
            </a:r>
            <a:endParaRPr lang="x-none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D80E7A3A-7696-477D-A452-7F9BB402E753}"/>
              </a:ext>
            </a:extLst>
          </p:cNvPr>
          <p:cNvSpPr txBox="1"/>
          <p:nvPr/>
        </p:nvSpPr>
        <p:spPr>
          <a:xfrm>
            <a:off x="6417297" y="5396905"/>
            <a:ext cx="93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EV = EN</a:t>
            </a:r>
            <a:endParaRPr lang="x-none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4AC92098-B10E-4C85-96A3-FD72681A4FEE}"/>
              </a:ext>
            </a:extLst>
          </p:cNvPr>
          <p:cNvSpPr txBox="1"/>
          <p:nvPr/>
        </p:nvSpPr>
        <p:spPr>
          <a:xfrm>
            <a:off x="6417297" y="5695943"/>
            <a:ext cx="984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VA = AN</a:t>
            </a:r>
            <a:endParaRPr lang="x-none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5C14265B-4BC4-4428-95A3-0473B06A032B}"/>
                  </a:ext>
                </a:extLst>
              </p:cNvPr>
              <p:cNvSpPr txBox="1"/>
              <p:nvPr/>
            </p:nvSpPr>
            <p:spPr>
              <a:xfrm>
                <a:off x="6305328" y="5967058"/>
                <a:ext cx="1281120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EVA</m:t>
                        </m:r>
                      </m:e>
                    </m:acc>
                  </m:oMath>
                </a14:m>
                <a:r>
                  <a:rPr lang="en-GB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ENA</m:t>
                        </m:r>
                      </m:e>
                    </m:acc>
                  </m:oMath>
                </a14:m>
                <a:endParaRPr lang="x-none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5C14265B-4BC4-4428-95A3-0473B06A03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5328" y="5967058"/>
                <a:ext cx="1281120" cy="378630"/>
              </a:xfrm>
              <a:prstGeom prst="rect">
                <a:avLst/>
              </a:prstGeom>
              <a:blipFill>
                <a:blip r:embed="rId3"/>
                <a:stretch>
                  <a:fillRect t="-6452" b="-22581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" name="TextBox 142">
            <a:extLst>
              <a:ext uri="{FF2B5EF4-FFF2-40B4-BE49-F238E27FC236}">
                <a16:creationId xmlns:a16="http://schemas.microsoft.com/office/drawing/2014/main" id="{E30E67D6-9F45-40E6-B722-0C4F1F0D3DC4}"/>
              </a:ext>
            </a:extLst>
          </p:cNvPr>
          <p:cNvSpPr txBox="1"/>
          <p:nvPr/>
        </p:nvSpPr>
        <p:spPr>
          <a:xfrm>
            <a:off x="10128482" y="5024175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CAC</a:t>
            </a:r>
            <a:endParaRPr lang="x-none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9D15A08-20B7-4C91-9C69-EF024CDB3EC5}"/>
              </a:ext>
            </a:extLst>
          </p:cNvPr>
          <p:cNvSpPr txBox="1"/>
          <p:nvPr/>
        </p:nvSpPr>
        <p:spPr>
          <a:xfrm>
            <a:off x="9969048" y="5396905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SA = FL</a:t>
            </a:r>
            <a:endParaRPr lang="x-none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B860AD8C-7D61-4AE0-A77E-A55129F297AD}"/>
                  </a:ext>
                </a:extLst>
              </p:cNvPr>
              <p:cNvSpPr txBox="1"/>
              <p:nvPr/>
            </p:nvSpPr>
            <p:spPr>
              <a:xfrm>
                <a:off x="9844465" y="5716862"/>
                <a:ext cx="1234056" cy="3783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TSA</m:t>
                        </m:r>
                      </m:e>
                    </m:acc>
                  </m:oMath>
                </a14:m>
                <a:r>
                  <a:rPr lang="en-GB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TLF</m:t>
                        </m:r>
                      </m:e>
                    </m:acc>
                  </m:oMath>
                </a14:m>
                <a:endParaRPr lang="x-none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B860AD8C-7D61-4AE0-A77E-A55129F29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4465" y="5716862"/>
                <a:ext cx="1234056" cy="378373"/>
              </a:xfrm>
              <a:prstGeom prst="rect">
                <a:avLst/>
              </a:prstGeom>
              <a:blipFill>
                <a:blip r:embed="rId4"/>
                <a:stretch>
                  <a:fillRect t="-9677" b="-22581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29FDC3E3-44B9-4E20-9652-AACDA8266642}"/>
                  </a:ext>
                </a:extLst>
              </p:cNvPr>
              <p:cNvSpPr txBox="1"/>
              <p:nvPr/>
            </p:nvSpPr>
            <p:spPr>
              <a:xfrm>
                <a:off x="9844465" y="5997458"/>
                <a:ext cx="1207382" cy="3783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TAS</m:t>
                        </m:r>
                      </m:e>
                    </m:acc>
                  </m:oMath>
                </a14:m>
                <a:r>
                  <a:rPr lang="en-GB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TFL</m:t>
                        </m:r>
                      </m:e>
                    </m:acc>
                  </m:oMath>
                </a14:m>
                <a:endParaRPr lang="x-none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29FDC3E3-44B9-4E20-9652-AACDA82666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4465" y="5997458"/>
                <a:ext cx="1207382" cy="378373"/>
              </a:xfrm>
              <a:prstGeom prst="rect">
                <a:avLst/>
              </a:prstGeom>
              <a:blipFill>
                <a:blip r:embed="rId5"/>
                <a:stretch>
                  <a:fillRect t="-9677" b="-22581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19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uiExpand="1" build="p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Éléments Homologues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96690" y="1691043"/>
            <a:ext cx="7197307" cy="17379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2: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Dans la figure ci-contre,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Nommer deux triangles superposables.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Ecrire les éléments homologues.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D26B36E-90D9-45C0-9D9F-450829D4DD4B}"/>
              </a:ext>
            </a:extLst>
          </p:cNvPr>
          <p:cNvGrpSpPr/>
          <p:nvPr/>
        </p:nvGrpSpPr>
        <p:grpSpPr>
          <a:xfrm>
            <a:off x="6572489" y="1592854"/>
            <a:ext cx="4680242" cy="3014123"/>
            <a:chOff x="6707571" y="2382563"/>
            <a:chExt cx="4680242" cy="301412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A655B6F-685B-4CD0-8BA3-A71F8DAD6DE2}"/>
                </a:ext>
              </a:extLst>
            </p:cNvPr>
            <p:cNvSpPr/>
            <p:nvPr/>
          </p:nvSpPr>
          <p:spPr>
            <a:xfrm>
              <a:off x="10720869" y="2733869"/>
              <a:ext cx="340817" cy="30791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55362005-D0E0-42F0-8F06-904B573A7A89}"/>
                </a:ext>
              </a:extLst>
            </p:cNvPr>
            <p:cNvSpPr/>
            <p:nvPr/>
          </p:nvSpPr>
          <p:spPr>
            <a:xfrm rot="10800000">
              <a:off x="8752114" y="2730899"/>
              <a:ext cx="2324318" cy="1651518"/>
            </a:xfrm>
            <a:prstGeom prst="rtTriangle">
              <a:avLst/>
            </a:prstGeom>
            <a:noFill/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06877DBC-DE7B-41CD-8773-EC3193D38AC9}"/>
                </a:ext>
              </a:extLst>
            </p:cNvPr>
            <p:cNvSpPr/>
            <p:nvPr/>
          </p:nvSpPr>
          <p:spPr>
            <a:xfrm rot="5400000">
              <a:off x="6749948" y="3067298"/>
              <a:ext cx="2324318" cy="1651518"/>
            </a:xfrm>
            <a:prstGeom prst="rtTriangle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FF1300D-5D4C-4FCD-B0D8-F42D90A2E7F8}"/>
                </a:ext>
              </a:extLst>
            </p:cNvPr>
            <p:cNvSpPr/>
            <p:nvPr/>
          </p:nvSpPr>
          <p:spPr>
            <a:xfrm>
              <a:off x="8260231" y="2752531"/>
              <a:ext cx="211965" cy="307910"/>
            </a:xfrm>
            <a:custGeom>
              <a:avLst/>
              <a:gdLst>
                <a:gd name="connsiteX0" fmla="*/ 6691 w 211965"/>
                <a:gd name="connsiteY0" fmla="*/ 0 h 307910"/>
                <a:gd name="connsiteX1" fmla="*/ 25353 w 211965"/>
                <a:gd name="connsiteY1" fmla="*/ 195942 h 307910"/>
                <a:gd name="connsiteX2" fmla="*/ 211965 w 21196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65" h="307910">
                  <a:moveTo>
                    <a:pt x="6691" y="0"/>
                  </a:moveTo>
                  <a:cubicBezTo>
                    <a:pt x="-1084" y="72312"/>
                    <a:pt x="-8859" y="144624"/>
                    <a:pt x="25353" y="195942"/>
                  </a:cubicBezTo>
                  <a:cubicBezTo>
                    <a:pt x="59565" y="247260"/>
                    <a:pt x="135765" y="277585"/>
                    <a:pt x="211965" y="307910"/>
                  </a:cubicBezTo>
                </a:path>
              </a:pathLst>
            </a:cu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B592F69-D661-40B1-B136-9099CF55EF3F}"/>
                </a:ext>
              </a:extLst>
            </p:cNvPr>
            <p:cNvSpPr/>
            <p:nvPr/>
          </p:nvSpPr>
          <p:spPr>
            <a:xfrm rot="5552413">
              <a:off x="10788680" y="3858707"/>
              <a:ext cx="211965" cy="307910"/>
            </a:xfrm>
            <a:custGeom>
              <a:avLst/>
              <a:gdLst>
                <a:gd name="connsiteX0" fmla="*/ 6691 w 211965"/>
                <a:gd name="connsiteY0" fmla="*/ 0 h 307910"/>
                <a:gd name="connsiteX1" fmla="*/ 25353 w 211965"/>
                <a:gd name="connsiteY1" fmla="*/ 195942 h 307910"/>
                <a:gd name="connsiteX2" fmla="*/ 211965 w 21196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65" h="307910">
                  <a:moveTo>
                    <a:pt x="6691" y="0"/>
                  </a:moveTo>
                  <a:cubicBezTo>
                    <a:pt x="-1084" y="72312"/>
                    <a:pt x="-8859" y="144624"/>
                    <a:pt x="25353" y="195942"/>
                  </a:cubicBezTo>
                  <a:cubicBezTo>
                    <a:pt x="59565" y="247260"/>
                    <a:pt x="135765" y="277585"/>
                    <a:pt x="211965" y="307910"/>
                  </a:cubicBezTo>
                </a:path>
              </a:pathLst>
            </a:cu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8083E99-EB5F-4E93-9FE5-A0A5CC473C82}"/>
                </a:ext>
              </a:extLst>
            </p:cNvPr>
            <p:cNvCxnSpPr/>
            <p:nvPr/>
          </p:nvCxnSpPr>
          <p:spPr>
            <a:xfrm>
              <a:off x="7912107" y="2547257"/>
              <a:ext cx="0" cy="359229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74DF968-A8C8-450F-8E8E-319C1A843E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4662" y="3503647"/>
              <a:ext cx="389034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CADBAB7-974C-4370-B719-5E863E0015EB}"/>
                </a:ext>
              </a:extLst>
            </p:cNvPr>
            <p:cNvSpPr/>
            <p:nvPr/>
          </p:nvSpPr>
          <p:spPr>
            <a:xfrm>
              <a:off x="7093346" y="2740228"/>
              <a:ext cx="340817" cy="30791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877F579-6D84-45E4-8916-C95ED1C12FF4}"/>
                </a:ext>
              </a:extLst>
            </p:cNvPr>
            <p:cNvSpPr txBox="1"/>
            <p:nvPr/>
          </p:nvSpPr>
          <p:spPr>
            <a:xfrm>
              <a:off x="6707571" y="2382563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K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20E040E-B6E6-49E7-9359-FA1010313836}"/>
                </a:ext>
              </a:extLst>
            </p:cNvPr>
            <p:cNvSpPr txBox="1"/>
            <p:nvPr/>
          </p:nvSpPr>
          <p:spPr>
            <a:xfrm>
              <a:off x="8589576" y="2382563"/>
              <a:ext cx="293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L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87F4909-4CA4-4C1C-B300-B400154BB176}"/>
                </a:ext>
              </a:extLst>
            </p:cNvPr>
            <p:cNvSpPr txBox="1"/>
            <p:nvPr/>
          </p:nvSpPr>
          <p:spPr>
            <a:xfrm>
              <a:off x="11017199" y="2382563"/>
              <a:ext cx="3706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C0BA989-83C4-4956-80D4-370EBA330F5F}"/>
                </a:ext>
              </a:extLst>
            </p:cNvPr>
            <p:cNvSpPr txBox="1"/>
            <p:nvPr/>
          </p:nvSpPr>
          <p:spPr>
            <a:xfrm>
              <a:off x="11017199" y="4361420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3BAC54E-1979-4741-878C-563F498D8BBD}"/>
                </a:ext>
              </a:extLst>
            </p:cNvPr>
            <p:cNvSpPr txBox="1"/>
            <p:nvPr/>
          </p:nvSpPr>
          <p:spPr>
            <a:xfrm>
              <a:off x="6746043" y="502735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0A7FD0B-9227-4D8F-A391-071382864B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95679" y="4391748"/>
              <a:ext cx="3975338" cy="672799"/>
            </a:xfrm>
            <a:prstGeom prst="line">
              <a:avLst/>
            </a:prstGeom>
            <a:ln w="1905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8571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064276" y="1324886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A la fin de ce chapitre, l’élève doit être capable de / d’: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582673" y="3961176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fr-FR" altLang="ko-KR" sz="1050" dirty="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98045" y="3703890"/>
            <a:ext cx="737188" cy="1039132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17186" y="3990834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1958136" y="3900390"/>
            <a:ext cx="817397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Appliquer les conditions d’égalité de deux triangles.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582673" y="5508855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fr-FR" altLang="ko-KR" sz="1050" dirty="0"/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5245672"/>
            <a:ext cx="737188" cy="1039132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64276" y="5532616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1976650" y="5406346"/>
            <a:ext cx="8173978" cy="50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</a:rPr>
              <a:t>Appliquer </a:t>
            </a:r>
            <a:r>
              <a:rPr lang="fr-FR" sz="2000">
                <a:latin typeface="Myriad Pro" panose="020B0503030403020204" pitchFamily="34" charset="0"/>
              </a:rPr>
              <a:t>les cas </a:t>
            </a:r>
            <a:r>
              <a:rPr lang="fr-FR" sz="2000" dirty="0">
                <a:latin typeface="Myriad Pro" panose="020B0503030403020204" pitchFamily="34" charset="0"/>
              </a:rPr>
              <a:t>d’égalité dans des démonstrations simples.</a:t>
            </a:r>
            <a:endParaRPr lang="fr-FR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582672" y="2427785"/>
            <a:ext cx="9026653" cy="931507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fr-FR" altLang="ko-KR" sz="1050" dirty="0"/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2178890"/>
            <a:ext cx="737188" cy="1039132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1064276" y="2465834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DED82E-A298-C54D-B597-4D90C1E83594}"/>
              </a:ext>
            </a:extLst>
          </p:cNvPr>
          <p:cNvSpPr txBox="1"/>
          <p:nvPr/>
        </p:nvSpPr>
        <p:spPr>
          <a:xfrm flipH="1">
            <a:off x="1931305" y="2601252"/>
            <a:ext cx="8173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Myriad Pro" panose="020B0503030403020204" pitchFamily="34" charset="0"/>
              </a:rPr>
              <a:t>Reconnaître les éléments homologues dans deux triangles égaux.</a:t>
            </a:r>
            <a:endParaRPr lang="fr-FR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632108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 animBg="1"/>
      <p:bldP spid="131" grpId="0"/>
      <p:bldP spid="132" grpId="0"/>
      <p:bldP spid="133" grpId="0" animBg="1"/>
      <p:bldP spid="135" grpId="0"/>
      <p:bldP spid="136" grpId="0"/>
      <p:bldP spid="137" grpId="0" animBg="1"/>
      <p:bldP spid="139" grpId="0"/>
      <p:bldP spid="1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Éléments Homologues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ontent Placeholder 2">
                <a:extLst>
                  <a:ext uri="{FF2B5EF4-FFF2-40B4-BE49-F238E27FC236}">
                    <a16:creationId xmlns:a16="http://schemas.microsoft.com/office/drawing/2014/main" id="{7B02010C-AC45-40CF-A4ED-439C12709E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4623" y="1969838"/>
                <a:ext cx="5763516" cy="4198481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Application 2: Solution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D’après les propriétés codées dans la  figure on a:</a:t>
                </a:r>
              </a:p>
              <a:p>
                <a:pPr marL="838200" indent="0">
                  <a:buFont typeface="Arial" panose="020B0604020202020204" pitchFamily="34" charset="0"/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KL = MN</a:t>
                </a:r>
              </a:p>
              <a:p>
                <a:pPr marL="83820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PKL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LMN</m:t>
                        </m:r>
                      </m:e>
                    </m:acc>
                  </m:oMath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83820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KL</m:t>
                        </m:r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MN</m:t>
                        </m:r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</m:t>
                        </m:r>
                      </m:e>
                    </m:acc>
                  </m:oMath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400050">
                  <a:buFont typeface="Arial" panose="020B0604020202020204" pitchFamily="34" charset="0"/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KLP et MNL sont superposables par ACA</a:t>
                </a:r>
              </a:p>
              <a:p>
                <a:pPr marL="514350" indent="-514350">
                  <a:buFont typeface="+mj-lt"/>
                  <a:buAutoNum type="arabicPeriod" startAt="2"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Les éléments homologues sont:</a:t>
                </a:r>
              </a:p>
              <a:p>
                <a:pPr marL="0" indent="284163">
                  <a:buFont typeface="Arial" panose="020B0604020202020204" pitchFamily="34" charset="0"/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KP = LM , PL = LN,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KP</m:t>
                        </m:r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LM</m:t>
                        </m:r>
                      </m:e>
                    </m:acc>
                  </m:oMath>
                </a14:m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Content Placeholder 2">
                <a:extLst>
                  <a:ext uri="{FF2B5EF4-FFF2-40B4-BE49-F238E27FC236}">
                    <a16:creationId xmlns:a16="http://schemas.microsoft.com/office/drawing/2014/main" id="{7B02010C-AC45-40CF-A4ED-439C12709E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623" y="1969838"/>
                <a:ext cx="5763516" cy="4198481"/>
              </a:xfrm>
              <a:prstGeom prst="rect">
                <a:avLst/>
              </a:prstGeom>
              <a:blipFill>
                <a:blip r:embed="rId2"/>
                <a:stretch>
                  <a:fillRect l="-1691" t="-1887" r="-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oup 23">
            <a:extLst>
              <a:ext uri="{FF2B5EF4-FFF2-40B4-BE49-F238E27FC236}">
                <a16:creationId xmlns:a16="http://schemas.microsoft.com/office/drawing/2014/main" id="{393800DE-FE01-43D8-9EF8-9BEA87EEF0E7}"/>
              </a:ext>
            </a:extLst>
          </p:cNvPr>
          <p:cNvGrpSpPr/>
          <p:nvPr/>
        </p:nvGrpSpPr>
        <p:grpSpPr>
          <a:xfrm>
            <a:off x="6842653" y="2421177"/>
            <a:ext cx="4680242" cy="3014123"/>
            <a:chOff x="6707571" y="2382563"/>
            <a:chExt cx="4680242" cy="3014123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23B773E-5B94-458C-A4A4-ABF8B90537D9}"/>
                </a:ext>
              </a:extLst>
            </p:cNvPr>
            <p:cNvSpPr/>
            <p:nvPr/>
          </p:nvSpPr>
          <p:spPr>
            <a:xfrm>
              <a:off x="10720869" y="2733869"/>
              <a:ext cx="340817" cy="30791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Right Triangle 25">
              <a:extLst>
                <a:ext uri="{FF2B5EF4-FFF2-40B4-BE49-F238E27FC236}">
                  <a16:creationId xmlns:a16="http://schemas.microsoft.com/office/drawing/2014/main" id="{EE0B69B5-0530-42B4-9173-B6DD425F2A46}"/>
                </a:ext>
              </a:extLst>
            </p:cNvPr>
            <p:cNvSpPr/>
            <p:nvPr/>
          </p:nvSpPr>
          <p:spPr>
            <a:xfrm rot="10800000">
              <a:off x="8752114" y="2730899"/>
              <a:ext cx="2324318" cy="1651518"/>
            </a:xfrm>
            <a:prstGeom prst="rtTriangle">
              <a:avLst/>
            </a:prstGeom>
            <a:noFill/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ight Triangle 26">
              <a:extLst>
                <a:ext uri="{FF2B5EF4-FFF2-40B4-BE49-F238E27FC236}">
                  <a16:creationId xmlns:a16="http://schemas.microsoft.com/office/drawing/2014/main" id="{9F59866C-92C0-4595-88E9-75DD722FED4A}"/>
                </a:ext>
              </a:extLst>
            </p:cNvPr>
            <p:cNvSpPr/>
            <p:nvPr/>
          </p:nvSpPr>
          <p:spPr>
            <a:xfrm rot="5400000">
              <a:off x="6749948" y="3067298"/>
              <a:ext cx="2324318" cy="1651518"/>
            </a:xfrm>
            <a:prstGeom prst="rtTriangle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D150A6D-D07C-49C5-8175-063DBEF89E26}"/>
                </a:ext>
              </a:extLst>
            </p:cNvPr>
            <p:cNvSpPr/>
            <p:nvPr/>
          </p:nvSpPr>
          <p:spPr>
            <a:xfrm>
              <a:off x="8260231" y="2752531"/>
              <a:ext cx="211965" cy="307910"/>
            </a:xfrm>
            <a:custGeom>
              <a:avLst/>
              <a:gdLst>
                <a:gd name="connsiteX0" fmla="*/ 6691 w 211965"/>
                <a:gd name="connsiteY0" fmla="*/ 0 h 307910"/>
                <a:gd name="connsiteX1" fmla="*/ 25353 w 211965"/>
                <a:gd name="connsiteY1" fmla="*/ 195942 h 307910"/>
                <a:gd name="connsiteX2" fmla="*/ 211965 w 21196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65" h="307910">
                  <a:moveTo>
                    <a:pt x="6691" y="0"/>
                  </a:moveTo>
                  <a:cubicBezTo>
                    <a:pt x="-1084" y="72312"/>
                    <a:pt x="-8859" y="144624"/>
                    <a:pt x="25353" y="195942"/>
                  </a:cubicBezTo>
                  <a:cubicBezTo>
                    <a:pt x="59565" y="247260"/>
                    <a:pt x="135765" y="277585"/>
                    <a:pt x="211965" y="307910"/>
                  </a:cubicBezTo>
                </a:path>
              </a:pathLst>
            </a:cu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019C98C-9700-4ED0-9655-63BA0CFB8DEA}"/>
                </a:ext>
              </a:extLst>
            </p:cNvPr>
            <p:cNvSpPr/>
            <p:nvPr/>
          </p:nvSpPr>
          <p:spPr>
            <a:xfrm rot="5552413">
              <a:off x="10788680" y="3858707"/>
              <a:ext cx="211965" cy="307910"/>
            </a:xfrm>
            <a:custGeom>
              <a:avLst/>
              <a:gdLst>
                <a:gd name="connsiteX0" fmla="*/ 6691 w 211965"/>
                <a:gd name="connsiteY0" fmla="*/ 0 h 307910"/>
                <a:gd name="connsiteX1" fmla="*/ 25353 w 211965"/>
                <a:gd name="connsiteY1" fmla="*/ 195942 h 307910"/>
                <a:gd name="connsiteX2" fmla="*/ 211965 w 21196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65" h="307910">
                  <a:moveTo>
                    <a:pt x="6691" y="0"/>
                  </a:moveTo>
                  <a:cubicBezTo>
                    <a:pt x="-1084" y="72312"/>
                    <a:pt x="-8859" y="144624"/>
                    <a:pt x="25353" y="195942"/>
                  </a:cubicBezTo>
                  <a:cubicBezTo>
                    <a:pt x="59565" y="247260"/>
                    <a:pt x="135765" y="277585"/>
                    <a:pt x="211965" y="307910"/>
                  </a:cubicBezTo>
                </a:path>
              </a:pathLst>
            </a:cu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C0CBD40-C2C5-4257-9A20-FA009907C28D}"/>
                </a:ext>
              </a:extLst>
            </p:cNvPr>
            <p:cNvCxnSpPr/>
            <p:nvPr/>
          </p:nvCxnSpPr>
          <p:spPr>
            <a:xfrm>
              <a:off x="7912107" y="2547257"/>
              <a:ext cx="0" cy="359229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7EA8D44-BB95-40DD-AE35-DBCF866180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4662" y="3503647"/>
              <a:ext cx="389034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1ED0075-19AA-4864-BB3F-529ECD647720}"/>
                </a:ext>
              </a:extLst>
            </p:cNvPr>
            <p:cNvSpPr/>
            <p:nvPr/>
          </p:nvSpPr>
          <p:spPr>
            <a:xfrm>
              <a:off x="7093346" y="2740228"/>
              <a:ext cx="340817" cy="30791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2820007-0D75-49FD-8601-FA3710159ACD}"/>
                </a:ext>
              </a:extLst>
            </p:cNvPr>
            <p:cNvSpPr txBox="1"/>
            <p:nvPr/>
          </p:nvSpPr>
          <p:spPr>
            <a:xfrm>
              <a:off x="6707571" y="2382563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K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66138DD-811B-445D-AB55-9E98EE97DFC5}"/>
                </a:ext>
              </a:extLst>
            </p:cNvPr>
            <p:cNvSpPr txBox="1"/>
            <p:nvPr/>
          </p:nvSpPr>
          <p:spPr>
            <a:xfrm>
              <a:off x="8589576" y="2382563"/>
              <a:ext cx="293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L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79B080A-7076-462C-9A44-96569C739B27}"/>
                </a:ext>
              </a:extLst>
            </p:cNvPr>
            <p:cNvSpPr txBox="1"/>
            <p:nvPr/>
          </p:nvSpPr>
          <p:spPr>
            <a:xfrm>
              <a:off x="11017199" y="2382563"/>
              <a:ext cx="3706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86AAC60-5D11-483E-BAD6-8265784F378A}"/>
                </a:ext>
              </a:extLst>
            </p:cNvPr>
            <p:cNvSpPr txBox="1"/>
            <p:nvPr/>
          </p:nvSpPr>
          <p:spPr>
            <a:xfrm>
              <a:off x="11017199" y="4361420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5E237BD-6D22-4ACD-9E94-D28CB9BD61FD}"/>
                </a:ext>
              </a:extLst>
            </p:cNvPr>
            <p:cNvSpPr txBox="1"/>
            <p:nvPr/>
          </p:nvSpPr>
          <p:spPr>
            <a:xfrm>
              <a:off x="6746043" y="502735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9CFE5FC-1CA3-4A4E-855E-B5C9F0A9B9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95679" y="4391748"/>
              <a:ext cx="3975338" cy="672799"/>
            </a:xfrm>
            <a:prstGeom prst="line">
              <a:avLst/>
            </a:prstGeom>
            <a:ln w="1905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16F519BD-1FED-4665-AD05-1EFE894CBAA2}"/>
              </a:ext>
            </a:extLst>
          </p:cNvPr>
          <p:cNvSpPr/>
          <p:nvPr/>
        </p:nvSpPr>
        <p:spPr>
          <a:xfrm rot="10800000">
            <a:off x="8877364" y="2770032"/>
            <a:ext cx="2324318" cy="1651518"/>
          </a:xfrm>
          <a:prstGeom prst="rtTriangle">
            <a:avLst/>
          </a:prstGeom>
          <a:solidFill>
            <a:srgbClr val="FF66FF">
              <a:alpha val="18039"/>
            </a:srgb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9FE3792D-143B-4FE0-BA03-D1FCE4F24D9F}"/>
              </a:ext>
            </a:extLst>
          </p:cNvPr>
          <p:cNvSpPr/>
          <p:nvPr/>
        </p:nvSpPr>
        <p:spPr>
          <a:xfrm rot="5400000">
            <a:off x="6896384" y="3100759"/>
            <a:ext cx="2324318" cy="1651518"/>
          </a:xfrm>
          <a:prstGeom prst="rtTriangle">
            <a:avLst/>
          </a:prstGeom>
          <a:solidFill>
            <a:srgbClr val="FF66FF">
              <a:alpha val="18039"/>
            </a:srgb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9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Démonstration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972DECB5-6590-4046-9F09-6A3D91FC1C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6690" y="1691043"/>
                <a:ext cx="7743891" cy="3099575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Application 3: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dirty="0">
                  <a:solidFill>
                    <a:srgbClr val="00B0F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Soit [AM] une médiane dans un triangle isocèle ABC.</a:t>
                </a:r>
              </a:p>
              <a:p>
                <a:pPr marL="457200" indent="-288925">
                  <a:lnSpc>
                    <a:spcPct val="110000"/>
                  </a:lnSpc>
                  <a:spcBef>
                    <a:spcPts val="0"/>
                  </a:spcBef>
                  <a:buFont typeface="+mj-lt"/>
                  <a:buAutoNum type="arabicPeriod"/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Démontrer que les deux triangles AMB et AMC sont superposables.</a:t>
                </a:r>
              </a:p>
              <a:p>
                <a:pPr marL="457200" indent="-288925">
                  <a:lnSpc>
                    <a:spcPct val="110000"/>
                  </a:lnSpc>
                  <a:spcBef>
                    <a:spcPts val="0"/>
                  </a:spcBef>
                  <a:buFont typeface="+mj-lt"/>
                  <a:buAutoNum type="arabicPeriod"/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Déduire que [AM) est la bissectrice de l’angle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fr-FR" b="0" smtClean="0">
                            <a:latin typeface="Myriad Pro" panose="020B0503030403020204" pitchFamily="34" charset="0"/>
                            <a:cs typeface="Times New Roman" panose="02020603050405020304" pitchFamily="18" charset="0"/>
                          </a:rPr>
                          <m:t>BAC</m:t>
                        </m:r>
                      </m:e>
                    </m:acc>
                  </m:oMath>
                </a14:m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457200" indent="-288925">
                  <a:lnSpc>
                    <a:spcPct val="110000"/>
                  </a:lnSpc>
                  <a:spcBef>
                    <a:spcPts val="0"/>
                  </a:spcBef>
                  <a:buFont typeface="+mj-lt"/>
                  <a:buAutoNum type="arabicPeriod"/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Déduire que (AM) est perpendiculaire à (BC).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972DECB5-6590-4046-9F09-6A3D91FC1C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690" y="1691043"/>
                <a:ext cx="7743891" cy="3099575"/>
              </a:xfrm>
              <a:prstGeom prst="rect">
                <a:avLst/>
              </a:prstGeom>
              <a:blipFill>
                <a:blip r:embed="rId2"/>
                <a:stretch>
                  <a:fillRect l="-1260" b="-47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" name="Group 22">
            <a:extLst>
              <a:ext uri="{FF2B5EF4-FFF2-40B4-BE49-F238E27FC236}">
                <a16:creationId xmlns:a16="http://schemas.microsoft.com/office/drawing/2014/main" id="{C256AA7D-0CB9-4108-9C4E-BBB67BA805B9}"/>
              </a:ext>
            </a:extLst>
          </p:cNvPr>
          <p:cNvGrpSpPr/>
          <p:nvPr/>
        </p:nvGrpSpPr>
        <p:grpSpPr>
          <a:xfrm>
            <a:off x="8438043" y="1870459"/>
            <a:ext cx="3012833" cy="3577965"/>
            <a:chOff x="8438538" y="2128492"/>
            <a:chExt cx="3012833" cy="3577965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B937E10-D128-4004-B1D2-F5FE85BE9518}"/>
                </a:ext>
              </a:extLst>
            </p:cNvPr>
            <p:cNvCxnSpPr>
              <a:cxnSpLocks/>
              <a:stCxn id="25" idx="0"/>
              <a:endCxn id="25" idx="3"/>
            </p:cNvCxnSpPr>
            <p:nvPr/>
          </p:nvCxnSpPr>
          <p:spPr>
            <a:xfrm>
              <a:off x="10001141" y="2560320"/>
              <a:ext cx="0" cy="2634343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6F58322D-227F-42A5-B5D2-DE7573902D42}"/>
                </a:ext>
              </a:extLst>
            </p:cNvPr>
            <p:cNvSpPr/>
            <p:nvPr/>
          </p:nvSpPr>
          <p:spPr>
            <a:xfrm>
              <a:off x="8925850" y="2560320"/>
              <a:ext cx="2150582" cy="263434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82E0BF7-CA49-45D2-A24F-C6607008A400}"/>
                </a:ext>
              </a:extLst>
            </p:cNvPr>
            <p:cNvSpPr txBox="1"/>
            <p:nvPr/>
          </p:nvSpPr>
          <p:spPr>
            <a:xfrm>
              <a:off x="9806216" y="2128492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7BDC042-1D19-4439-9227-CDCB60AEAE36}"/>
                </a:ext>
              </a:extLst>
            </p:cNvPr>
            <p:cNvSpPr txBox="1"/>
            <p:nvPr/>
          </p:nvSpPr>
          <p:spPr>
            <a:xfrm>
              <a:off x="8438538" y="4963830"/>
              <a:ext cx="351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16906A9-6AD0-4C06-9022-831B0DF0B66A}"/>
                </a:ext>
              </a:extLst>
            </p:cNvPr>
            <p:cNvSpPr txBox="1"/>
            <p:nvPr/>
          </p:nvSpPr>
          <p:spPr>
            <a:xfrm>
              <a:off x="11088771" y="4963830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17CED4F-0DCF-40D2-9331-AF21278C2830}"/>
                </a:ext>
              </a:extLst>
            </p:cNvPr>
            <p:cNvSpPr txBox="1"/>
            <p:nvPr/>
          </p:nvSpPr>
          <p:spPr>
            <a:xfrm>
              <a:off x="9823850" y="5244792"/>
              <a:ext cx="4315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AE25C2C-B23C-4EA1-A38E-7DA47E7AF763}"/>
                </a:ext>
              </a:extLst>
            </p:cNvPr>
            <p:cNvCxnSpPr/>
            <p:nvPr/>
          </p:nvCxnSpPr>
          <p:spPr>
            <a:xfrm flipH="1">
              <a:off x="9503229" y="5094515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00BD4AD-D267-4B42-B400-CD860C64C98C}"/>
                </a:ext>
              </a:extLst>
            </p:cNvPr>
            <p:cNvCxnSpPr/>
            <p:nvPr/>
          </p:nvCxnSpPr>
          <p:spPr>
            <a:xfrm flipH="1">
              <a:off x="10406740" y="5105401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41724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Démonstration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3: Solution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67D905B3-5BCC-415E-BE0A-BF4D738C2012}"/>
              </a:ext>
            </a:extLst>
          </p:cNvPr>
          <p:cNvSpPr txBox="1">
            <a:spLocks/>
          </p:cNvSpPr>
          <p:nvPr/>
        </p:nvSpPr>
        <p:spPr>
          <a:xfrm>
            <a:off x="684926" y="2357473"/>
            <a:ext cx="8137288" cy="3695020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Démontrer que les deux triangles AMB et AMC sont superposables.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On a: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AB = AC (côtés issus du somment d’un triangle isocèle)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BM = MC (Propriété de la médiane [AM]) 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AM = AM (côté commun entre les deux triangle)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Par suite: les deux triangles AMB et AMC sont superposables par C.C.C.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ABADF05-7054-468F-917F-510CB0BBFE9C}"/>
              </a:ext>
            </a:extLst>
          </p:cNvPr>
          <p:cNvGrpSpPr/>
          <p:nvPr/>
        </p:nvGrpSpPr>
        <p:grpSpPr>
          <a:xfrm>
            <a:off x="8884852" y="2191353"/>
            <a:ext cx="3012833" cy="3577965"/>
            <a:chOff x="8438538" y="2128492"/>
            <a:chExt cx="3012833" cy="357796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7D27BCF-4583-4623-BB48-6068BE766688}"/>
                </a:ext>
              </a:extLst>
            </p:cNvPr>
            <p:cNvCxnSpPr>
              <a:stCxn id="36" idx="0"/>
              <a:endCxn id="36" idx="3"/>
            </p:cNvCxnSpPr>
            <p:nvPr/>
          </p:nvCxnSpPr>
          <p:spPr>
            <a:xfrm>
              <a:off x="10001141" y="2560320"/>
              <a:ext cx="0" cy="2634343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13F9C515-583F-4BFC-8EAC-25636DC13EF7}"/>
                </a:ext>
              </a:extLst>
            </p:cNvPr>
            <p:cNvSpPr/>
            <p:nvPr/>
          </p:nvSpPr>
          <p:spPr>
            <a:xfrm>
              <a:off x="8925850" y="2560320"/>
              <a:ext cx="2150582" cy="263434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6FAA9B-5836-4FFF-A3A8-EDC93CFCD60B}"/>
                </a:ext>
              </a:extLst>
            </p:cNvPr>
            <p:cNvSpPr txBox="1"/>
            <p:nvPr/>
          </p:nvSpPr>
          <p:spPr>
            <a:xfrm>
              <a:off x="9806216" y="2128492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D2B9C18-3816-4A4C-86E3-F3283020FD8D}"/>
                </a:ext>
              </a:extLst>
            </p:cNvPr>
            <p:cNvSpPr txBox="1"/>
            <p:nvPr/>
          </p:nvSpPr>
          <p:spPr>
            <a:xfrm>
              <a:off x="8438538" y="4963830"/>
              <a:ext cx="351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1CEB038-0E77-4E67-98D6-44871990D087}"/>
                </a:ext>
              </a:extLst>
            </p:cNvPr>
            <p:cNvSpPr txBox="1"/>
            <p:nvPr/>
          </p:nvSpPr>
          <p:spPr>
            <a:xfrm>
              <a:off x="11088771" y="4963830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F91B12A-32FA-4380-AC9B-E3A74A4A7258}"/>
                </a:ext>
              </a:extLst>
            </p:cNvPr>
            <p:cNvSpPr txBox="1"/>
            <p:nvPr/>
          </p:nvSpPr>
          <p:spPr>
            <a:xfrm>
              <a:off x="9823850" y="5244792"/>
              <a:ext cx="4315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ADA3BF1-4BDD-47E0-B46D-352E772813E4}"/>
                </a:ext>
              </a:extLst>
            </p:cNvPr>
            <p:cNvCxnSpPr/>
            <p:nvPr/>
          </p:nvCxnSpPr>
          <p:spPr>
            <a:xfrm flipH="1">
              <a:off x="9503229" y="5094515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59C4896-17D5-4898-B3F3-0D1032FA7505}"/>
                </a:ext>
              </a:extLst>
            </p:cNvPr>
            <p:cNvCxnSpPr/>
            <p:nvPr/>
          </p:nvCxnSpPr>
          <p:spPr>
            <a:xfrm flipH="1">
              <a:off x="10406740" y="5105401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0202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3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Démonstration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3: Solution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ABADF05-7054-468F-917F-510CB0BBFE9C}"/>
              </a:ext>
            </a:extLst>
          </p:cNvPr>
          <p:cNvGrpSpPr/>
          <p:nvPr/>
        </p:nvGrpSpPr>
        <p:grpSpPr>
          <a:xfrm>
            <a:off x="8884852" y="2191353"/>
            <a:ext cx="3012833" cy="3577965"/>
            <a:chOff x="8438538" y="2128492"/>
            <a:chExt cx="3012833" cy="357796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7D27BCF-4583-4623-BB48-6068BE766688}"/>
                </a:ext>
              </a:extLst>
            </p:cNvPr>
            <p:cNvCxnSpPr>
              <a:stCxn id="36" idx="0"/>
              <a:endCxn id="36" idx="3"/>
            </p:cNvCxnSpPr>
            <p:nvPr/>
          </p:nvCxnSpPr>
          <p:spPr>
            <a:xfrm>
              <a:off x="10001141" y="2560320"/>
              <a:ext cx="0" cy="2634343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13F9C515-583F-4BFC-8EAC-25636DC13EF7}"/>
                </a:ext>
              </a:extLst>
            </p:cNvPr>
            <p:cNvSpPr/>
            <p:nvPr/>
          </p:nvSpPr>
          <p:spPr>
            <a:xfrm>
              <a:off x="8925850" y="2560320"/>
              <a:ext cx="2150582" cy="263434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6FAA9B-5836-4FFF-A3A8-EDC93CFCD60B}"/>
                </a:ext>
              </a:extLst>
            </p:cNvPr>
            <p:cNvSpPr txBox="1"/>
            <p:nvPr/>
          </p:nvSpPr>
          <p:spPr>
            <a:xfrm>
              <a:off x="9806216" y="2128492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D2B9C18-3816-4A4C-86E3-F3283020FD8D}"/>
                </a:ext>
              </a:extLst>
            </p:cNvPr>
            <p:cNvSpPr txBox="1"/>
            <p:nvPr/>
          </p:nvSpPr>
          <p:spPr>
            <a:xfrm>
              <a:off x="8438538" y="4963830"/>
              <a:ext cx="351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1CEB038-0E77-4E67-98D6-44871990D087}"/>
                </a:ext>
              </a:extLst>
            </p:cNvPr>
            <p:cNvSpPr txBox="1"/>
            <p:nvPr/>
          </p:nvSpPr>
          <p:spPr>
            <a:xfrm>
              <a:off x="11088771" y="4963830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F91B12A-32FA-4380-AC9B-E3A74A4A7258}"/>
                </a:ext>
              </a:extLst>
            </p:cNvPr>
            <p:cNvSpPr txBox="1"/>
            <p:nvPr/>
          </p:nvSpPr>
          <p:spPr>
            <a:xfrm>
              <a:off x="9823850" y="5244792"/>
              <a:ext cx="4315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ADA3BF1-4BDD-47E0-B46D-352E772813E4}"/>
                </a:ext>
              </a:extLst>
            </p:cNvPr>
            <p:cNvCxnSpPr/>
            <p:nvPr/>
          </p:nvCxnSpPr>
          <p:spPr>
            <a:xfrm flipH="1">
              <a:off x="9503229" y="5094515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59C4896-17D5-4898-B3F3-0D1032FA7505}"/>
                </a:ext>
              </a:extLst>
            </p:cNvPr>
            <p:cNvCxnSpPr/>
            <p:nvPr/>
          </p:nvCxnSpPr>
          <p:spPr>
            <a:xfrm flipH="1">
              <a:off x="10406740" y="5105401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2CCC4611-BCC5-48C8-A758-AA2BEC7F35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7800" y="2623181"/>
                <a:ext cx="10168128" cy="4105469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2. Déduire que [AM) est la bissectrice de l’angle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fr-FR" sz="2400">
                            <a:latin typeface="Myriad Pro" panose="020B0503030403020204" pitchFamily="34" charset="0"/>
                            <a:cs typeface="Times New Roman" panose="02020603050405020304" pitchFamily="18" charset="0"/>
                          </a:rPr>
                          <m:t>BAC</m:t>
                        </m:r>
                      </m:e>
                    </m:acc>
                  </m:oMath>
                </a14:m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0000"/>
                  </a:lnSpc>
                  <a:buNone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Comme AMB et AMC sont superposables, alors: </a:t>
                </a:r>
                <a:b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BAM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CAM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( éléments homologues)</a:t>
                </a:r>
              </a:p>
              <a:p>
                <a:pPr marL="0" indent="0">
                  <a:buNone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donc [AM) est la bissectrice de l’angle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BAC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3. Déduire que (AM) est perpendiculaire à (BC).</a:t>
                </a:r>
              </a:p>
              <a:p>
                <a:pPr marL="0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AM</m:t>
                        </m:r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AM</m:t>
                        </m:r>
                        <m: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90 (éléments homologues, et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M</m:t>
                        </m:r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est un angle plat)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donc (AM) est perpendiculaire à (BC).</a:t>
                </a:r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2CCC4611-BCC5-48C8-A758-AA2BEC7F3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800" y="2623181"/>
                <a:ext cx="10168128" cy="4105469"/>
              </a:xfrm>
              <a:prstGeom prst="rect">
                <a:avLst/>
              </a:prstGeom>
              <a:blipFill>
                <a:blip r:embed="rId2"/>
                <a:stretch>
                  <a:fillRect l="-873" t="-61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535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Exercice 12 page 47 (livre national)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4: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2A189C9-9D80-4C54-992B-6C7A7F7CE161}"/>
              </a:ext>
            </a:extLst>
          </p:cNvPr>
          <p:cNvSpPr txBox="1">
            <a:spLocks/>
          </p:cNvSpPr>
          <p:nvPr/>
        </p:nvSpPr>
        <p:spPr>
          <a:xfrm>
            <a:off x="693977" y="2334609"/>
            <a:ext cx="7045206" cy="452339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ABCD est un carré, et E, B et F sont alignés.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Donner les propriétés codées dans la figure ci-contre.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Calculer les angles des triangles ABE et BCF.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Démontrer que les deux triangles ABE et BCF sont égaux et donner les éléments homologues.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6F7EE3-2A50-4B21-9137-D51EC9FF55BA}"/>
              </a:ext>
            </a:extLst>
          </p:cNvPr>
          <p:cNvGrpSpPr/>
          <p:nvPr/>
        </p:nvGrpSpPr>
        <p:grpSpPr>
          <a:xfrm>
            <a:off x="8085724" y="2191353"/>
            <a:ext cx="3770372" cy="3791351"/>
            <a:chOff x="8374973" y="2133600"/>
            <a:chExt cx="3770372" cy="3791351"/>
          </a:xfrm>
        </p:grpSpPr>
        <p:pic>
          <p:nvPicPr>
            <p:cNvPr id="18" name="Picture 17" descr="Shape, polygon&#10;&#10;Description automatically generated">
              <a:extLst>
                <a:ext uri="{FF2B5EF4-FFF2-40B4-BE49-F238E27FC236}">
                  <a16:creationId xmlns:a16="http://schemas.microsoft.com/office/drawing/2014/main" id="{5F61D8C5-BA35-4F5D-83CF-E2B98AAA7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1944" y="2276856"/>
              <a:ext cx="3116430" cy="329975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F638-22F2-4B70-9787-F0522963516C}"/>
                </a:ext>
              </a:extLst>
            </p:cNvPr>
            <p:cNvSpPr/>
            <p:nvPr/>
          </p:nvSpPr>
          <p:spPr>
            <a:xfrm>
              <a:off x="9055510" y="2133600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4A646F-5028-4FE3-9FDC-9F630D0EAEA8}"/>
                </a:ext>
              </a:extLst>
            </p:cNvPr>
            <p:cNvSpPr/>
            <p:nvPr/>
          </p:nvSpPr>
          <p:spPr>
            <a:xfrm>
              <a:off x="10801916" y="3049554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4FAD-BB20-4559-ACDB-5ED35EC5EB52}"/>
                </a:ext>
              </a:extLst>
            </p:cNvPr>
            <p:cNvSpPr/>
            <p:nvPr/>
          </p:nvSpPr>
          <p:spPr>
            <a:xfrm>
              <a:off x="11663565" y="3752560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DF9FE13-7610-4E28-B8CC-D26EA9230990}"/>
                </a:ext>
              </a:extLst>
            </p:cNvPr>
            <p:cNvSpPr/>
            <p:nvPr/>
          </p:nvSpPr>
          <p:spPr>
            <a:xfrm>
              <a:off x="10609802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428C0B-DF12-442F-8EBB-4DC1233BF9A2}"/>
                </a:ext>
              </a:extLst>
            </p:cNvPr>
            <p:cNvSpPr/>
            <p:nvPr/>
          </p:nvSpPr>
          <p:spPr>
            <a:xfrm>
              <a:off x="8470989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D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F6D3D-CB59-4A96-9631-B0BF783ED2E5}"/>
                </a:ext>
              </a:extLst>
            </p:cNvPr>
            <p:cNvSpPr/>
            <p:nvPr/>
          </p:nvSpPr>
          <p:spPr>
            <a:xfrm>
              <a:off x="8374973" y="3247206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FF62960-8B6A-480A-8674-6F16B0B51792}"/>
                </a:ext>
              </a:extLst>
            </p:cNvPr>
            <p:cNvSpPr/>
            <p:nvPr/>
          </p:nvSpPr>
          <p:spPr>
            <a:xfrm>
              <a:off x="10170367" y="3223725"/>
              <a:ext cx="304578" cy="174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3D8C2F-5100-44A0-BEBD-7E6C95E9A0C1}"/>
                </a:ext>
              </a:extLst>
            </p:cNvPr>
            <p:cNvSpPr/>
            <p:nvPr/>
          </p:nvSpPr>
          <p:spPr>
            <a:xfrm>
              <a:off x="9965099" y="3099319"/>
              <a:ext cx="673663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30</a:t>
              </a:r>
              <a:r>
                <a:rPr lang="en-GB" baseline="30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0908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Triangles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égaux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4: Solution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6F7EE3-2A50-4B21-9137-D51EC9FF55BA}"/>
              </a:ext>
            </a:extLst>
          </p:cNvPr>
          <p:cNvGrpSpPr/>
          <p:nvPr/>
        </p:nvGrpSpPr>
        <p:grpSpPr>
          <a:xfrm>
            <a:off x="7752433" y="1767481"/>
            <a:ext cx="3770372" cy="3791351"/>
            <a:chOff x="8374973" y="2133600"/>
            <a:chExt cx="3770372" cy="3791351"/>
          </a:xfrm>
        </p:grpSpPr>
        <p:pic>
          <p:nvPicPr>
            <p:cNvPr id="18" name="Picture 17" descr="Shape, polygon&#10;&#10;Description automatically generated">
              <a:extLst>
                <a:ext uri="{FF2B5EF4-FFF2-40B4-BE49-F238E27FC236}">
                  <a16:creationId xmlns:a16="http://schemas.microsoft.com/office/drawing/2014/main" id="{5F61D8C5-BA35-4F5D-83CF-E2B98AAA7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1944" y="2276856"/>
              <a:ext cx="3116430" cy="329975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F638-22F2-4B70-9787-F0522963516C}"/>
                </a:ext>
              </a:extLst>
            </p:cNvPr>
            <p:cNvSpPr/>
            <p:nvPr/>
          </p:nvSpPr>
          <p:spPr>
            <a:xfrm>
              <a:off x="9055510" y="2133600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4A646F-5028-4FE3-9FDC-9F630D0EAEA8}"/>
                </a:ext>
              </a:extLst>
            </p:cNvPr>
            <p:cNvSpPr/>
            <p:nvPr/>
          </p:nvSpPr>
          <p:spPr>
            <a:xfrm>
              <a:off x="10801916" y="3049554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4FAD-BB20-4559-ACDB-5ED35EC5EB52}"/>
                </a:ext>
              </a:extLst>
            </p:cNvPr>
            <p:cNvSpPr/>
            <p:nvPr/>
          </p:nvSpPr>
          <p:spPr>
            <a:xfrm>
              <a:off x="11663565" y="3752560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DF9FE13-7610-4E28-B8CC-D26EA9230990}"/>
                </a:ext>
              </a:extLst>
            </p:cNvPr>
            <p:cNvSpPr/>
            <p:nvPr/>
          </p:nvSpPr>
          <p:spPr>
            <a:xfrm>
              <a:off x="10609802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428C0B-DF12-442F-8EBB-4DC1233BF9A2}"/>
                </a:ext>
              </a:extLst>
            </p:cNvPr>
            <p:cNvSpPr/>
            <p:nvPr/>
          </p:nvSpPr>
          <p:spPr>
            <a:xfrm>
              <a:off x="8470989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D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F6D3D-CB59-4A96-9631-B0BF783ED2E5}"/>
                </a:ext>
              </a:extLst>
            </p:cNvPr>
            <p:cNvSpPr/>
            <p:nvPr/>
          </p:nvSpPr>
          <p:spPr>
            <a:xfrm>
              <a:off x="8374973" y="3247206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FF62960-8B6A-480A-8674-6F16B0B51792}"/>
                </a:ext>
              </a:extLst>
            </p:cNvPr>
            <p:cNvSpPr/>
            <p:nvPr/>
          </p:nvSpPr>
          <p:spPr>
            <a:xfrm>
              <a:off x="10170367" y="3223725"/>
              <a:ext cx="304578" cy="174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3D8C2F-5100-44A0-BEBD-7E6C95E9A0C1}"/>
                </a:ext>
              </a:extLst>
            </p:cNvPr>
            <p:cNvSpPr/>
            <p:nvPr/>
          </p:nvSpPr>
          <p:spPr>
            <a:xfrm>
              <a:off x="9965099" y="3099319"/>
              <a:ext cx="673663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30</a:t>
              </a:r>
              <a:r>
                <a:rPr lang="en-GB" baseline="30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E3B3E83-D803-460D-9C24-9FA4AB067468}"/>
                  </a:ext>
                </a:extLst>
              </p:cNvPr>
              <p:cNvSpPr txBox="1"/>
              <p:nvPr/>
            </p:nvSpPr>
            <p:spPr>
              <a:xfrm>
                <a:off x="555126" y="3067930"/>
                <a:ext cx="6677957" cy="23305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14350" indent="-514350">
                  <a:buFont typeface="+mj-lt"/>
                  <a:buAutoNum type="arabicPeriod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Donner les propriétés codées dans la figure ci-contre.</a:t>
                </a:r>
              </a:p>
              <a:p>
                <a:endParaRPr lang="en-GB" sz="2400" dirty="0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623888" indent="-355600">
                  <a:buFont typeface="Wingdings" panose="05000000000000000000" pitchFamily="2" charset="2"/>
                  <a:buChar char="v"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40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AEB</m:t>
                        </m:r>
                      </m:e>
                    </m:acc>
                  </m:oMath>
                </a14:m>
                <a:r>
                  <a:rPr lang="en-GB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40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BFC</m:t>
                        </m:r>
                      </m:e>
                    </m:acc>
                    <m:r>
                      <a:rPr lang="en-GB" sz="2400">
                        <a:solidFill>
                          <a:srgbClr val="FE486D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40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ABC</m:t>
                        </m:r>
                      </m:e>
                    </m:acc>
                  </m:oMath>
                </a14:m>
                <a:r>
                  <a:rPr lang="en-GB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90</a:t>
                </a:r>
                <a:r>
                  <a:rPr lang="en-GB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en-GB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</a:t>
                </a:r>
                <a:endParaRPr lang="en-GB" sz="2400" dirty="0">
                  <a:solidFill>
                    <a:srgbClr val="FE486D"/>
                  </a:solidFill>
                  <a:latin typeface="Myriad Pro" panose="020B0503030403020204" pitchFamily="34" charset="0"/>
                </a:endParaRPr>
              </a:p>
              <a:p>
                <a:pPr marL="623888" indent="-355600">
                  <a:buFont typeface="Wingdings" panose="05000000000000000000" pitchFamily="2" charset="2"/>
                  <a:buChar char="v"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400" b="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en-GB" sz="2400" b="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=30</m:t>
                    </m:r>
                  </m:oMath>
                </a14:m>
                <a:r>
                  <a:rPr lang="en-GB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endParaRPr lang="en-GB" sz="2400" dirty="0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623888" indent="-355600">
                  <a:buFont typeface="Wingdings" panose="05000000000000000000" pitchFamily="2" charset="2"/>
                  <a:buChar char="v"/>
                </a:pPr>
                <a:r>
                  <a:rPr lang="en-GB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 = BC</a:t>
                </a:r>
                <a:endParaRPr lang="x-none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E3B3E83-D803-460D-9C24-9FA4AB067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126" y="3067930"/>
                <a:ext cx="6677957" cy="2330510"/>
              </a:xfrm>
              <a:prstGeom prst="rect">
                <a:avLst/>
              </a:prstGeom>
              <a:blipFill>
                <a:blip r:embed="rId3"/>
                <a:stretch>
                  <a:fillRect l="-949" t="-2162" b="-4324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354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Triangles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égaux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4: Solution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6F7EE3-2A50-4B21-9137-D51EC9FF55BA}"/>
              </a:ext>
            </a:extLst>
          </p:cNvPr>
          <p:cNvGrpSpPr/>
          <p:nvPr/>
        </p:nvGrpSpPr>
        <p:grpSpPr>
          <a:xfrm>
            <a:off x="7752433" y="1767481"/>
            <a:ext cx="3770372" cy="3791351"/>
            <a:chOff x="8374973" y="2133600"/>
            <a:chExt cx="3770372" cy="3791351"/>
          </a:xfrm>
        </p:grpSpPr>
        <p:pic>
          <p:nvPicPr>
            <p:cNvPr id="18" name="Picture 17" descr="Shape, polygon&#10;&#10;Description automatically generated">
              <a:extLst>
                <a:ext uri="{FF2B5EF4-FFF2-40B4-BE49-F238E27FC236}">
                  <a16:creationId xmlns:a16="http://schemas.microsoft.com/office/drawing/2014/main" id="{5F61D8C5-BA35-4F5D-83CF-E2B98AAA7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1944" y="2276856"/>
              <a:ext cx="3116430" cy="329975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F638-22F2-4B70-9787-F0522963516C}"/>
                </a:ext>
              </a:extLst>
            </p:cNvPr>
            <p:cNvSpPr/>
            <p:nvPr/>
          </p:nvSpPr>
          <p:spPr>
            <a:xfrm>
              <a:off x="9055510" y="2133600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4A646F-5028-4FE3-9FDC-9F630D0EAEA8}"/>
                </a:ext>
              </a:extLst>
            </p:cNvPr>
            <p:cNvSpPr/>
            <p:nvPr/>
          </p:nvSpPr>
          <p:spPr>
            <a:xfrm>
              <a:off x="10801916" y="3049554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4FAD-BB20-4559-ACDB-5ED35EC5EB52}"/>
                </a:ext>
              </a:extLst>
            </p:cNvPr>
            <p:cNvSpPr/>
            <p:nvPr/>
          </p:nvSpPr>
          <p:spPr>
            <a:xfrm>
              <a:off x="11663565" y="3752560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DF9FE13-7610-4E28-B8CC-D26EA9230990}"/>
                </a:ext>
              </a:extLst>
            </p:cNvPr>
            <p:cNvSpPr/>
            <p:nvPr/>
          </p:nvSpPr>
          <p:spPr>
            <a:xfrm>
              <a:off x="10609802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428C0B-DF12-442F-8EBB-4DC1233BF9A2}"/>
                </a:ext>
              </a:extLst>
            </p:cNvPr>
            <p:cNvSpPr/>
            <p:nvPr/>
          </p:nvSpPr>
          <p:spPr>
            <a:xfrm>
              <a:off x="8470989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D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F6D3D-CB59-4A96-9631-B0BF783ED2E5}"/>
                </a:ext>
              </a:extLst>
            </p:cNvPr>
            <p:cNvSpPr/>
            <p:nvPr/>
          </p:nvSpPr>
          <p:spPr>
            <a:xfrm>
              <a:off x="8374973" y="3247206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FF62960-8B6A-480A-8674-6F16B0B51792}"/>
                </a:ext>
              </a:extLst>
            </p:cNvPr>
            <p:cNvSpPr/>
            <p:nvPr/>
          </p:nvSpPr>
          <p:spPr>
            <a:xfrm>
              <a:off x="10170367" y="3223725"/>
              <a:ext cx="304578" cy="174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3D8C2F-5100-44A0-BEBD-7E6C95E9A0C1}"/>
                </a:ext>
              </a:extLst>
            </p:cNvPr>
            <p:cNvSpPr/>
            <p:nvPr/>
          </p:nvSpPr>
          <p:spPr>
            <a:xfrm>
              <a:off x="9965099" y="3099319"/>
              <a:ext cx="673663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30</a:t>
              </a:r>
              <a:r>
                <a:rPr lang="en-GB" baseline="30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F072FBF4-6289-4A58-A3FB-9C249C7BBC5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9994" y="2683435"/>
                <a:ext cx="7045206" cy="3695020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buFont typeface="+mj-lt"/>
                  <a:buAutoNum type="arabicPeriod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Calculer les angles des triangles ABE et BCF.</a:t>
                </a: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v"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AEB e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st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un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triangle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rectangle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en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E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et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b="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=30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, d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onc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v"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E, B et F s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ont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align</m:t>
                    </m:r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é</m:t>
                    </m:r>
                    <m:r>
                      <a:rPr lang="fr-FR" sz="2400" b="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r>
                      <a:rPr lang="fr-FR" sz="2400" b="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, </m:t>
                    </m:r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EBA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=30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  <m:r>
                          <m:rPr>
                            <m:sty m:val="p"/>
                          </m:rPr>
                          <a:rPr lang="fr-FR" sz="2400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9</m:t>
                    </m:r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</a:t>
                </a:r>
                <a:b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donc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m:rPr>
                            <m:sty m:val="p"/>
                          </m:rPr>
                          <a:rPr lang="fr-FR" sz="2400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v"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BCF est rectangle en F a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vec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m:rPr>
                            <m:sty m:val="p"/>
                          </m:rPr>
                          <a:rPr lang="fr-FR" sz="2400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, </a:t>
                </a:r>
                <a:b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donc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  <m:r>
                          <m:rPr>
                            <m:sty m:val="p"/>
                          </m:rPr>
                          <a:rPr lang="fr-FR" sz="2400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CB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endParaRPr lang="fr-FR" sz="2400" dirty="0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F072FBF4-6289-4A58-A3FB-9C249C7BBC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994" y="2683435"/>
                <a:ext cx="7045206" cy="3695020"/>
              </a:xfrm>
              <a:prstGeom prst="rect">
                <a:avLst/>
              </a:prstGeom>
              <a:blipFill rotWithShape="0">
                <a:blip r:embed="rId3"/>
                <a:stretch>
                  <a:fillRect l="-1385" t="-2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586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4: Solution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6F7EE3-2A50-4B21-9137-D51EC9FF55BA}"/>
              </a:ext>
            </a:extLst>
          </p:cNvPr>
          <p:cNvGrpSpPr/>
          <p:nvPr/>
        </p:nvGrpSpPr>
        <p:grpSpPr>
          <a:xfrm>
            <a:off x="7752433" y="1767481"/>
            <a:ext cx="3770372" cy="3791351"/>
            <a:chOff x="8374973" y="2133600"/>
            <a:chExt cx="3770372" cy="3791351"/>
          </a:xfrm>
        </p:grpSpPr>
        <p:pic>
          <p:nvPicPr>
            <p:cNvPr id="18" name="Picture 17" descr="Shape, polygon&#10;&#10;Description automatically generated">
              <a:extLst>
                <a:ext uri="{FF2B5EF4-FFF2-40B4-BE49-F238E27FC236}">
                  <a16:creationId xmlns:a16="http://schemas.microsoft.com/office/drawing/2014/main" id="{5F61D8C5-BA35-4F5D-83CF-E2B98AAA7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1944" y="2276856"/>
              <a:ext cx="3116430" cy="329975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F638-22F2-4B70-9787-F0522963516C}"/>
                </a:ext>
              </a:extLst>
            </p:cNvPr>
            <p:cNvSpPr/>
            <p:nvPr/>
          </p:nvSpPr>
          <p:spPr>
            <a:xfrm>
              <a:off x="9055510" y="2133600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4A646F-5028-4FE3-9FDC-9F630D0EAEA8}"/>
                </a:ext>
              </a:extLst>
            </p:cNvPr>
            <p:cNvSpPr/>
            <p:nvPr/>
          </p:nvSpPr>
          <p:spPr>
            <a:xfrm>
              <a:off x="10801916" y="3049554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4FAD-BB20-4559-ACDB-5ED35EC5EB52}"/>
                </a:ext>
              </a:extLst>
            </p:cNvPr>
            <p:cNvSpPr/>
            <p:nvPr/>
          </p:nvSpPr>
          <p:spPr>
            <a:xfrm>
              <a:off x="11663565" y="3752560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DF9FE13-7610-4E28-B8CC-D26EA9230990}"/>
                </a:ext>
              </a:extLst>
            </p:cNvPr>
            <p:cNvSpPr/>
            <p:nvPr/>
          </p:nvSpPr>
          <p:spPr>
            <a:xfrm>
              <a:off x="10609802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428C0B-DF12-442F-8EBB-4DC1233BF9A2}"/>
                </a:ext>
              </a:extLst>
            </p:cNvPr>
            <p:cNvSpPr/>
            <p:nvPr/>
          </p:nvSpPr>
          <p:spPr>
            <a:xfrm>
              <a:off x="8470989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F6D3D-CB59-4A96-9631-B0BF783ED2E5}"/>
                </a:ext>
              </a:extLst>
            </p:cNvPr>
            <p:cNvSpPr/>
            <p:nvPr/>
          </p:nvSpPr>
          <p:spPr>
            <a:xfrm>
              <a:off x="8374973" y="3247206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FF62960-8B6A-480A-8674-6F16B0B51792}"/>
                </a:ext>
              </a:extLst>
            </p:cNvPr>
            <p:cNvSpPr/>
            <p:nvPr/>
          </p:nvSpPr>
          <p:spPr>
            <a:xfrm>
              <a:off x="10170367" y="3223725"/>
              <a:ext cx="304578" cy="174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Myriad Pro" panose="020B0503030403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3D8C2F-5100-44A0-BEBD-7E6C95E9A0C1}"/>
                </a:ext>
              </a:extLst>
            </p:cNvPr>
            <p:cNvSpPr/>
            <p:nvPr/>
          </p:nvSpPr>
          <p:spPr>
            <a:xfrm>
              <a:off x="9965099" y="3099319"/>
              <a:ext cx="673663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30</a:t>
              </a:r>
              <a:r>
                <a:rPr lang="fr-FR" baseline="30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fr-FR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D81CBAE5-4F4B-489E-8D85-91E5421309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9520" y="2413271"/>
                <a:ext cx="7045206" cy="3062736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14350" indent="-514350">
                  <a:buFont typeface="+mj-lt"/>
                  <a:buAutoNum type="arabicPeriod" startAt="3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Démontrer que les deux triangles ABE et BCF sont égaux et donner les éléments homologues.</a:t>
                </a:r>
              </a:p>
              <a:p>
                <a:pPr marL="0" indent="0">
                  <a:buNone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a :</a:t>
                </a:r>
                <a:endParaRPr lang="fr-FR" sz="2000" dirty="0">
                  <a:solidFill>
                    <a:srgbClr val="FE486D"/>
                  </a:solidFill>
                  <a:latin typeface="Myriad Pro" panose="020B0503030403020204" pitchFamily="34" charset="0"/>
                </a:endParaRPr>
              </a:p>
              <a:p>
                <a:pPr marL="366713" indent="0">
                  <a:buNone/>
                </a:pP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𝐸𝐴𝐵</m:t>
                        </m:r>
                      </m:e>
                    </m:acc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𝐹𝐵𝐶</m:t>
                        </m:r>
                      </m:e>
                    </m:acc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60</a:t>
                </a:r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(déjà démontré)</a:t>
                </a:r>
              </a:p>
              <a:p>
                <a:pPr marL="366713" lvl="1" indent="0">
                  <a:buFont typeface="Arial" panose="020B0604020202020204" pitchFamily="34" charset="0"/>
                  <a:buNone/>
                </a:pPr>
                <a:r>
                  <a:rPr lang="fr-FR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 = BC (côtés d’un carré)</a:t>
                </a:r>
              </a:p>
              <a:p>
                <a:pPr marL="366713" lvl="1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EB</m:t>
                        </m:r>
                        <m:r>
                          <m:rPr>
                            <m:sty m:val="p"/>
                          </m:rPr>
                          <a:rPr lang="fr-FR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fr-FR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lang="fr-FR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  <m:r>
                          <m:rPr>
                            <m:sty m:val="p"/>
                          </m:rPr>
                          <a:rPr lang="fr-FR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m:rPr>
                            <m:sty m:val="p"/>
                          </m:rPr>
                          <a:rPr lang="fr-FR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fr-FR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30</a:t>
                </a:r>
                <a:r>
                  <a:rPr lang="fr-FR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(déjà démontré)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les triangles ABE et BCF sont égaux par ACA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D81CBAE5-4F4B-489E-8D85-91E542130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520" y="2413271"/>
                <a:ext cx="7045206" cy="3062736"/>
              </a:xfrm>
              <a:prstGeom prst="rect">
                <a:avLst/>
              </a:prstGeom>
              <a:blipFill>
                <a:blip r:embed="rId3"/>
                <a:stretch>
                  <a:fillRect l="-1439" t="-2893" r="-1439" b="-413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95F1070-005D-4A7E-8F1E-2AFF223240DF}"/>
              </a:ext>
            </a:extLst>
          </p:cNvPr>
          <p:cNvSpPr txBox="1">
            <a:spLocks/>
          </p:cNvSpPr>
          <p:nvPr/>
        </p:nvSpPr>
        <p:spPr>
          <a:xfrm>
            <a:off x="499520" y="5614240"/>
            <a:ext cx="8431332" cy="1255358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Éléments homologues: comme  ABE et BCF sont égaux, alors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AE = BF, EB = FC </a:t>
            </a:r>
          </a:p>
        </p:txBody>
      </p:sp>
    </p:spTree>
    <p:extLst>
      <p:ext uri="{BB962C8B-B14F-4D97-AF65-F5344CB8AC3E}">
        <p14:creationId xmlns:p14="http://schemas.microsoft.com/office/powerpoint/2010/main" val="290449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Problème du chapitre| solution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97B3D62-8A61-504C-A9AF-80BE15D330C3}"/>
              </a:ext>
            </a:extLst>
          </p:cNvPr>
          <p:cNvSpPr txBox="1"/>
          <p:nvPr/>
        </p:nvSpPr>
        <p:spPr>
          <a:xfrm>
            <a:off x="335651" y="1604420"/>
            <a:ext cx="58794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</a:rPr>
              <a:t>Un nouvel avion doit passer des examens de sécurité avant d’être vendu aux agences aériennes . L’un des examens annonce que les ailes  doivent être identiques pour que l’avion soit en équilibre durant le vol.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</a:rPr>
              <a:t>Comment l’entreprise fabricante peut - elle assurer que les ailes sont identiques avec un minimum d’examens? </a:t>
            </a:r>
            <a:r>
              <a:rPr lang="x-none" sz="24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6" name="Graphic 12" descr="Aeroplane outline">
            <a:extLst>
              <a:ext uri="{FF2B5EF4-FFF2-40B4-BE49-F238E27FC236}">
                <a16:creationId xmlns:a16="http://schemas.microsoft.com/office/drawing/2014/main" id="{36B83427-4370-EA4C-9A22-AE16E9629D0B}"/>
              </a:ext>
            </a:extLst>
          </p:cNvPr>
          <p:cNvSpPr/>
          <p:nvPr/>
        </p:nvSpPr>
        <p:spPr>
          <a:xfrm rot="5400000">
            <a:off x="7448063" y="1562587"/>
            <a:ext cx="3762975" cy="4043876"/>
          </a:xfrm>
          <a:custGeom>
            <a:avLst/>
            <a:gdLst>
              <a:gd name="connsiteX0" fmla="*/ 3437294 w 3437294"/>
              <a:gd name="connsiteY0" fmla="*/ 2931810 h 4043875"/>
              <a:gd name="connsiteX1" fmla="*/ 3437294 w 3437294"/>
              <a:gd name="connsiteY1" fmla="*/ 2476874 h 4043875"/>
              <a:gd name="connsiteX2" fmla="*/ 1971390 w 3437294"/>
              <a:gd name="connsiteY2" fmla="*/ 1440631 h 4043875"/>
              <a:gd name="connsiteX3" fmla="*/ 1971390 w 3437294"/>
              <a:gd name="connsiteY3" fmla="*/ 454936 h 4043875"/>
              <a:gd name="connsiteX4" fmla="*/ 1718647 w 3437294"/>
              <a:gd name="connsiteY4" fmla="*/ 0 h 4043875"/>
              <a:gd name="connsiteX5" fmla="*/ 1465905 w 3437294"/>
              <a:gd name="connsiteY5" fmla="*/ 454936 h 4043875"/>
              <a:gd name="connsiteX6" fmla="*/ 1465905 w 3437294"/>
              <a:gd name="connsiteY6" fmla="*/ 1440631 h 4043875"/>
              <a:gd name="connsiteX7" fmla="*/ 0 w 3437294"/>
              <a:gd name="connsiteY7" fmla="*/ 2476874 h 4043875"/>
              <a:gd name="connsiteX8" fmla="*/ 0 w 3437294"/>
              <a:gd name="connsiteY8" fmla="*/ 2931810 h 4043875"/>
              <a:gd name="connsiteX9" fmla="*/ 1465905 w 3437294"/>
              <a:gd name="connsiteY9" fmla="*/ 2198858 h 4043875"/>
              <a:gd name="connsiteX10" fmla="*/ 1465905 w 3437294"/>
              <a:gd name="connsiteY10" fmla="*/ 3300814 h 4043875"/>
              <a:gd name="connsiteX11" fmla="*/ 960421 w 3437294"/>
              <a:gd name="connsiteY11" fmla="*/ 3740585 h 4043875"/>
              <a:gd name="connsiteX12" fmla="*/ 960421 w 3437294"/>
              <a:gd name="connsiteY12" fmla="*/ 4043876 h 4043875"/>
              <a:gd name="connsiteX13" fmla="*/ 1718647 w 3437294"/>
              <a:gd name="connsiteY13" fmla="*/ 3740585 h 4043875"/>
              <a:gd name="connsiteX14" fmla="*/ 2476874 w 3437294"/>
              <a:gd name="connsiteY14" fmla="*/ 4043876 h 4043875"/>
              <a:gd name="connsiteX15" fmla="*/ 2476874 w 3437294"/>
              <a:gd name="connsiteY15" fmla="*/ 3740585 h 4043875"/>
              <a:gd name="connsiteX16" fmla="*/ 1971390 w 3437294"/>
              <a:gd name="connsiteY16" fmla="*/ 3300814 h 4043875"/>
              <a:gd name="connsiteX17" fmla="*/ 1971390 w 3437294"/>
              <a:gd name="connsiteY17" fmla="*/ 2198858 h 4043875"/>
              <a:gd name="connsiteX18" fmla="*/ 1905019 w 3437294"/>
              <a:gd name="connsiteY18" fmla="*/ 3377091 h 4043875"/>
              <a:gd name="connsiteX19" fmla="*/ 2375777 w 3437294"/>
              <a:gd name="connsiteY19" fmla="*/ 3786534 h 4043875"/>
              <a:gd name="connsiteX20" fmla="*/ 2375777 w 3437294"/>
              <a:gd name="connsiteY20" fmla="*/ 3894455 h 4043875"/>
              <a:gd name="connsiteX21" fmla="*/ 1756205 w 3437294"/>
              <a:gd name="connsiteY21" fmla="*/ 3646767 h 4043875"/>
              <a:gd name="connsiteX22" fmla="*/ 1718647 w 3437294"/>
              <a:gd name="connsiteY22" fmla="*/ 3631603 h 4043875"/>
              <a:gd name="connsiteX23" fmla="*/ 1681090 w 3437294"/>
              <a:gd name="connsiteY23" fmla="*/ 3646767 h 4043875"/>
              <a:gd name="connsiteX24" fmla="*/ 1061518 w 3437294"/>
              <a:gd name="connsiteY24" fmla="*/ 3894455 h 4043875"/>
              <a:gd name="connsiteX25" fmla="*/ 1061518 w 3437294"/>
              <a:gd name="connsiteY25" fmla="*/ 3786635 h 4043875"/>
              <a:gd name="connsiteX26" fmla="*/ 1532275 w 3437294"/>
              <a:gd name="connsiteY26" fmla="*/ 3377192 h 4043875"/>
              <a:gd name="connsiteX27" fmla="*/ 1567002 w 3437294"/>
              <a:gd name="connsiteY27" fmla="*/ 3346863 h 4043875"/>
              <a:gd name="connsiteX28" fmla="*/ 1567002 w 3437294"/>
              <a:gd name="connsiteY28" fmla="*/ 2035283 h 4043875"/>
              <a:gd name="connsiteX29" fmla="*/ 1420411 w 3437294"/>
              <a:gd name="connsiteY29" fmla="*/ 2108426 h 4043875"/>
              <a:gd name="connsiteX30" fmla="*/ 101097 w 3437294"/>
              <a:gd name="connsiteY30" fmla="*/ 2768235 h 4043875"/>
              <a:gd name="connsiteX31" fmla="*/ 101097 w 3437294"/>
              <a:gd name="connsiteY31" fmla="*/ 2529192 h 4043875"/>
              <a:gd name="connsiteX32" fmla="*/ 1524238 w 3437294"/>
              <a:gd name="connsiteY32" fmla="*/ 1523277 h 4043875"/>
              <a:gd name="connsiteX33" fmla="*/ 1567002 w 3437294"/>
              <a:gd name="connsiteY33" fmla="*/ 1492948 h 4043875"/>
              <a:gd name="connsiteX34" fmla="*/ 1567002 w 3437294"/>
              <a:gd name="connsiteY34" fmla="*/ 454936 h 4043875"/>
              <a:gd name="connsiteX35" fmla="*/ 1718647 w 3437294"/>
              <a:gd name="connsiteY35" fmla="*/ 101097 h 4043875"/>
              <a:gd name="connsiteX36" fmla="*/ 1870293 w 3437294"/>
              <a:gd name="connsiteY36" fmla="*/ 454936 h 4043875"/>
              <a:gd name="connsiteX37" fmla="*/ 1870293 w 3437294"/>
              <a:gd name="connsiteY37" fmla="*/ 1492948 h 4043875"/>
              <a:gd name="connsiteX38" fmla="*/ 1913006 w 3437294"/>
              <a:gd name="connsiteY38" fmla="*/ 1523277 h 4043875"/>
              <a:gd name="connsiteX39" fmla="*/ 3336198 w 3437294"/>
              <a:gd name="connsiteY39" fmla="*/ 2529192 h 4043875"/>
              <a:gd name="connsiteX40" fmla="*/ 3336198 w 3437294"/>
              <a:gd name="connsiteY40" fmla="*/ 2768235 h 4043875"/>
              <a:gd name="connsiteX41" fmla="*/ 2016630 w 3437294"/>
              <a:gd name="connsiteY41" fmla="*/ 2108426 h 4043875"/>
              <a:gd name="connsiteX42" fmla="*/ 1870343 w 3437294"/>
              <a:gd name="connsiteY42" fmla="*/ 2035283 h 4043875"/>
              <a:gd name="connsiteX43" fmla="*/ 1870343 w 3437294"/>
              <a:gd name="connsiteY43" fmla="*/ 3346863 h 4043875"/>
              <a:gd name="connsiteX0" fmla="*/ 3437294 w 3437294"/>
              <a:gd name="connsiteY0" fmla="*/ 2931810 h 4043876"/>
              <a:gd name="connsiteX1" fmla="*/ 3437294 w 3437294"/>
              <a:gd name="connsiteY1" fmla="*/ 2476874 h 4043876"/>
              <a:gd name="connsiteX2" fmla="*/ 1971390 w 3437294"/>
              <a:gd name="connsiteY2" fmla="*/ 1440631 h 4043876"/>
              <a:gd name="connsiteX3" fmla="*/ 1971390 w 3437294"/>
              <a:gd name="connsiteY3" fmla="*/ 454936 h 4043876"/>
              <a:gd name="connsiteX4" fmla="*/ 1718647 w 3437294"/>
              <a:gd name="connsiteY4" fmla="*/ 0 h 4043876"/>
              <a:gd name="connsiteX5" fmla="*/ 1465905 w 3437294"/>
              <a:gd name="connsiteY5" fmla="*/ 454936 h 4043876"/>
              <a:gd name="connsiteX6" fmla="*/ 1465905 w 3437294"/>
              <a:gd name="connsiteY6" fmla="*/ 1440631 h 4043876"/>
              <a:gd name="connsiteX7" fmla="*/ 0 w 3437294"/>
              <a:gd name="connsiteY7" fmla="*/ 2476874 h 4043876"/>
              <a:gd name="connsiteX8" fmla="*/ 0 w 3437294"/>
              <a:gd name="connsiteY8" fmla="*/ 2931810 h 4043876"/>
              <a:gd name="connsiteX9" fmla="*/ 1465905 w 3437294"/>
              <a:gd name="connsiteY9" fmla="*/ 2198858 h 4043876"/>
              <a:gd name="connsiteX10" fmla="*/ 1465905 w 3437294"/>
              <a:gd name="connsiteY10" fmla="*/ 3300814 h 4043876"/>
              <a:gd name="connsiteX11" fmla="*/ 960421 w 3437294"/>
              <a:gd name="connsiteY11" fmla="*/ 3740585 h 4043876"/>
              <a:gd name="connsiteX12" fmla="*/ 960421 w 3437294"/>
              <a:gd name="connsiteY12" fmla="*/ 4043876 h 4043876"/>
              <a:gd name="connsiteX13" fmla="*/ 1718647 w 3437294"/>
              <a:gd name="connsiteY13" fmla="*/ 3740585 h 4043876"/>
              <a:gd name="connsiteX14" fmla="*/ 2476874 w 3437294"/>
              <a:gd name="connsiteY14" fmla="*/ 4043876 h 4043876"/>
              <a:gd name="connsiteX15" fmla="*/ 2476874 w 3437294"/>
              <a:gd name="connsiteY15" fmla="*/ 3740585 h 4043876"/>
              <a:gd name="connsiteX16" fmla="*/ 1971390 w 3437294"/>
              <a:gd name="connsiteY16" fmla="*/ 3300814 h 4043876"/>
              <a:gd name="connsiteX17" fmla="*/ 1971390 w 3437294"/>
              <a:gd name="connsiteY17" fmla="*/ 2198858 h 4043876"/>
              <a:gd name="connsiteX18" fmla="*/ 3437294 w 3437294"/>
              <a:gd name="connsiteY18" fmla="*/ 2931810 h 4043876"/>
              <a:gd name="connsiteX19" fmla="*/ 1905019 w 3437294"/>
              <a:gd name="connsiteY19" fmla="*/ 3377091 h 4043876"/>
              <a:gd name="connsiteX20" fmla="*/ 2375777 w 3437294"/>
              <a:gd name="connsiteY20" fmla="*/ 3786534 h 4043876"/>
              <a:gd name="connsiteX21" fmla="*/ 2375777 w 3437294"/>
              <a:gd name="connsiteY21" fmla="*/ 3894455 h 4043876"/>
              <a:gd name="connsiteX22" fmla="*/ 1756205 w 3437294"/>
              <a:gd name="connsiteY22" fmla="*/ 3646767 h 4043876"/>
              <a:gd name="connsiteX23" fmla="*/ 1718647 w 3437294"/>
              <a:gd name="connsiteY23" fmla="*/ 3631603 h 4043876"/>
              <a:gd name="connsiteX24" fmla="*/ 1681090 w 3437294"/>
              <a:gd name="connsiteY24" fmla="*/ 3646767 h 4043876"/>
              <a:gd name="connsiteX25" fmla="*/ 1061518 w 3437294"/>
              <a:gd name="connsiteY25" fmla="*/ 3894455 h 4043876"/>
              <a:gd name="connsiteX26" fmla="*/ 1061518 w 3437294"/>
              <a:gd name="connsiteY26" fmla="*/ 3786635 h 4043876"/>
              <a:gd name="connsiteX27" fmla="*/ 1532275 w 3437294"/>
              <a:gd name="connsiteY27" fmla="*/ 3377192 h 4043876"/>
              <a:gd name="connsiteX28" fmla="*/ 1567002 w 3437294"/>
              <a:gd name="connsiteY28" fmla="*/ 3346863 h 4043876"/>
              <a:gd name="connsiteX29" fmla="*/ 1567002 w 3437294"/>
              <a:gd name="connsiteY29" fmla="*/ 2035283 h 4043876"/>
              <a:gd name="connsiteX30" fmla="*/ 1420411 w 3437294"/>
              <a:gd name="connsiteY30" fmla="*/ 2108426 h 4043876"/>
              <a:gd name="connsiteX31" fmla="*/ 101097 w 3437294"/>
              <a:gd name="connsiteY31" fmla="*/ 2768235 h 4043876"/>
              <a:gd name="connsiteX32" fmla="*/ 72221 w 3437294"/>
              <a:gd name="connsiteY32" fmla="*/ 2789074 h 4043876"/>
              <a:gd name="connsiteX33" fmla="*/ 1524238 w 3437294"/>
              <a:gd name="connsiteY33" fmla="*/ 1523277 h 4043876"/>
              <a:gd name="connsiteX34" fmla="*/ 1567002 w 3437294"/>
              <a:gd name="connsiteY34" fmla="*/ 1492948 h 4043876"/>
              <a:gd name="connsiteX35" fmla="*/ 1567002 w 3437294"/>
              <a:gd name="connsiteY35" fmla="*/ 454936 h 4043876"/>
              <a:gd name="connsiteX36" fmla="*/ 1718647 w 3437294"/>
              <a:gd name="connsiteY36" fmla="*/ 101097 h 4043876"/>
              <a:gd name="connsiteX37" fmla="*/ 1870293 w 3437294"/>
              <a:gd name="connsiteY37" fmla="*/ 454936 h 4043876"/>
              <a:gd name="connsiteX38" fmla="*/ 1870293 w 3437294"/>
              <a:gd name="connsiteY38" fmla="*/ 1492948 h 4043876"/>
              <a:gd name="connsiteX39" fmla="*/ 1913006 w 3437294"/>
              <a:gd name="connsiteY39" fmla="*/ 1523277 h 4043876"/>
              <a:gd name="connsiteX40" fmla="*/ 3336198 w 3437294"/>
              <a:gd name="connsiteY40" fmla="*/ 2529192 h 4043876"/>
              <a:gd name="connsiteX41" fmla="*/ 3336198 w 3437294"/>
              <a:gd name="connsiteY41" fmla="*/ 2768235 h 4043876"/>
              <a:gd name="connsiteX42" fmla="*/ 2016630 w 3437294"/>
              <a:gd name="connsiteY42" fmla="*/ 2108426 h 4043876"/>
              <a:gd name="connsiteX43" fmla="*/ 1870343 w 3437294"/>
              <a:gd name="connsiteY43" fmla="*/ 2035283 h 4043876"/>
              <a:gd name="connsiteX44" fmla="*/ 1870343 w 3437294"/>
              <a:gd name="connsiteY44" fmla="*/ 3346863 h 4043876"/>
              <a:gd name="connsiteX45" fmla="*/ 1905019 w 3437294"/>
              <a:gd name="connsiteY45" fmla="*/ 3377091 h 4043876"/>
              <a:gd name="connsiteX0" fmla="*/ 3437294 w 3437294"/>
              <a:gd name="connsiteY0" fmla="*/ 2931810 h 4043876"/>
              <a:gd name="connsiteX1" fmla="*/ 3437294 w 3437294"/>
              <a:gd name="connsiteY1" fmla="*/ 2476874 h 4043876"/>
              <a:gd name="connsiteX2" fmla="*/ 1971390 w 3437294"/>
              <a:gd name="connsiteY2" fmla="*/ 1440631 h 4043876"/>
              <a:gd name="connsiteX3" fmla="*/ 1971390 w 3437294"/>
              <a:gd name="connsiteY3" fmla="*/ 454936 h 4043876"/>
              <a:gd name="connsiteX4" fmla="*/ 1718647 w 3437294"/>
              <a:gd name="connsiteY4" fmla="*/ 0 h 4043876"/>
              <a:gd name="connsiteX5" fmla="*/ 1465905 w 3437294"/>
              <a:gd name="connsiteY5" fmla="*/ 454936 h 4043876"/>
              <a:gd name="connsiteX6" fmla="*/ 1465905 w 3437294"/>
              <a:gd name="connsiteY6" fmla="*/ 1440631 h 4043876"/>
              <a:gd name="connsiteX7" fmla="*/ 96253 w 3437294"/>
              <a:gd name="connsiteY7" fmla="*/ 2640504 h 4043876"/>
              <a:gd name="connsiteX8" fmla="*/ 0 w 3437294"/>
              <a:gd name="connsiteY8" fmla="*/ 2931810 h 4043876"/>
              <a:gd name="connsiteX9" fmla="*/ 1465905 w 3437294"/>
              <a:gd name="connsiteY9" fmla="*/ 2198858 h 4043876"/>
              <a:gd name="connsiteX10" fmla="*/ 1465905 w 3437294"/>
              <a:gd name="connsiteY10" fmla="*/ 3300814 h 4043876"/>
              <a:gd name="connsiteX11" fmla="*/ 960421 w 3437294"/>
              <a:gd name="connsiteY11" fmla="*/ 3740585 h 4043876"/>
              <a:gd name="connsiteX12" fmla="*/ 960421 w 3437294"/>
              <a:gd name="connsiteY12" fmla="*/ 4043876 h 4043876"/>
              <a:gd name="connsiteX13" fmla="*/ 1718647 w 3437294"/>
              <a:gd name="connsiteY13" fmla="*/ 3740585 h 4043876"/>
              <a:gd name="connsiteX14" fmla="*/ 2476874 w 3437294"/>
              <a:gd name="connsiteY14" fmla="*/ 4043876 h 4043876"/>
              <a:gd name="connsiteX15" fmla="*/ 2476874 w 3437294"/>
              <a:gd name="connsiteY15" fmla="*/ 3740585 h 4043876"/>
              <a:gd name="connsiteX16" fmla="*/ 1971390 w 3437294"/>
              <a:gd name="connsiteY16" fmla="*/ 3300814 h 4043876"/>
              <a:gd name="connsiteX17" fmla="*/ 1971390 w 3437294"/>
              <a:gd name="connsiteY17" fmla="*/ 2198858 h 4043876"/>
              <a:gd name="connsiteX18" fmla="*/ 3437294 w 3437294"/>
              <a:gd name="connsiteY18" fmla="*/ 2931810 h 4043876"/>
              <a:gd name="connsiteX19" fmla="*/ 1905019 w 3437294"/>
              <a:gd name="connsiteY19" fmla="*/ 3377091 h 4043876"/>
              <a:gd name="connsiteX20" fmla="*/ 2375777 w 3437294"/>
              <a:gd name="connsiteY20" fmla="*/ 3786534 h 4043876"/>
              <a:gd name="connsiteX21" fmla="*/ 2375777 w 3437294"/>
              <a:gd name="connsiteY21" fmla="*/ 3894455 h 4043876"/>
              <a:gd name="connsiteX22" fmla="*/ 1756205 w 3437294"/>
              <a:gd name="connsiteY22" fmla="*/ 3646767 h 4043876"/>
              <a:gd name="connsiteX23" fmla="*/ 1718647 w 3437294"/>
              <a:gd name="connsiteY23" fmla="*/ 3631603 h 4043876"/>
              <a:gd name="connsiteX24" fmla="*/ 1681090 w 3437294"/>
              <a:gd name="connsiteY24" fmla="*/ 3646767 h 4043876"/>
              <a:gd name="connsiteX25" fmla="*/ 1061518 w 3437294"/>
              <a:gd name="connsiteY25" fmla="*/ 3894455 h 4043876"/>
              <a:gd name="connsiteX26" fmla="*/ 1061518 w 3437294"/>
              <a:gd name="connsiteY26" fmla="*/ 3786635 h 4043876"/>
              <a:gd name="connsiteX27" fmla="*/ 1532275 w 3437294"/>
              <a:gd name="connsiteY27" fmla="*/ 3377192 h 4043876"/>
              <a:gd name="connsiteX28" fmla="*/ 1567002 w 3437294"/>
              <a:gd name="connsiteY28" fmla="*/ 3346863 h 4043876"/>
              <a:gd name="connsiteX29" fmla="*/ 1567002 w 3437294"/>
              <a:gd name="connsiteY29" fmla="*/ 2035283 h 4043876"/>
              <a:gd name="connsiteX30" fmla="*/ 1420411 w 3437294"/>
              <a:gd name="connsiteY30" fmla="*/ 2108426 h 4043876"/>
              <a:gd name="connsiteX31" fmla="*/ 101097 w 3437294"/>
              <a:gd name="connsiteY31" fmla="*/ 2768235 h 4043876"/>
              <a:gd name="connsiteX32" fmla="*/ 72221 w 3437294"/>
              <a:gd name="connsiteY32" fmla="*/ 2789074 h 4043876"/>
              <a:gd name="connsiteX33" fmla="*/ 1524238 w 3437294"/>
              <a:gd name="connsiteY33" fmla="*/ 1523277 h 4043876"/>
              <a:gd name="connsiteX34" fmla="*/ 1567002 w 3437294"/>
              <a:gd name="connsiteY34" fmla="*/ 1492948 h 4043876"/>
              <a:gd name="connsiteX35" fmla="*/ 1567002 w 3437294"/>
              <a:gd name="connsiteY35" fmla="*/ 454936 h 4043876"/>
              <a:gd name="connsiteX36" fmla="*/ 1718647 w 3437294"/>
              <a:gd name="connsiteY36" fmla="*/ 101097 h 4043876"/>
              <a:gd name="connsiteX37" fmla="*/ 1870293 w 3437294"/>
              <a:gd name="connsiteY37" fmla="*/ 454936 h 4043876"/>
              <a:gd name="connsiteX38" fmla="*/ 1870293 w 3437294"/>
              <a:gd name="connsiteY38" fmla="*/ 1492948 h 4043876"/>
              <a:gd name="connsiteX39" fmla="*/ 1913006 w 3437294"/>
              <a:gd name="connsiteY39" fmla="*/ 1523277 h 4043876"/>
              <a:gd name="connsiteX40" fmla="*/ 3336198 w 3437294"/>
              <a:gd name="connsiteY40" fmla="*/ 2529192 h 4043876"/>
              <a:gd name="connsiteX41" fmla="*/ 3336198 w 3437294"/>
              <a:gd name="connsiteY41" fmla="*/ 2768235 h 4043876"/>
              <a:gd name="connsiteX42" fmla="*/ 2016630 w 3437294"/>
              <a:gd name="connsiteY42" fmla="*/ 2108426 h 4043876"/>
              <a:gd name="connsiteX43" fmla="*/ 1870343 w 3437294"/>
              <a:gd name="connsiteY43" fmla="*/ 2035283 h 4043876"/>
              <a:gd name="connsiteX44" fmla="*/ 1870343 w 3437294"/>
              <a:gd name="connsiteY44" fmla="*/ 3346863 h 4043876"/>
              <a:gd name="connsiteX45" fmla="*/ 1905019 w 3437294"/>
              <a:gd name="connsiteY45" fmla="*/ 3377091 h 4043876"/>
              <a:gd name="connsiteX0" fmla="*/ 3509452 w 3509452"/>
              <a:gd name="connsiteY0" fmla="*/ 2931810 h 4043876"/>
              <a:gd name="connsiteX1" fmla="*/ 3509452 w 3509452"/>
              <a:gd name="connsiteY1" fmla="*/ 2476874 h 4043876"/>
              <a:gd name="connsiteX2" fmla="*/ 2043548 w 3509452"/>
              <a:gd name="connsiteY2" fmla="*/ 1440631 h 4043876"/>
              <a:gd name="connsiteX3" fmla="*/ 2043548 w 3509452"/>
              <a:gd name="connsiteY3" fmla="*/ 454936 h 4043876"/>
              <a:gd name="connsiteX4" fmla="*/ 1790805 w 3509452"/>
              <a:gd name="connsiteY4" fmla="*/ 0 h 4043876"/>
              <a:gd name="connsiteX5" fmla="*/ 1538063 w 3509452"/>
              <a:gd name="connsiteY5" fmla="*/ 454936 h 4043876"/>
              <a:gd name="connsiteX6" fmla="*/ 1538063 w 3509452"/>
              <a:gd name="connsiteY6" fmla="*/ 1440631 h 4043876"/>
              <a:gd name="connsiteX7" fmla="*/ 168411 w 3509452"/>
              <a:gd name="connsiteY7" fmla="*/ 2640504 h 4043876"/>
              <a:gd name="connsiteX8" fmla="*/ 72158 w 3509452"/>
              <a:gd name="connsiteY8" fmla="*/ 2931810 h 4043876"/>
              <a:gd name="connsiteX9" fmla="*/ 1538063 w 3509452"/>
              <a:gd name="connsiteY9" fmla="*/ 2198858 h 4043876"/>
              <a:gd name="connsiteX10" fmla="*/ 1538063 w 3509452"/>
              <a:gd name="connsiteY10" fmla="*/ 3300814 h 4043876"/>
              <a:gd name="connsiteX11" fmla="*/ 1032579 w 3509452"/>
              <a:gd name="connsiteY11" fmla="*/ 3740585 h 4043876"/>
              <a:gd name="connsiteX12" fmla="*/ 1032579 w 3509452"/>
              <a:gd name="connsiteY12" fmla="*/ 4043876 h 4043876"/>
              <a:gd name="connsiteX13" fmla="*/ 1790805 w 3509452"/>
              <a:gd name="connsiteY13" fmla="*/ 3740585 h 4043876"/>
              <a:gd name="connsiteX14" fmla="*/ 2549032 w 3509452"/>
              <a:gd name="connsiteY14" fmla="*/ 4043876 h 4043876"/>
              <a:gd name="connsiteX15" fmla="*/ 2549032 w 3509452"/>
              <a:gd name="connsiteY15" fmla="*/ 3740585 h 4043876"/>
              <a:gd name="connsiteX16" fmla="*/ 2043548 w 3509452"/>
              <a:gd name="connsiteY16" fmla="*/ 3300814 h 4043876"/>
              <a:gd name="connsiteX17" fmla="*/ 2043548 w 3509452"/>
              <a:gd name="connsiteY17" fmla="*/ 2198858 h 4043876"/>
              <a:gd name="connsiteX18" fmla="*/ 3509452 w 3509452"/>
              <a:gd name="connsiteY18" fmla="*/ 2931810 h 4043876"/>
              <a:gd name="connsiteX19" fmla="*/ 1977177 w 3509452"/>
              <a:gd name="connsiteY19" fmla="*/ 3377091 h 4043876"/>
              <a:gd name="connsiteX20" fmla="*/ 2447935 w 3509452"/>
              <a:gd name="connsiteY20" fmla="*/ 3786534 h 4043876"/>
              <a:gd name="connsiteX21" fmla="*/ 2447935 w 3509452"/>
              <a:gd name="connsiteY21" fmla="*/ 3894455 h 4043876"/>
              <a:gd name="connsiteX22" fmla="*/ 1828363 w 3509452"/>
              <a:gd name="connsiteY22" fmla="*/ 3646767 h 4043876"/>
              <a:gd name="connsiteX23" fmla="*/ 1790805 w 3509452"/>
              <a:gd name="connsiteY23" fmla="*/ 3631603 h 4043876"/>
              <a:gd name="connsiteX24" fmla="*/ 1753248 w 3509452"/>
              <a:gd name="connsiteY24" fmla="*/ 3646767 h 4043876"/>
              <a:gd name="connsiteX25" fmla="*/ 1133676 w 3509452"/>
              <a:gd name="connsiteY25" fmla="*/ 3894455 h 4043876"/>
              <a:gd name="connsiteX26" fmla="*/ 1133676 w 3509452"/>
              <a:gd name="connsiteY26" fmla="*/ 3786635 h 4043876"/>
              <a:gd name="connsiteX27" fmla="*/ 1604433 w 3509452"/>
              <a:gd name="connsiteY27" fmla="*/ 3377192 h 4043876"/>
              <a:gd name="connsiteX28" fmla="*/ 1639160 w 3509452"/>
              <a:gd name="connsiteY28" fmla="*/ 3346863 h 4043876"/>
              <a:gd name="connsiteX29" fmla="*/ 1639160 w 3509452"/>
              <a:gd name="connsiteY29" fmla="*/ 2035283 h 4043876"/>
              <a:gd name="connsiteX30" fmla="*/ 1492569 w 3509452"/>
              <a:gd name="connsiteY30" fmla="*/ 2108426 h 4043876"/>
              <a:gd name="connsiteX31" fmla="*/ 173255 w 3509452"/>
              <a:gd name="connsiteY31" fmla="*/ 2768235 h 4043876"/>
              <a:gd name="connsiteX32" fmla="*/ 0 w 3509452"/>
              <a:gd name="connsiteY32" fmla="*/ 2846826 h 4043876"/>
              <a:gd name="connsiteX33" fmla="*/ 1596396 w 3509452"/>
              <a:gd name="connsiteY33" fmla="*/ 1523277 h 4043876"/>
              <a:gd name="connsiteX34" fmla="*/ 1639160 w 3509452"/>
              <a:gd name="connsiteY34" fmla="*/ 1492948 h 4043876"/>
              <a:gd name="connsiteX35" fmla="*/ 1639160 w 3509452"/>
              <a:gd name="connsiteY35" fmla="*/ 454936 h 4043876"/>
              <a:gd name="connsiteX36" fmla="*/ 1790805 w 3509452"/>
              <a:gd name="connsiteY36" fmla="*/ 101097 h 4043876"/>
              <a:gd name="connsiteX37" fmla="*/ 1942451 w 3509452"/>
              <a:gd name="connsiteY37" fmla="*/ 454936 h 4043876"/>
              <a:gd name="connsiteX38" fmla="*/ 1942451 w 3509452"/>
              <a:gd name="connsiteY38" fmla="*/ 1492948 h 4043876"/>
              <a:gd name="connsiteX39" fmla="*/ 1985164 w 3509452"/>
              <a:gd name="connsiteY39" fmla="*/ 1523277 h 4043876"/>
              <a:gd name="connsiteX40" fmla="*/ 3408356 w 3509452"/>
              <a:gd name="connsiteY40" fmla="*/ 2529192 h 4043876"/>
              <a:gd name="connsiteX41" fmla="*/ 3408356 w 3509452"/>
              <a:gd name="connsiteY41" fmla="*/ 2768235 h 4043876"/>
              <a:gd name="connsiteX42" fmla="*/ 2088788 w 3509452"/>
              <a:gd name="connsiteY42" fmla="*/ 2108426 h 4043876"/>
              <a:gd name="connsiteX43" fmla="*/ 1942501 w 3509452"/>
              <a:gd name="connsiteY43" fmla="*/ 2035283 h 4043876"/>
              <a:gd name="connsiteX44" fmla="*/ 1942501 w 3509452"/>
              <a:gd name="connsiteY44" fmla="*/ 3346863 h 4043876"/>
              <a:gd name="connsiteX45" fmla="*/ 1977177 w 3509452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192505 w 3629799"/>
              <a:gd name="connsiteY8" fmla="*/ 2931810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20347 w 3629799"/>
              <a:gd name="connsiteY32" fmla="*/ 2846826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192505 w 3629799"/>
              <a:gd name="connsiteY8" fmla="*/ 2931810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48126 w 3629799"/>
              <a:gd name="connsiteY8" fmla="*/ 2941436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48126 w 3629799"/>
              <a:gd name="connsiteY8" fmla="*/ 2941436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740947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49050"/>
              <a:gd name="connsiteY0" fmla="*/ 2931810 h 4043876"/>
              <a:gd name="connsiteX1" fmla="*/ 3649050 w 3649050"/>
              <a:gd name="connsiteY1" fmla="*/ 2717505 h 4043876"/>
              <a:gd name="connsiteX2" fmla="*/ 2163895 w 3649050"/>
              <a:gd name="connsiteY2" fmla="*/ 1440631 h 4043876"/>
              <a:gd name="connsiteX3" fmla="*/ 2163895 w 3649050"/>
              <a:gd name="connsiteY3" fmla="*/ 454936 h 4043876"/>
              <a:gd name="connsiteX4" fmla="*/ 1911152 w 3649050"/>
              <a:gd name="connsiteY4" fmla="*/ 0 h 4043876"/>
              <a:gd name="connsiteX5" fmla="*/ 1658410 w 3649050"/>
              <a:gd name="connsiteY5" fmla="*/ 454936 h 4043876"/>
              <a:gd name="connsiteX6" fmla="*/ 1658410 w 3649050"/>
              <a:gd name="connsiteY6" fmla="*/ 1440631 h 4043876"/>
              <a:gd name="connsiteX7" fmla="*/ 0 w 3649050"/>
              <a:gd name="connsiteY7" fmla="*/ 2861885 h 4043876"/>
              <a:gd name="connsiteX8" fmla="*/ 48126 w 3649050"/>
              <a:gd name="connsiteY8" fmla="*/ 2941436 h 4043876"/>
              <a:gd name="connsiteX9" fmla="*/ 1658410 w 3649050"/>
              <a:gd name="connsiteY9" fmla="*/ 2198858 h 4043876"/>
              <a:gd name="connsiteX10" fmla="*/ 1658410 w 3649050"/>
              <a:gd name="connsiteY10" fmla="*/ 3300814 h 4043876"/>
              <a:gd name="connsiteX11" fmla="*/ 1152926 w 3649050"/>
              <a:gd name="connsiteY11" fmla="*/ 3740585 h 4043876"/>
              <a:gd name="connsiteX12" fmla="*/ 1152926 w 3649050"/>
              <a:gd name="connsiteY12" fmla="*/ 4043876 h 4043876"/>
              <a:gd name="connsiteX13" fmla="*/ 1911152 w 3649050"/>
              <a:gd name="connsiteY13" fmla="*/ 3740585 h 4043876"/>
              <a:gd name="connsiteX14" fmla="*/ 2669379 w 3649050"/>
              <a:gd name="connsiteY14" fmla="*/ 4043876 h 4043876"/>
              <a:gd name="connsiteX15" fmla="*/ 2669379 w 3649050"/>
              <a:gd name="connsiteY15" fmla="*/ 3740585 h 4043876"/>
              <a:gd name="connsiteX16" fmla="*/ 2163895 w 3649050"/>
              <a:gd name="connsiteY16" fmla="*/ 3300814 h 4043876"/>
              <a:gd name="connsiteX17" fmla="*/ 2163895 w 3649050"/>
              <a:gd name="connsiteY17" fmla="*/ 2198858 h 4043876"/>
              <a:gd name="connsiteX18" fmla="*/ 3629799 w 3649050"/>
              <a:gd name="connsiteY18" fmla="*/ 2931810 h 4043876"/>
              <a:gd name="connsiteX19" fmla="*/ 2097524 w 3649050"/>
              <a:gd name="connsiteY19" fmla="*/ 3377091 h 4043876"/>
              <a:gd name="connsiteX20" fmla="*/ 2568282 w 3649050"/>
              <a:gd name="connsiteY20" fmla="*/ 3786534 h 4043876"/>
              <a:gd name="connsiteX21" fmla="*/ 2568282 w 3649050"/>
              <a:gd name="connsiteY21" fmla="*/ 3894455 h 4043876"/>
              <a:gd name="connsiteX22" fmla="*/ 1948710 w 3649050"/>
              <a:gd name="connsiteY22" fmla="*/ 3646767 h 4043876"/>
              <a:gd name="connsiteX23" fmla="*/ 1911152 w 3649050"/>
              <a:gd name="connsiteY23" fmla="*/ 3631603 h 4043876"/>
              <a:gd name="connsiteX24" fmla="*/ 1873595 w 3649050"/>
              <a:gd name="connsiteY24" fmla="*/ 3646767 h 4043876"/>
              <a:gd name="connsiteX25" fmla="*/ 1254023 w 3649050"/>
              <a:gd name="connsiteY25" fmla="*/ 3894455 h 4043876"/>
              <a:gd name="connsiteX26" fmla="*/ 1254023 w 3649050"/>
              <a:gd name="connsiteY26" fmla="*/ 3786635 h 4043876"/>
              <a:gd name="connsiteX27" fmla="*/ 1724780 w 3649050"/>
              <a:gd name="connsiteY27" fmla="*/ 3377192 h 4043876"/>
              <a:gd name="connsiteX28" fmla="*/ 1759507 w 3649050"/>
              <a:gd name="connsiteY28" fmla="*/ 3346863 h 4043876"/>
              <a:gd name="connsiteX29" fmla="*/ 1759507 w 3649050"/>
              <a:gd name="connsiteY29" fmla="*/ 2035283 h 4043876"/>
              <a:gd name="connsiteX30" fmla="*/ 1612916 w 3649050"/>
              <a:gd name="connsiteY30" fmla="*/ 2108426 h 4043876"/>
              <a:gd name="connsiteX31" fmla="*/ 293602 w 3649050"/>
              <a:gd name="connsiteY31" fmla="*/ 2768235 h 4043876"/>
              <a:gd name="connsiteX32" fmla="*/ 168473 w 3649050"/>
              <a:gd name="connsiteY32" fmla="*/ 2827575 h 4043876"/>
              <a:gd name="connsiteX33" fmla="*/ 1716743 w 3649050"/>
              <a:gd name="connsiteY33" fmla="*/ 1523277 h 4043876"/>
              <a:gd name="connsiteX34" fmla="*/ 1759507 w 3649050"/>
              <a:gd name="connsiteY34" fmla="*/ 1492948 h 4043876"/>
              <a:gd name="connsiteX35" fmla="*/ 1759507 w 3649050"/>
              <a:gd name="connsiteY35" fmla="*/ 454936 h 4043876"/>
              <a:gd name="connsiteX36" fmla="*/ 1911152 w 3649050"/>
              <a:gd name="connsiteY36" fmla="*/ 101097 h 4043876"/>
              <a:gd name="connsiteX37" fmla="*/ 2062798 w 3649050"/>
              <a:gd name="connsiteY37" fmla="*/ 454936 h 4043876"/>
              <a:gd name="connsiteX38" fmla="*/ 2062798 w 3649050"/>
              <a:gd name="connsiteY38" fmla="*/ 1492948 h 4043876"/>
              <a:gd name="connsiteX39" fmla="*/ 2105511 w 3649050"/>
              <a:gd name="connsiteY39" fmla="*/ 1523277 h 4043876"/>
              <a:gd name="connsiteX40" fmla="*/ 3528703 w 3649050"/>
              <a:gd name="connsiteY40" fmla="*/ 2740947 h 4043876"/>
              <a:gd name="connsiteX41" fmla="*/ 3528703 w 3649050"/>
              <a:gd name="connsiteY41" fmla="*/ 2768235 h 4043876"/>
              <a:gd name="connsiteX42" fmla="*/ 2209135 w 3649050"/>
              <a:gd name="connsiteY42" fmla="*/ 2108426 h 4043876"/>
              <a:gd name="connsiteX43" fmla="*/ 2062848 w 3649050"/>
              <a:gd name="connsiteY43" fmla="*/ 2035283 h 4043876"/>
              <a:gd name="connsiteX44" fmla="*/ 2062848 w 3649050"/>
              <a:gd name="connsiteY44" fmla="*/ 3346863 h 4043876"/>
              <a:gd name="connsiteX45" fmla="*/ 2097524 w 3649050"/>
              <a:gd name="connsiteY45" fmla="*/ 3377091 h 4043876"/>
              <a:gd name="connsiteX0" fmla="*/ 3629799 w 3649050"/>
              <a:gd name="connsiteY0" fmla="*/ 2874059 h 4043876"/>
              <a:gd name="connsiteX1" fmla="*/ 3649050 w 3649050"/>
              <a:gd name="connsiteY1" fmla="*/ 2717505 h 4043876"/>
              <a:gd name="connsiteX2" fmla="*/ 2163895 w 3649050"/>
              <a:gd name="connsiteY2" fmla="*/ 1440631 h 4043876"/>
              <a:gd name="connsiteX3" fmla="*/ 2163895 w 3649050"/>
              <a:gd name="connsiteY3" fmla="*/ 454936 h 4043876"/>
              <a:gd name="connsiteX4" fmla="*/ 1911152 w 3649050"/>
              <a:gd name="connsiteY4" fmla="*/ 0 h 4043876"/>
              <a:gd name="connsiteX5" fmla="*/ 1658410 w 3649050"/>
              <a:gd name="connsiteY5" fmla="*/ 454936 h 4043876"/>
              <a:gd name="connsiteX6" fmla="*/ 1658410 w 3649050"/>
              <a:gd name="connsiteY6" fmla="*/ 1440631 h 4043876"/>
              <a:gd name="connsiteX7" fmla="*/ 0 w 3649050"/>
              <a:gd name="connsiteY7" fmla="*/ 2861885 h 4043876"/>
              <a:gd name="connsiteX8" fmla="*/ 48126 w 3649050"/>
              <a:gd name="connsiteY8" fmla="*/ 2941436 h 4043876"/>
              <a:gd name="connsiteX9" fmla="*/ 1658410 w 3649050"/>
              <a:gd name="connsiteY9" fmla="*/ 2198858 h 4043876"/>
              <a:gd name="connsiteX10" fmla="*/ 1658410 w 3649050"/>
              <a:gd name="connsiteY10" fmla="*/ 3300814 h 4043876"/>
              <a:gd name="connsiteX11" fmla="*/ 1152926 w 3649050"/>
              <a:gd name="connsiteY11" fmla="*/ 3740585 h 4043876"/>
              <a:gd name="connsiteX12" fmla="*/ 1152926 w 3649050"/>
              <a:gd name="connsiteY12" fmla="*/ 4043876 h 4043876"/>
              <a:gd name="connsiteX13" fmla="*/ 1911152 w 3649050"/>
              <a:gd name="connsiteY13" fmla="*/ 3740585 h 4043876"/>
              <a:gd name="connsiteX14" fmla="*/ 2669379 w 3649050"/>
              <a:gd name="connsiteY14" fmla="*/ 4043876 h 4043876"/>
              <a:gd name="connsiteX15" fmla="*/ 2669379 w 3649050"/>
              <a:gd name="connsiteY15" fmla="*/ 3740585 h 4043876"/>
              <a:gd name="connsiteX16" fmla="*/ 2163895 w 3649050"/>
              <a:gd name="connsiteY16" fmla="*/ 3300814 h 4043876"/>
              <a:gd name="connsiteX17" fmla="*/ 2163895 w 3649050"/>
              <a:gd name="connsiteY17" fmla="*/ 2198858 h 4043876"/>
              <a:gd name="connsiteX18" fmla="*/ 3629799 w 3649050"/>
              <a:gd name="connsiteY18" fmla="*/ 2874059 h 4043876"/>
              <a:gd name="connsiteX19" fmla="*/ 2097524 w 3649050"/>
              <a:gd name="connsiteY19" fmla="*/ 3377091 h 4043876"/>
              <a:gd name="connsiteX20" fmla="*/ 2568282 w 3649050"/>
              <a:gd name="connsiteY20" fmla="*/ 3786534 h 4043876"/>
              <a:gd name="connsiteX21" fmla="*/ 2568282 w 3649050"/>
              <a:gd name="connsiteY21" fmla="*/ 3894455 h 4043876"/>
              <a:gd name="connsiteX22" fmla="*/ 1948710 w 3649050"/>
              <a:gd name="connsiteY22" fmla="*/ 3646767 h 4043876"/>
              <a:gd name="connsiteX23" fmla="*/ 1911152 w 3649050"/>
              <a:gd name="connsiteY23" fmla="*/ 3631603 h 4043876"/>
              <a:gd name="connsiteX24" fmla="*/ 1873595 w 3649050"/>
              <a:gd name="connsiteY24" fmla="*/ 3646767 h 4043876"/>
              <a:gd name="connsiteX25" fmla="*/ 1254023 w 3649050"/>
              <a:gd name="connsiteY25" fmla="*/ 3894455 h 4043876"/>
              <a:gd name="connsiteX26" fmla="*/ 1254023 w 3649050"/>
              <a:gd name="connsiteY26" fmla="*/ 3786635 h 4043876"/>
              <a:gd name="connsiteX27" fmla="*/ 1724780 w 3649050"/>
              <a:gd name="connsiteY27" fmla="*/ 3377192 h 4043876"/>
              <a:gd name="connsiteX28" fmla="*/ 1759507 w 3649050"/>
              <a:gd name="connsiteY28" fmla="*/ 3346863 h 4043876"/>
              <a:gd name="connsiteX29" fmla="*/ 1759507 w 3649050"/>
              <a:gd name="connsiteY29" fmla="*/ 2035283 h 4043876"/>
              <a:gd name="connsiteX30" fmla="*/ 1612916 w 3649050"/>
              <a:gd name="connsiteY30" fmla="*/ 2108426 h 4043876"/>
              <a:gd name="connsiteX31" fmla="*/ 293602 w 3649050"/>
              <a:gd name="connsiteY31" fmla="*/ 2768235 h 4043876"/>
              <a:gd name="connsiteX32" fmla="*/ 168473 w 3649050"/>
              <a:gd name="connsiteY32" fmla="*/ 2827575 h 4043876"/>
              <a:gd name="connsiteX33" fmla="*/ 1716743 w 3649050"/>
              <a:gd name="connsiteY33" fmla="*/ 1523277 h 4043876"/>
              <a:gd name="connsiteX34" fmla="*/ 1759507 w 3649050"/>
              <a:gd name="connsiteY34" fmla="*/ 1492948 h 4043876"/>
              <a:gd name="connsiteX35" fmla="*/ 1759507 w 3649050"/>
              <a:gd name="connsiteY35" fmla="*/ 454936 h 4043876"/>
              <a:gd name="connsiteX36" fmla="*/ 1911152 w 3649050"/>
              <a:gd name="connsiteY36" fmla="*/ 101097 h 4043876"/>
              <a:gd name="connsiteX37" fmla="*/ 2062798 w 3649050"/>
              <a:gd name="connsiteY37" fmla="*/ 454936 h 4043876"/>
              <a:gd name="connsiteX38" fmla="*/ 2062798 w 3649050"/>
              <a:gd name="connsiteY38" fmla="*/ 1492948 h 4043876"/>
              <a:gd name="connsiteX39" fmla="*/ 2105511 w 3649050"/>
              <a:gd name="connsiteY39" fmla="*/ 1523277 h 4043876"/>
              <a:gd name="connsiteX40" fmla="*/ 3528703 w 3649050"/>
              <a:gd name="connsiteY40" fmla="*/ 2740947 h 4043876"/>
              <a:gd name="connsiteX41" fmla="*/ 3528703 w 3649050"/>
              <a:gd name="connsiteY41" fmla="*/ 2768235 h 4043876"/>
              <a:gd name="connsiteX42" fmla="*/ 2209135 w 3649050"/>
              <a:gd name="connsiteY42" fmla="*/ 2108426 h 4043876"/>
              <a:gd name="connsiteX43" fmla="*/ 2062848 w 3649050"/>
              <a:gd name="connsiteY43" fmla="*/ 2035283 h 4043876"/>
              <a:gd name="connsiteX44" fmla="*/ 2062848 w 3649050"/>
              <a:gd name="connsiteY44" fmla="*/ 3346863 h 4043876"/>
              <a:gd name="connsiteX45" fmla="*/ 2097524 w 3649050"/>
              <a:gd name="connsiteY45" fmla="*/ 3377091 h 4043876"/>
              <a:gd name="connsiteX0" fmla="*/ 3658675 w 3658675"/>
              <a:gd name="connsiteY0" fmla="*/ 2931810 h 4043876"/>
              <a:gd name="connsiteX1" fmla="*/ 3649050 w 3658675"/>
              <a:gd name="connsiteY1" fmla="*/ 2717505 h 4043876"/>
              <a:gd name="connsiteX2" fmla="*/ 2163895 w 3658675"/>
              <a:gd name="connsiteY2" fmla="*/ 1440631 h 4043876"/>
              <a:gd name="connsiteX3" fmla="*/ 2163895 w 3658675"/>
              <a:gd name="connsiteY3" fmla="*/ 454936 h 4043876"/>
              <a:gd name="connsiteX4" fmla="*/ 1911152 w 3658675"/>
              <a:gd name="connsiteY4" fmla="*/ 0 h 4043876"/>
              <a:gd name="connsiteX5" fmla="*/ 1658410 w 3658675"/>
              <a:gd name="connsiteY5" fmla="*/ 454936 h 4043876"/>
              <a:gd name="connsiteX6" fmla="*/ 1658410 w 3658675"/>
              <a:gd name="connsiteY6" fmla="*/ 1440631 h 4043876"/>
              <a:gd name="connsiteX7" fmla="*/ 0 w 3658675"/>
              <a:gd name="connsiteY7" fmla="*/ 2861885 h 4043876"/>
              <a:gd name="connsiteX8" fmla="*/ 48126 w 3658675"/>
              <a:gd name="connsiteY8" fmla="*/ 2941436 h 4043876"/>
              <a:gd name="connsiteX9" fmla="*/ 1658410 w 3658675"/>
              <a:gd name="connsiteY9" fmla="*/ 2198858 h 4043876"/>
              <a:gd name="connsiteX10" fmla="*/ 1658410 w 3658675"/>
              <a:gd name="connsiteY10" fmla="*/ 3300814 h 4043876"/>
              <a:gd name="connsiteX11" fmla="*/ 1152926 w 3658675"/>
              <a:gd name="connsiteY11" fmla="*/ 3740585 h 4043876"/>
              <a:gd name="connsiteX12" fmla="*/ 1152926 w 3658675"/>
              <a:gd name="connsiteY12" fmla="*/ 4043876 h 4043876"/>
              <a:gd name="connsiteX13" fmla="*/ 1911152 w 3658675"/>
              <a:gd name="connsiteY13" fmla="*/ 3740585 h 4043876"/>
              <a:gd name="connsiteX14" fmla="*/ 2669379 w 3658675"/>
              <a:gd name="connsiteY14" fmla="*/ 4043876 h 4043876"/>
              <a:gd name="connsiteX15" fmla="*/ 2669379 w 3658675"/>
              <a:gd name="connsiteY15" fmla="*/ 3740585 h 4043876"/>
              <a:gd name="connsiteX16" fmla="*/ 2163895 w 3658675"/>
              <a:gd name="connsiteY16" fmla="*/ 3300814 h 4043876"/>
              <a:gd name="connsiteX17" fmla="*/ 2163895 w 3658675"/>
              <a:gd name="connsiteY17" fmla="*/ 2198858 h 4043876"/>
              <a:gd name="connsiteX18" fmla="*/ 3658675 w 3658675"/>
              <a:gd name="connsiteY18" fmla="*/ 2931810 h 4043876"/>
              <a:gd name="connsiteX19" fmla="*/ 2097524 w 3658675"/>
              <a:gd name="connsiteY19" fmla="*/ 3377091 h 4043876"/>
              <a:gd name="connsiteX20" fmla="*/ 2568282 w 3658675"/>
              <a:gd name="connsiteY20" fmla="*/ 3786534 h 4043876"/>
              <a:gd name="connsiteX21" fmla="*/ 2568282 w 3658675"/>
              <a:gd name="connsiteY21" fmla="*/ 3894455 h 4043876"/>
              <a:gd name="connsiteX22" fmla="*/ 1948710 w 3658675"/>
              <a:gd name="connsiteY22" fmla="*/ 3646767 h 4043876"/>
              <a:gd name="connsiteX23" fmla="*/ 1911152 w 3658675"/>
              <a:gd name="connsiteY23" fmla="*/ 3631603 h 4043876"/>
              <a:gd name="connsiteX24" fmla="*/ 1873595 w 3658675"/>
              <a:gd name="connsiteY24" fmla="*/ 3646767 h 4043876"/>
              <a:gd name="connsiteX25" fmla="*/ 1254023 w 3658675"/>
              <a:gd name="connsiteY25" fmla="*/ 3894455 h 4043876"/>
              <a:gd name="connsiteX26" fmla="*/ 1254023 w 3658675"/>
              <a:gd name="connsiteY26" fmla="*/ 3786635 h 4043876"/>
              <a:gd name="connsiteX27" fmla="*/ 1724780 w 3658675"/>
              <a:gd name="connsiteY27" fmla="*/ 3377192 h 4043876"/>
              <a:gd name="connsiteX28" fmla="*/ 1759507 w 3658675"/>
              <a:gd name="connsiteY28" fmla="*/ 3346863 h 4043876"/>
              <a:gd name="connsiteX29" fmla="*/ 1759507 w 3658675"/>
              <a:gd name="connsiteY29" fmla="*/ 2035283 h 4043876"/>
              <a:gd name="connsiteX30" fmla="*/ 1612916 w 3658675"/>
              <a:gd name="connsiteY30" fmla="*/ 2108426 h 4043876"/>
              <a:gd name="connsiteX31" fmla="*/ 293602 w 3658675"/>
              <a:gd name="connsiteY31" fmla="*/ 2768235 h 4043876"/>
              <a:gd name="connsiteX32" fmla="*/ 168473 w 3658675"/>
              <a:gd name="connsiteY32" fmla="*/ 2827575 h 4043876"/>
              <a:gd name="connsiteX33" fmla="*/ 1716743 w 3658675"/>
              <a:gd name="connsiteY33" fmla="*/ 1523277 h 4043876"/>
              <a:gd name="connsiteX34" fmla="*/ 1759507 w 3658675"/>
              <a:gd name="connsiteY34" fmla="*/ 1492948 h 4043876"/>
              <a:gd name="connsiteX35" fmla="*/ 1759507 w 3658675"/>
              <a:gd name="connsiteY35" fmla="*/ 454936 h 4043876"/>
              <a:gd name="connsiteX36" fmla="*/ 1911152 w 3658675"/>
              <a:gd name="connsiteY36" fmla="*/ 101097 h 4043876"/>
              <a:gd name="connsiteX37" fmla="*/ 2062798 w 3658675"/>
              <a:gd name="connsiteY37" fmla="*/ 454936 h 4043876"/>
              <a:gd name="connsiteX38" fmla="*/ 2062798 w 3658675"/>
              <a:gd name="connsiteY38" fmla="*/ 1492948 h 4043876"/>
              <a:gd name="connsiteX39" fmla="*/ 2105511 w 3658675"/>
              <a:gd name="connsiteY39" fmla="*/ 1523277 h 4043876"/>
              <a:gd name="connsiteX40" fmla="*/ 3528703 w 3658675"/>
              <a:gd name="connsiteY40" fmla="*/ 2740947 h 4043876"/>
              <a:gd name="connsiteX41" fmla="*/ 3528703 w 3658675"/>
              <a:gd name="connsiteY41" fmla="*/ 2768235 h 4043876"/>
              <a:gd name="connsiteX42" fmla="*/ 2209135 w 3658675"/>
              <a:gd name="connsiteY42" fmla="*/ 2108426 h 4043876"/>
              <a:gd name="connsiteX43" fmla="*/ 2062848 w 3658675"/>
              <a:gd name="connsiteY43" fmla="*/ 2035283 h 4043876"/>
              <a:gd name="connsiteX44" fmla="*/ 2062848 w 3658675"/>
              <a:gd name="connsiteY44" fmla="*/ 3346863 h 4043876"/>
              <a:gd name="connsiteX45" fmla="*/ 2097524 w 3658675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28703 w 3735677"/>
              <a:gd name="connsiteY40" fmla="*/ 2740947 h 4043876"/>
              <a:gd name="connsiteX41" fmla="*/ 3528703 w 3735677"/>
              <a:gd name="connsiteY41" fmla="*/ 2768235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28703 w 3735677"/>
              <a:gd name="connsiteY40" fmla="*/ 2740947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29972 w 3735677"/>
              <a:gd name="connsiteY32" fmla="*/ 2808324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49223 w 3735677"/>
              <a:gd name="connsiteY32" fmla="*/ 2817949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733741 w 3735677"/>
              <a:gd name="connsiteY0" fmla="*/ 2952282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733741 w 3735677"/>
              <a:gd name="connsiteY18" fmla="*/ 2952282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49223 w 3735677"/>
              <a:gd name="connsiteY32" fmla="*/ 2817949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733741 w 3762975"/>
              <a:gd name="connsiteY0" fmla="*/ 2952282 h 4043876"/>
              <a:gd name="connsiteX1" fmla="*/ 3762975 w 3762975"/>
              <a:gd name="connsiteY1" fmla="*/ 2871150 h 4043876"/>
              <a:gd name="connsiteX2" fmla="*/ 2163895 w 3762975"/>
              <a:gd name="connsiteY2" fmla="*/ 1440631 h 4043876"/>
              <a:gd name="connsiteX3" fmla="*/ 2163895 w 3762975"/>
              <a:gd name="connsiteY3" fmla="*/ 454936 h 4043876"/>
              <a:gd name="connsiteX4" fmla="*/ 1911152 w 3762975"/>
              <a:gd name="connsiteY4" fmla="*/ 0 h 4043876"/>
              <a:gd name="connsiteX5" fmla="*/ 1658410 w 3762975"/>
              <a:gd name="connsiteY5" fmla="*/ 454936 h 4043876"/>
              <a:gd name="connsiteX6" fmla="*/ 1658410 w 3762975"/>
              <a:gd name="connsiteY6" fmla="*/ 1440631 h 4043876"/>
              <a:gd name="connsiteX7" fmla="*/ 0 w 3762975"/>
              <a:gd name="connsiteY7" fmla="*/ 2861885 h 4043876"/>
              <a:gd name="connsiteX8" fmla="*/ 48126 w 3762975"/>
              <a:gd name="connsiteY8" fmla="*/ 2941436 h 4043876"/>
              <a:gd name="connsiteX9" fmla="*/ 1658410 w 3762975"/>
              <a:gd name="connsiteY9" fmla="*/ 2198858 h 4043876"/>
              <a:gd name="connsiteX10" fmla="*/ 1658410 w 3762975"/>
              <a:gd name="connsiteY10" fmla="*/ 3300814 h 4043876"/>
              <a:gd name="connsiteX11" fmla="*/ 1152926 w 3762975"/>
              <a:gd name="connsiteY11" fmla="*/ 3740585 h 4043876"/>
              <a:gd name="connsiteX12" fmla="*/ 1152926 w 3762975"/>
              <a:gd name="connsiteY12" fmla="*/ 4043876 h 4043876"/>
              <a:gd name="connsiteX13" fmla="*/ 1911152 w 3762975"/>
              <a:gd name="connsiteY13" fmla="*/ 3740585 h 4043876"/>
              <a:gd name="connsiteX14" fmla="*/ 2669379 w 3762975"/>
              <a:gd name="connsiteY14" fmla="*/ 4043876 h 4043876"/>
              <a:gd name="connsiteX15" fmla="*/ 2669379 w 3762975"/>
              <a:gd name="connsiteY15" fmla="*/ 3740585 h 4043876"/>
              <a:gd name="connsiteX16" fmla="*/ 2163895 w 3762975"/>
              <a:gd name="connsiteY16" fmla="*/ 3300814 h 4043876"/>
              <a:gd name="connsiteX17" fmla="*/ 2163895 w 3762975"/>
              <a:gd name="connsiteY17" fmla="*/ 2198858 h 4043876"/>
              <a:gd name="connsiteX18" fmla="*/ 3733741 w 3762975"/>
              <a:gd name="connsiteY18" fmla="*/ 2952282 h 4043876"/>
              <a:gd name="connsiteX19" fmla="*/ 2097524 w 3762975"/>
              <a:gd name="connsiteY19" fmla="*/ 3377091 h 4043876"/>
              <a:gd name="connsiteX20" fmla="*/ 2568282 w 3762975"/>
              <a:gd name="connsiteY20" fmla="*/ 3786534 h 4043876"/>
              <a:gd name="connsiteX21" fmla="*/ 2568282 w 3762975"/>
              <a:gd name="connsiteY21" fmla="*/ 3894455 h 4043876"/>
              <a:gd name="connsiteX22" fmla="*/ 1948710 w 3762975"/>
              <a:gd name="connsiteY22" fmla="*/ 3646767 h 4043876"/>
              <a:gd name="connsiteX23" fmla="*/ 1911152 w 3762975"/>
              <a:gd name="connsiteY23" fmla="*/ 3631603 h 4043876"/>
              <a:gd name="connsiteX24" fmla="*/ 1873595 w 3762975"/>
              <a:gd name="connsiteY24" fmla="*/ 3646767 h 4043876"/>
              <a:gd name="connsiteX25" fmla="*/ 1254023 w 3762975"/>
              <a:gd name="connsiteY25" fmla="*/ 3894455 h 4043876"/>
              <a:gd name="connsiteX26" fmla="*/ 1254023 w 3762975"/>
              <a:gd name="connsiteY26" fmla="*/ 3786635 h 4043876"/>
              <a:gd name="connsiteX27" fmla="*/ 1724780 w 3762975"/>
              <a:gd name="connsiteY27" fmla="*/ 3377192 h 4043876"/>
              <a:gd name="connsiteX28" fmla="*/ 1759507 w 3762975"/>
              <a:gd name="connsiteY28" fmla="*/ 3346863 h 4043876"/>
              <a:gd name="connsiteX29" fmla="*/ 1759507 w 3762975"/>
              <a:gd name="connsiteY29" fmla="*/ 2035283 h 4043876"/>
              <a:gd name="connsiteX30" fmla="*/ 1612916 w 3762975"/>
              <a:gd name="connsiteY30" fmla="*/ 2108426 h 4043876"/>
              <a:gd name="connsiteX31" fmla="*/ 158849 w 3762975"/>
              <a:gd name="connsiteY31" fmla="*/ 2825987 h 4043876"/>
              <a:gd name="connsiteX32" fmla="*/ 149223 w 3762975"/>
              <a:gd name="connsiteY32" fmla="*/ 2817949 h 4043876"/>
              <a:gd name="connsiteX33" fmla="*/ 1716743 w 3762975"/>
              <a:gd name="connsiteY33" fmla="*/ 1523277 h 4043876"/>
              <a:gd name="connsiteX34" fmla="*/ 1759507 w 3762975"/>
              <a:gd name="connsiteY34" fmla="*/ 1492948 h 4043876"/>
              <a:gd name="connsiteX35" fmla="*/ 1759507 w 3762975"/>
              <a:gd name="connsiteY35" fmla="*/ 454936 h 4043876"/>
              <a:gd name="connsiteX36" fmla="*/ 1911152 w 3762975"/>
              <a:gd name="connsiteY36" fmla="*/ 101097 h 4043876"/>
              <a:gd name="connsiteX37" fmla="*/ 2062798 w 3762975"/>
              <a:gd name="connsiteY37" fmla="*/ 454936 h 4043876"/>
              <a:gd name="connsiteX38" fmla="*/ 2062798 w 3762975"/>
              <a:gd name="connsiteY38" fmla="*/ 1492948 h 4043876"/>
              <a:gd name="connsiteX39" fmla="*/ 2105511 w 3762975"/>
              <a:gd name="connsiteY39" fmla="*/ 1523277 h 4043876"/>
              <a:gd name="connsiteX40" fmla="*/ 3586455 w 3762975"/>
              <a:gd name="connsiteY40" fmla="*/ 2798698 h 4043876"/>
              <a:gd name="connsiteX41" fmla="*/ 3615330 w 3762975"/>
              <a:gd name="connsiteY41" fmla="*/ 2825987 h 4043876"/>
              <a:gd name="connsiteX42" fmla="*/ 2209135 w 3762975"/>
              <a:gd name="connsiteY42" fmla="*/ 2108426 h 4043876"/>
              <a:gd name="connsiteX43" fmla="*/ 2062848 w 3762975"/>
              <a:gd name="connsiteY43" fmla="*/ 2035283 h 4043876"/>
              <a:gd name="connsiteX44" fmla="*/ 2062848 w 3762975"/>
              <a:gd name="connsiteY44" fmla="*/ 3346863 h 4043876"/>
              <a:gd name="connsiteX45" fmla="*/ 2097524 w 3762975"/>
              <a:gd name="connsiteY45" fmla="*/ 3377091 h 404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762975" h="4043876">
                <a:moveTo>
                  <a:pt x="3733741" y="2952282"/>
                </a:moveTo>
                <a:cubicBezTo>
                  <a:pt x="3734386" y="2909316"/>
                  <a:pt x="3762330" y="2914116"/>
                  <a:pt x="3762975" y="2871150"/>
                </a:cubicBezTo>
                <a:lnTo>
                  <a:pt x="2163895" y="1440631"/>
                </a:lnTo>
                <a:lnTo>
                  <a:pt x="2163895" y="454936"/>
                </a:lnTo>
                <a:cubicBezTo>
                  <a:pt x="2163895" y="257797"/>
                  <a:pt x="2062798" y="0"/>
                  <a:pt x="1911152" y="0"/>
                </a:cubicBezTo>
                <a:cubicBezTo>
                  <a:pt x="1764562" y="0"/>
                  <a:pt x="1658410" y="257797"/>
                  <a:pt x="1658410" y="454936"/>
                </a:cubicBezTo>
                <a:lnTo>
                  <a:pt x="1658410" y="1440631"/>
                </a:lnTo>
                <a:lnTo>
                  <a:pt x="0" y="2861885"/>
                </a:lnTo>
                <a:lnTo>
                  <a:pt x="48126" y="2941436"/>
                </a:lnTo>
                <a:lnTo>
                  <a:pt x="1658410" y="2198858"/>
                </a:lnTo>
                <a:lnTo>
                  <a:pt x="1658410" y="3300814"/>
                </a:lnTo>
                <a:lnTo>
                  <a:pt x="1152926" y="3740585"/>
                </a:lnTo>
                <a:lnTo>
                  <a:pt x="1152926" y="4043876"/>
                </a:lnTo>
                <a:lnTo>
                  <a:pt x="1911152" y="3740585"/>
                </a:lnTo>
                <a:lnTo>
                  <a:pt x="2669379" y="4043876"/>
                </a:lnTo>
                <a:lnTo>
                  <a:pt x="2669379" y="3740585"/>
                </a:lnTo>
                <a:lnTo>
                  <a:pt x="2163895" y="3300814"/>
                </a:lnTo>
                <a:lnTo>
                  <a:pt x="2163895" y="2198858"/>
                </a:lnTo>
                <a:lnTo>
                  <a:pt x="3733741" y="2952282"/>
                </a:lnTo>
                <a:close/>
                <a:moveTo>
                  <a:pt x="2097524" y="3377091"/>
                </a:moveTo>
                <a:lnTo>
                  <a:pt x="2568282" y="3786534"/>
                </a:lnTo>
                <a:lnTo>
                  <a:pt x="2568282" y="3894455"/>
                </a:lnTo>
                <a:lnTo>
                  <a:pt x="1948710" y="3646767"/>
                </a:lnTo>
                <a:lnTo>
                  <a:pt x="1911152" y="3631603"/>
                </a:lnTo>
                <a:lnTo>
                  <a:pt x="1873595" y="3646767"/>
                </a:lnTo>
                <a:lnTo>
                  <a:pt x="1254023" y="3894455"/>
                </a:lnTo>
                <a:lnTo>
                  <a:pt x="1254023" y="3786635"/>
                </a:lnTo>
                <a:lnTo>
                  <a:pt x="1724780" y="3377192"/>
                </a:lnTo>
                <a:lnTo>
                  <a:pt x="1759507" y="3346863"/>
                </a:lnTo>
                <a:lnTo>
                  <a:pt x="1759507" y="2035283"/>
                </a:lnTo>
                <a:lnTo>
                  <a:pt x="1612916" y="2108426"/>
                </a:lnTo>
                <a:lnTo>
                  <a:pt x="158849" y="2825987"/>
                </a:lnTo>
                <a:lnTo>
                  <a:pt x="149223" y="2817949"/>
                </a:lnTo>
                <a:lnTo>
                  <a:pt x="1716743" y="1523277"/>
                </a:lnTo>
                <a:lnTo>
                  <a:pt x="1759507" y="1492948"/>
                </a:lnTo>
                <a:lnTo>
                  <a:pt x="1759507" y="454936"/>
                </a:lnTo>
                <a:cubicBezTo>
                  <a:pt x="1759507" y="275944"/>
                  <a:pt x="1855549" y="101097"/>
                  <a:pt x="1911152" y="101097"/>
                </a:cubicBezTo>
                <a:cubicBezTo>
                  <a:pt x="1974540" y="101097"/>
                  <a:pt x="2062798" y="279381"/>
                  <a:pt x="2062798" y="454936"/>
                </a:cubicBezTo>
                <a:lnTo>
                  <a:pt x="2062798" y="1492948"/>
                </a:lnTo>
                <a:lnTo>
                  <a:pt x="2105511" y="1523277"/>
                </a:lnTo>
                <a:lnTo>
                  <a:pt x="3586455" y="2798698"/>
                </a:lnTo>
                <a:lnTo>
                  <a:pt x="3615330" y="2825987"/>
                </a:lnTo>
                <a:lnTo>
                  <a:pt x="2209135" y="2108426"/>
                </a:lnTo>
                <a:lnTo>
                  <a:pt x="2062848" y="2035283"/>
                </a:lnTo>
                <a:lnTo>
                  <a:pt x="2062848" y="3346863"/>
                </a:lnTo>
                <a:lnTo>
                  <a:pt x="2097524" y="337709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50502" cap="flat">
            <a:solidFill>
              <a:schemeClr val="accent1">
                <a:lumMod val="7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x-none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8" name="Graphic 17" descr="Cloud outline">
            <a:extLst>
              <a:ext uri="{FF2B5EF4-FFF2-40B4-BE49-F238E27FC236}">
                <a16:creationId xmlns:a16="http://schemas.microsoft.com/office/drawing/2014/main" id="{EDD0BD02-2E6A-D348-8E7C-0603D77FC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65771" y="519619"/>
            <a:ext cx="3103279" cy="2366833"/>
          </a:xfrm>
          <a:prstGeom prst="rect">
            <a:avLst/>
          </a:prstGeom>
        </p:spPr>
      </p:pic>
      <p:pic>
        <p:nvPicPr>
          <p:cNvPr id="51" name="Graphic 50" descr="Cloud outline">
            <a:extLst>
              <a:ext uri="{FF2B5EF4-FFF2-40B4-BE49-F238E27FC236}">
                <a16:creationId xmlns:a16="http://schemas.microsoft.com/office/drawing/2014/main" id="{AD246EE2-F462-EC4D-A4D2-4FC4822386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79771" y="5069172"/>
            <a:ext cx="2094179" cy="1597205"/>
          </a:xfrm>
          <a:prstGeom prst="rect">
            <a:avLst/>
          </a:prstGeom>
        </p:spPr>
      </p:pic>
      <p:pic>
        <p:nvPicPr>
          <p:cNvPr id="52" name="Graphic 51" descr="Cloud outline">
            <a:extLst>
              <a:ext uri="{FF2B5EF4-FFF2-40B4-BE49-F238E27FC236}">
                <a16:creationId xmlns:a16="http://schemas.microsoft.com/office/drawing/2014/main" id="{47D7C06D-B102-B148-9E8B-9BA9C9E79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86008" y="4954551"/>
            <a:ext cx="2094179" cy="1597205"/>
          </a:xfrm>
          <a:prstGeom prst="rect">
            <a:avLst/>
          </a:prstGeom>
        </p:spPr>
      </p:pic>
      <p:sp>
        <p:nvSpPr>
          <p:cNvPr id="56" name="CuadroTexto 238">
            <a:extLst>
              <a:ext uri="{FF2B5EF4-FFF2-40B4-BE49-F238E27FC236}">
                <a16:creationId xmlns:a16="http://schemas.microsoft.com/office/drawing/2014/main" id="{C4769A70-092B-6A49-84A8-647C5B0CE6BE}"/>
              </a:ext>
            </a:extLst>
          </p:cNvPr>
          <p:cNvSpPr txBox="1"/>
          <p:nvPr/>
        </p:nvSpPr>
        <p:spPr>
          <a:xfrm>
            <a:off x="292584" y="1032070"/>
            <a:ext cx="5332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Problème du chapitre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DFCC0BF-CDCD-E045-82B3-D354C20FDA40}"/>
              </a:ext>
            </a:extLst>
          </p:cNvPr>
          <p:cNvCxnSpPr/>
          <p:nvPr/>
        </p:nvCxnSpPr>
        <p:spPr>
          <a:xfrm>
            <a:off x="8638898" y="1594785"/>
            <a:ext cx="1381303" cy="1581295"/>
          </a:xfrm>
          <a:prstGeom prst="line">
            <a:avLst/>
          </a:prstGeom>
          <a:ln w="38100">
            <a:solidFill>
              <a:srgbClr val="FF3472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FADE9EE-F3F0-FF46-BE2F-161A10231EB8}"/>
              </a:ext>
            </a:extLst>
          </p:cNvPr>
          <p:cNvCxnSpPr>
            <a:cxnSpLocks/>
          </p:cNvCxnSpPr>
          <p:nvPr/>
        </p:nvCxnSpPr>
        <p:spPr>
          <a:xfrm flipH="1">
            <a:off x="8638899" y="4054708"/>
            <a:ext cx="1381302" cy="1519557"/>
          </a:xfrm>
          <a:prstGeom prst="line">
            <a:avLst/>
          </a:prstGeom>
          <a:ln w="38100">
            <a:solidFill>
              <a:srgbClr val="FF3472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5FA7CA2-6108-A746-B363-84335797D048}"/>
              </a:ext>
            </a:extLst>
          </p:cNvPr>
          <p:cNvCxnSpPr>
            <a:cxnSpLocks/>
          </p:cNvCxnSpPr>
          <p:nvPr/>
        </p:nvCxnSpPr>
        <p:spPr>
          <a:xfrm>
            <a:off x="8248210" y="1788828"/>
            <a:ext cx="725740" cy="1535137"/>
          </a:xfrm>
          <a:prstGeom prst="line">
            <a:avLst/>
          </a:prstGeom>
          <a:ln w="38100">
            <a:solidFill>
              <a:srgbClr val="00B050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5EEC42A-8454-2742-BFC1-602A8A4E8F7E}"/>
              </a:ext>
            </a:extLst>
          </p:cNvPr>
          <p:cNvCxnSpPr>
            <a:cxnSpLocks/>
          </p:cNvCxnSpPr>
          <p:nvPr/>
        </p:nvCxnSpPr>
        <p:spPr>
          <a:xfrm flipH="1">
            <a:off x="8248210" y="3921984"/>
            <a:ext cx="646230" cy="1544029"/>
          </a:xfrm>
          <a:prstGeom prst="line">
            <a:avLst/>
          </a:prstGeom>
          <a:ln w="38100">
            <a:solidFill>
              <a:srgbClr val="00B050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>
            <a:extLst>
              <a:ext uri="{FF2B5EF4-FFF2-40B4-BE49-F238E27FC236}">
                <a16:creationId xmlns:a16="http://schemas.microsoft.com/office/drawing/2014/main" id="{2DFBB338-F3C4-0142-83ED-3416CA5069BE}"/>
              </a:ext>
            </a:extLst>
          </p:cNvPr>
          <p:cNvSpPr/>
          <p:nvPr/>
        </p:nvSpPr>
        <p:spPr>
          <a:xfrm>
            <a:off x="8611985" y="2028305"/>
            <a:ext cx="532015" cy="690356"/>
          </a:xfrm>
          <a:custGeom>
            <a:avLst/>
            <a:gdLst>
              <a:gd name="connsiteX0" fmla="*/ 0 w 532015"/>
              <a:gd name="connsiteY0" fmla="*/ 0 h 631768"/>
              <a:gd name="connsiteX1" fmla="*/ 299259 w 532015"/>
              <a:gd name="connsiteY1" fmla="*/ 581891 h 631768"/>
              <a:gd name="connsiteX2" fmla="*/ 465513 w 532015"/>
              <a:gd name="connsiteY2" fmla="*/ 631768 h 631768"/>
              <a:gd name="connsiteX3" fmla="*/ 532015 w 532015"/>
              <a:gd name="connsiteY3" fmla="*/ 565266 h 631768"/>
              <a:gd name="connsiteX4" fmla="*/ 49877 w 532015"/>
              <a:gd name="connsiteY4" fmla="*/ 16626 h 631768"/>
              <a:gd name="connsiteX5" fmla="*/ 0 w 532015"/>
              <a:gd name="connsiteY5" fmla="*/ 0 h 631768"/>
              <a:gd name="connsiteX0" fmla="*/ 0 w 532015"/>
              <a:gd name="connsiteY0" fmla="*/ 0 h 668602"/>
              <a:gd name="connsiteX1" fmla="*/ 338673 w 532015"/>
              <a:gd name="connsiteY1" fmla="*/ 668602 h 668602"/>
              <a:gd name="connsiteX2" fmla="*/ 465513 w 532015"/>
              <a:gd name="connsiteY2" fmla="*/ 631768 h 668602"/>
              <a:gd name="connsiteX3" fmla="*/ 532015 w 532015"/>
              <a:gd name="connsiteY3" fmla="*/ 565266 h 668602"/>
              <a:gd name="connsiteX4" fmla="*/ 49877 w 532015"/>
              <a:gd name="connsiteY4" fmla="*/ 16626 h 668602"/>
              <a:gd name="connsiteX5" fmla="*/ 0 w 532015"/>
              <a:gd name="connsiteY5" fmla="*/ 0 h 668602"/>
              <a:gd name="connsiteX0" fmla="*/ 0 w 532015"/>
              <a:gd name="connsiteY0" fmla="*/ 0 h 679064"/>
              <a:gd name="connsiteX1" fmla="*/ 338673 w 532015"/>
              <a:gd name="connsiteY1" fmla="*/ 668602 h 679064"/>
              <a:gd name="connsiteX2" fmla="*/ 481279 w 532015"/>
              <a:gd name="connsiteY2" fmla="*/ 679064 h 679064"/>
              <a:gd name="connsiteX3" fmla="*/ 532015 w 532015"/>
              <a:gd name="connsiteY3" fmla="*/ 565266 h 679064"/>
              <a:gd name="connsiteX4" fmla="*/ 49877 w 532015"/>
              <a:gd name="connsiteY4" fmla="*/ 16626 h 679064"/>
              <a:gd name="connsiteX5" fmla="*/ 0 w 532015"/>
              <a:gd name="connsiteY5" fmla="*/ 0 h 679064"/>
              <a:gd name="connsiteX0" fmla="*/ 0 w 532015"/>
              <a:gd name="connsiteY0" fmla="*/ 0 h 679064"/>
              <a:gd name="connsiteX1" fmla="*/ 338673 w 532015"/>
              <a:gd name="connsiteY1" fmla="*/ 668602 h 679064"/>
              <a:gd name="connsiteX2" fmla="*/ 481279 w 532015"/>
              <a:gd name="connsiteY2" fmla="*/ 679064 h 679064"/>
              <a:gd name="connsiteX3" fmla="*/ 532015 w 532015"/>
              <a:gd name="connsiteY3" fmla="*/ 565266 h 679064"/>
              <a:gd name="connsiteX4" fmla="*/ 49877 w 532015"/>
              <a:gd name="connsiteY4" fmla="*/ 16626 h 679064"/>
              <a:gd name="connsiteX5" fmla="*/ 0 w 532015"/>
              <a:gd name="connsiteY5" fmla="*/ 0 h 679064"/>
              <a:gd name="connsiteX0" fmla="*/ 0 w 532015"/>
              <a:gd name="connsiteY0" fmla="*/ 0 h 690356"/>
              <a:gd name="connsiteX1" fmla="*/ 338673 w 532015"/>
              <a:gd name="connsiteY1" fmla="*/ 668602 h 690356"/>
              <a:gd name="connsiteX2" fmla="*/ 481279 w 532015"/>
              <a:gd name="connsiteY2" fmla="*/ 679064 h 690356"/>
              <a:gd name="connsiteX3" fmla="*/ 532015 w 532015"/>
              <a:gd name="connsiteY3" fmla="*/ 565266 h 690356"/>
              <a:gd name="connsiteX4" fmla="*/ 49877 w 532015"/>
              <a:gd name="connsiteY4" fmla="*/ 16626 h 690356"/>
              <a:gd name="connsiteX5" fmla="*/ 0 w 532015"/>
              <a:gd name="connsiteY5" fmla="*/ 0 h 69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2015" h="690356">
                <a:moveTo>
                  <a:pt x="0" y="0"/>
                </a:moveTo>
                <a:lnTo>
                  <a:pt x="338673" y="668602"/>
                </a:lnTo>
                <a:cubicBezTo>
                  <a:pt x="386208" y="672089"/>
                  <a:pt x="387091" y="708234"/>
                  <a:pt x="481279" y="679064"/>
                </a:cubicBezTo>
                <a:cubicBezTo>
                  <a:pt x="540179" y="631801"/>
                  <a:pt x="515103" y="603199"/>
                  <a:pt x="532015" y="565266"/>
                </a:cubicBezTo>
                <a:lnTo>
                  <a:pt x="49877" y="166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09F6FBCC-BDBA-284D-B04B-E4A0F4224F6A}"/>
              </a:ext>
            </a:extLst>
          </p:cNvPr>
          <p:cNvSpPr/>
          <p:nvPr/>
        </p:nvSpPr>
        <p:spPr>
          <a:xfrm flipV="1">
            <a:off x="8571325" y="4550600"/>
            <a:ext cx="532015" cy="690356"/>
          </a:xfrm>
          <a:custGeom>
            <a:avLst/>
            <a:gdLst>
              <a:gd name="connsiteX0" fmla="*/ 0 w 532015"/>
              <a:gd name="connsiteY0" fmla="*/ 0 h 631768"/>
              <a:gd name="connsiteX1" fmla="*/ 299259 w 532015"/>
              <a:gd name="connsiteY1" fmla="*/ 581891 h 631768"/>
              <a:gd name="connsiteX2" fmla="*/ 465513 w 532015"/>
              <a:gd name="connsiteY2" fmla="*/ 631768 h 631768"/>
              <a:gd name="connsiteX3" fmla="*/ 532015 w 532015"/>
              <a:gd name="connsiteY3" fmla="*/ 565266 h 631768"/>
              <a:gd name="connsiteX4" fmla="*/ 49877 w 532015"/>
              <a:gd name="connsiteY4" fmla="*/ 16626 h 631768"/>
              <a:gd name="connsiteX5" fmla="*/ 0 w 532015"/>
              <a:gd name="connsiteY5" fmla="*/ 0 h 631768"/>
              <a:gd name="connsiteX0" fmla="*/ 0 w 532015"/>
              <a:gd name="connsiteY0" fmla="*/ 0 h 668602"/>
              <a:gd name="connsiteX1" fmla="*/ 338673 w 532015"/>
              <a:gd name="connsiteY1" fmla="*/ 668602 h 668602"/>
              <a:gd name="connsiteX2" fmla="*/ 465513 w 532015"/>
              <a:gd name="connsiteY2" fmla="*/ 631768 h 668602"/>
              <a:gd name="connsiteX3" fmla="*/ 532015 w 532015"/>
              <a:gd name="connsiteY3" fmla="*/ 565266 h 668602"/>
              <a:gd name="connsiteX4" fmla="*/ 49877 w 532015"/>
              <a:gd name="connsiteY4" fmla="*/ 16626 h 668602"/>
              <a:gd name="connsiteX5" fmla="*/ 0 w 532015"/>
              <a:gd name="connsiteY5" fmla="*/ 0 h 668602"/>
              <a:gd name="connsiteX0" fmla="*/ 0 w 532015"/>
              <a:gd name="connsiteY0" fmla="*/ 0 h 679064"/>
              <a:gd name="connsiteX1" fmla="*/ 338673 w 532015"/>
              <a:gd name="connsiteY1" fmla="*/ 668602 h 679064"/>
              <a:gd name="connsiteX2" fmla="*/ 481279 w 532015"/>
              <a:gd name="connsiteY2" fmla="*/ 679064 h 679064"/>
              <a:gd name="connsiteX3" fmla="*/ 532015 w 532015"/>
              <a:gd name="connsiteY3" fmla="*/ 565266 h 679064"/>
              <a:gd name="connsiteX4" fmla="*/ 49877 w 532015"/>
              <a:gd name="connsiteY4" fmla="*/ 16626 h 679064"/>
              <a:gd name="connsiteX5" fmla="*/ 0 w 532015"/>
              <a:gd name="connsiteY5" fmla="*/ 0 h 679064"/>
              <a:gd name="connsiteX0" fmla="*/ 0 w 532015"/>
              <a:gd name="connsiteY0" fmla="*/ 0 h 679064"/>
              <a:gd name="connsiteX1" fmla="*/ 338673 w 532015"/>
              <a:gd name="connsiteY1" fmla="*/ 668602 h 679064"/>
              <a:gd name="connsiteX2" fmla="*/ 481279 w 532015"/>
              <a:gd name="connsiteY2" fmla="*/ 679064 h 679064"/>
              <a:gd name="connsiteX3" fmla="*/ 532015 w 532015"/>
              <a:gd name="connsiteY3" fmla="*/ 565266 h 679064"/>
              <a:gd name="connsiteX4" fmla="*/ 49877 w 532015"/>
              <a:gd name="connsiteY4" fmla="*/ 16626 h 679064"/>
              <a:gd name="connsiteX5" fmla="*/ 0 w 532015"/>
              <a:gd name="connsiteY5" fmla="*/ 0 h 679064"/>
              <a:gd name="connsiteX0" fmla="*/ 0 w 532015"/>
              <a:gd name="connsiteY0" fmla="*/ 0 h 690356"/>
              <a:gd name="connsiteX1" fmla="*/ 338673 w 532015"/>
              <a:gd name="connsiteY1" fmla="*/ 668602 h 690356"/>
              <a:gd name="connsiteX2" fmla="*/ 481279 w 532015"/>
              <a:gd name="connsiteY2" fmla="*/ 679064 h 690356"/>
              <a:gd name="connsiteX3" fmla="*/ 532015 w 532015"/>
              <a:gd name="connsiteY3" fmla="*/ 565266 h 690356"/>
              <a:gd name="connsiteX4" fmla="*/ 49877 w 532015"/>
              <a:gd name="connsiteY4" fmla="*/ 16626 h 690356"/>
              <a:gd name="connsiteX5" fmla="*/ 0 w 532015"/>
              <a:gd name="connsiteY5" fmla="*/ 0 h 69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2015" h="690356">
                <a:moveTo>
                  <a:pt x="0" y="0"/>
                </a:moveTo>
                <a:lnTo>
                  <a:pt x="338673" y="668602"/>
                </a:lnTo>
                <a:cubicBezTo>
                  <a:pt x="386208" y="672089"/>
                  <a:pt x="387091" y="708234"/>
                  <a:pt x="481279" y="679064"/>
                </a:cubicBezTo>
                <a:cubicBezTo>
                  <a:pt x="540179" y="631801"/>
                  <a:pt x="515103" y="603199"/>
                  <a:pt x="532015" y="565266"/>
                </a:cubicBezTo>
                <a:lnTo>
                  <a:pt x="49877" y="166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A2C92F8-9D9C-0C4E-88F2-B88C10C71E5D}"/>
              </a:ext>
            </a:extLst>
          </p:cNvPr>
          <p:cNvSpPr txBox="1"/>
          <p:nvPr/>
        </p:nvSpPr>
        <p:spPr>
          <a:xfrm>
            <a:off x="285884" y="4700539"/>
            <a:ext cx="62358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3472"/>
                </a:solidFill>
                <a:latin typeface="Myriad Pro" panose="020B0503030403020204" pitchFamily="34" charset="0"/>
              </a:rPr>
              <a:t>L</a:t>
            </a:r>
            <a:r>
              <a:rPr lang="x-none" sz="2400" dirty="0">
                <a:solidFill>
                  <a:srgbClr val="FF3472"/>
                </a:solidFill>
                <a:latin typeface="Myriad Pro" panose="020B0503030403020204" pitchFamily="34" charset="0"/>
              </a:rPr>
              <a:t>es ailes de l’avion sont des triangles. Par CAC , l’entreprise peut assurer que les ailes sont identiques alors l’avion peut voler sans risque.</a:t>
            </a:r>
          </a:p>
        </p:txBody>
      </p:sp>
      <p:sp>
        <p:nvSpPr>
          <p:cNvPr id="21" name="Triangle 20">
            <a:extLst>
              <a:ext uri="{FF2B5EF4-FFF2-40B4-BE49-F238E27FC236}">
                <a16:creationId xmlns:a16="http://schemas.microsoft.com/office/drawing/2014/main" id="{4E8A3AAE-F162-D64F-B56A-E0CCDD7A18E2}"/>
              </a:ext>
            </a:extLst>
          </p:cNvPr>
          <p:cNvSpPr/>
          <p:nvPr/>
        </p:nvSpPr>
        <p:spPr>
          <a:xfrm rot="13780966">
            <a:off x="7852176" y="2522634"/>
            <a:ext cx="2313811" cy="501328"/>
          </a:xfrm>
          <a:prstGeom prst="triangle">
            <a:avLst>
              <a:gd name="adj" fmla="val 17942"/>
            </a:avLst>
          </a:prstGeom>
          <a:solidFill>
            <a:srgbClr val="F5F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7" name="Triangle 26">
            <a:extLst>
              <a:ext uri="{FF2B5EF4-FFF2-40B4-BE49-F238E27FC236}">
                <a16:creationId xmlns:a16="http://schemas.microsoft.com/office/drawing/2014/main" id="{55C09154-9A70-734C-9F5D-B20FA43AD957}"/>
              </a:ext>
            </a:extLst>
          </p:cNvPr>
          <p:cNvSpPr/>
          <p:nvPr/>
        </p:nvSpPr>
        <p:spPr>
          <a:xfrm rot="7819034" flipV="1">
            <a:off x="7835243" y="4213953"/>
            <a:ext cx="2313811" cy="501328"/>
          </a:xfrm>
          <a:prstGeom prst="triangle">
            <a:avLst>
              <a:gd name="adj" fmla="val 18162"/>
            </a:avLst>
          </a:prstGeom>
          <a:solidFill>
            <a:srgbClr val="F5F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1844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85185E-6 L -0.02383 0.2527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1263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56" grpId="0"/>
      <p:bldP spid="15" grpId="0" animBg="1"/>
      <p:bldP spid="24" grpId="0" animBg="1"/>
      <p:bldP spid="19" grpId="0"/>
      <p:bldP spid="21" grpId="0" animBg="1"/>
      <p:bldP spid="21" grpId="1" animBg="1"/>
      <p:bldP spid="21" grpId="2" animBg="1"/>
      <p:bldP spid="21" grpId="3" animBg="1"/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Tâche</a:t>
            </a:r>
            <a:endParaRPr lang="en-US" sz="3600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Sélection des exercices et des problèmes appropriés dans votre manuel et vos propres ressources.</a:t>
            </a: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521E598D-71EF-4EA5-A9F1-D469FBFC297C}"/>
              </a:ext>
            </a:extLst>
          </p:cNvPr>
          <p:cNvSpPr txBox="1">
            <a:spLocks/>
          </p:cNvSpPr>
          <p:nvPr/>
        </p:nvSpPr>
        <p:spPr>
          <a:xfrm>
            <a:off x="7502236" y="1870459"/>
            <a:ext cx="4229100" cy="3763382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Connaissances requises (1)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Tri .. angle ?.. triangle !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1A55F457-836C-45EB-974E-E536FD2A2004}"/>
              </a:ext>
            </a:extLst>
          </p:cNvPr>
          <p:cNvSpPr txBox="1">
            <a:spLocks/>
          </p:cNvSpPr>
          <p:nvPr/>
        </p:nvSpPr>
        <p:spPr>
          <a:xfrm>
            <a:off x="502323" y="1870459"/>
            <a:ext cx="6729996" cy="3763382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EE257C54-612F-453F-B2BA-2706927418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8530" y="2101291"/>
                <a:ext cx="6872260" cy="3763382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14350" indent="-514350">
                  <a:lnSpc>
                    <a:spcPct val="150000"/>
                  </a:lnSpc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Comment appelle-t-on la figure ci-contre? </a:t>
                </a:r>
              </a:p>
              <a:p>
                <a:pPr marL="514350" indent="-514350">
                  <a:lnSpc>
                    <a:spcPct val="150000"/>
                  </a:lnSpc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Que représentent les points A,B et C?</a:t>
                </a:r>
              </a:p>
              <a:p>
                <a:pPr marL="514350" indent="-514350">
                  <a:lnSpc>
                    <a:spcPct val="150000"/>
                  </a:lnSpc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Comment appelle-t-on les segments [AB], [AC] et [BC] ?</a:t>
                </a:r>
              </a:p>
              <a:p>
                <a:pPr marL="514350" indent="-514350">
                  <a:lnSpc>
                    <a:spcPct val="150000"/>
                  </a:lnSpc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Quelle est la somme des angles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EE257C54-612F-453F-B2BA-2706927418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530" y="2101291"/>
                <a:ext cx="6872260" cy="3763382"/>
              </a:xfrm>
              <a:prstGeom prst="rect">
                <a:avLst/>
              </a:prstGeom>
              <a:blipFill>
                <a:blip r:embed="rId2"/>
                <a:stretch>
                  <a:fillRect l="-73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C022B66A-C3B5-4624-9E9F-ECF250A2CB6F}"/>
              </a:ext>
            </a:extLst>
          </p:cNvPr>
          <p:cNvSpPr/>
          <p:nvPr/>
        </p:nvSpPr>
        <p:spPr>
          <a:xfrm>
            <a:off x="7960619" y="2419134"/>
            <a:ext cx="2922348" cy="2519266"/>
          </a:xfrm>
          <a:prstGeom prst="triangle">
            <a:avLst>
              <a:gd name="adj" fmla="val 24777"/>
            </a:avLst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63479247-79CD-4B1E-A134-0EC8C13B3EB1}"/>
              </a:ext>
            </a:extLst>
          </p:cNvPr>
          <p:cNvSpPr/>
          <p:nvPr/>
        </p:nvSpPr>
        <p:spPr>
          <a:xfrm>
            <a:off x="7966481" y="4657464"/>
            <a:ext cx="363634" cy="286798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7732" h="301297">
                <a:moveTo>
                  <a:pt x="0" y="296455"/>
                </a:moveTo>
                <a:cubicBezTo>
                  <a:pt x="33454" y="127866"/>
                  <a:pt x="74170" y="66978"/>
                  <a:pt x="98334" y="21082"/>
                </a:cubicBezTo>
                <a:cubicBezTo>
                  <a:pt x="122499" y="-24814"/>
                  <a:pt x="17377" y="18088"/>
                  <a:pt x="144987" y="21082"/>
                </a:cubicBezTo>
                <a:cubicBezTo>
                  <a:pt x="272597" y="24076"/>
                  <a:pt x="299900" y="34002"/>
                  <a:pt x="338777" y="75990"/>
                </a:cubicBezTo>
                <a:cubicBezTo>
                  <a:pt x="377654" y="117978"/>
                  <a:pt x="378253" y="273009"/>
                  <a:pt x="378253" y="273009"/>
                </a:cubicBezTo>
                <a:cubicBezTo>
                  <a:pt x="390694" y="310332"/>
                  <a:pt x="453018" y="290155"/>
                  <a:pt x="389976" y="294063"/>
                </a:cubicBezTo>
                <a:cubicBezTo>
                  <a:pt x="326934" y="297971"/>
                  <a:pt x="288931" y="306783"/>
                  <a:pt x="0" y="29645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D9D00468-C324-44D6-B5ED-EB25C71A89BF}"/>
              </a:ext>
            </a:extLst>
          </p:cNvPr>
          <p:cNvSpPr/>
          <p:nvPr/>
        </p:nvSpPr>
        <p:spPr>
          <a:xfrm rot="15069136">
            <a:off x="10553438" y="4705131"/>
            <a:ext cx="288621" cy="283680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  <a:gd name="connsiteX0" fmla="*/ 0 w 413703"/>
              <a:gd name="connsiteY0" fmla="*/ 296454 h 297048"/>
              <a:gd name="connsiteX1" fmla="*/ 98334 w 413703"/>
              <a:gd name="connsiteY1" fmla="*/ 21081 h 297048"/>
              <a:gd name="connsiteX2" fmla="*/ 144987 w 413703"/>
              <a:gd name="connsiteY2" fmla="*/ 21081 h 297048"/>
              <a:gd name="connsiteX3" fmla="*/ 338777 w 413703"/>
              <a:gd name="connsiteY3" fmla="*/ 75989 h 297048"/>
              <a:gd name="connsiteX4" fmla="*/ 378253 w 413703"/>
              <a:gd name="connsiteY4" fmla="*/ 273008 h 297048"/>
              <a:gd name="connsiteX5" fmla="*/ 384525 w 413703"/>
              <a:gd name="connsiteY5" fmla="*/ 175238 h 297048"/>
              <a:gd name="connsiteX6" fmla="*/ 0 w 413703"/>
              <a:gd name="connsiteY6" fmla="*/ 296454 h 297048"/>
              <a:gd name="connsiteX0" fmla="*/ 0 w 407131"/>
              <a:gd name="connsiteY0" fmla="*/ 296454 h 297048"/>
              <a:gd name="connsiteX1" fmla="*/ 98334 w 407131"/>
              <a:gd name="connsiteY1" fmla="*/ 21081 h 297048"/>
              <a:gd name="connsiteX2" fmla="*/ 144987 w 407131"/>
              <a:gd name="connsiteY2" fmla="*/ 21081 h 297048"/>
              <a:gd name="connsiteX3" fmla="*/ 338777 w 407131"/>
              <a:gd name="connsiteY3" fmla="*/ 75989 h 297048"/>
              <a:gd name="connsiteX4" fmla="*/ 384525 w 407131"/>
              <a:gd name="connsiteY4" fmla="*/ 175238 h 297048"/>
              <a:gd name="connsiteX5" fmla="*/ 0 w 407131"/>
              <a:gd name="connsiteY5" fmla="*/ 296454 h 297048"/>
              <a:gd name="connsiteX0" fmla="*/ 0 w 407131"/>
              <a:gd name="connsiteY0" fmla="*/ 296454 h 297775"/>
              <a:gd name="connsiteX1" fmla="*/ 98334 w 407131"/>
              <a:gd name="connsiteY1" fmla="*/ 21081 h 297775"/>
              <a:gd name="connsiteX2" fmla="*/ 144987 w 407131"/>
              <a:gd name="connsiteY2" fmla="*/ 21081 h 297775"/>
              <a:gd name="connsiteX3" fmla="*/ 338777 w 407131"/>
              <a:gd name="connsiteY3" fmla="*/ 75989 h 297775"/>
              <a:gd name="connsiteX4" fmla="*/ 384525 w 407131"/>
              <a:gd name="connsiteY4" fmla="*/ 175238 h 297775"/>
              <a:gd name="connsiteX5" fmla="*/ 0 w 407131"/>
              <a:gd name="connsiteY5" fmla="*/ 296454 h 297775"/>
              <a:gd name="connsiteX0" fmla="*/ 0 w 357680"/>
              <a:gd name="connsiteY0" fmla="*/ 296454 h 298495"/>
              <a:gd name="connsiteX1" fmla="*/ 98334 w 357680"/>
              <a:gd name="connsiteY1" fmla="*/ 21081 h 298495"/>
              <a:gd name="connsiteX2" fmla="*/ 144987 w 357680"/>
              <a:gd name="connsiteY2" fmla="*/ 21081 h 298495"/>
              <a:gd name="connsiteX3" fmla="*/ 338777 w 357680"/>
              <a:gd name="connsiteY3" fmla="*/ 75989 h 298495"/>
              <a:gd name="connsiteX4" fmla="*/ 311946 w 357680"/>
              <a:gd name="connsiteY4" fmla="*/ 198128 h 298495"/>
              <a:gd name="connsiteX5" fmla="*/ 0 w 357680"/>
              <a:gd name="connsiteY5" fmla="*/ 296454 h 298495"/>
              <a:gd name="connsiteX0" fmla="*/ 0 w 357680"/>
              <a:gd name="connsiteY0" fmla="*/ 296454 h 296454"/>
              <a:gd name="connsiteX1" fmla="*/ 98334 w 357680"/>
              <a:gd name="connsiteY1" fmla="*/ 21081 h 296454"/>
              <a:gd name="connsiteX2" fmla="*/ 144987 w 357680"/>
              <a:gd name="connsiteY2" fmla="*/ 21081 h 296454"/>
              <a:gd name="connsiteX3" fmla="*/ 338777 w 357680"/>
              <a:gd name="connsiteY3" fmla="*/ 75989 h 296454"/>
              <a:gd name="connsiteX4" fmla="*/ 311946 w 357680"/>
              <a:gd name="connsiteY4" fmla="*/ 198128 h 296454"/>
              <a:gd name="connsiteX5" fmla="*/ 0 w 357680"/>
              <a:gd name="connsiteY5" fmla="*/ 296454 h 296454"/>
              <a:gd name="connsiteX0" fmla="*/ 0 w 331559"/>
              <a:gd name="connsiteY0" fmla="*/ 298022 h 298022"/>
              <a:gd name="connsiteX1" fmla="*/ 98334 w 331559"/>
              <a:gd name="connsiteY1" fmla="*/ 22649 h 298022"/>
              <a:gd name="connsiteX2" fmla="*/ 144987 w 331559"/>
              <a:gd name="connsiteY2" fmla="*/ 22649 h 298022"/>
              <a:gd name="connsiteX3" fmla="*/ 259978 w 331559"/>
              <a:gd name="connsiteY3" fmla="*/ 78985 h 298022"/>
              <a:gd name="connsiteX4" fmla="*/ 311946 w 331559"/>
              <a:gd name="connsiteY4" fmla="*/ 199696 h 298022"/>
              <a:gd name="connsiteX5" fmla="*/ 0 w 331559"/>
              <a:gd name="connsiteY5" fmla="*/ 298022 h 29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1559" h="298022">
                <a:moveTo>
                  <a:pt x="0" y="298022"/>
                </a:moveTo>
                <a:cubicBezTo>
                  <a:pt x="33454" y="129433"/>
                  <a:pt x="74170" y="68545"/>
                  <a:pt x="98334" y="22649"/>
                </a:cubicBezTo>
                <a:cubicBezTo>
                  <a:pt x="122499" y="-23247"/>
                  <a:pt x="118046" y="13260"/>
                  <a:pt x="144987" y="22649"/>
                </a:cubicBezTo>
                <a:cubicBezTo>
                  <a:pt x="171928" y="32038"/>
                  <a:pt x="232152" y="49477"/>
                  <a:pt x="259978" y="78985"/>
                </a:cubicBezTo>
                <a:cubicBezTo>
                  <a:pt x="287804" y="108493"/>
                  <a:pt x="368409" y="162952"/>
                  <a:pt x="311946" y="199696"/>
                </a:cubicBezTo>
                <a:cubicBezTo>
                  <a:pt x="35363" y="280091"/>
                  <a:pt x="319845" y="168344"/>
                  <a:pt x="0" y="29802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6FB51BDA-F8AD-4014-9722-AF683D178B86}"/>
              </a:ext>
            </a:extLst>
          </p:cNvPr>
          <p:cNvSpPr/>
          <p:nvPr/>
        </p:nvSpPr>
        <p:spPr>
          <a:xfrm rot="7536039">
            <a:off x="8577754" y="2473904"/>
            <a:ext cx="290017" cy="302179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  <a:gd name="connsiteX0" fmla="*/ 0 w 413703"/>
              <a:gd name="connsiteY0" fmla="*/ 296454 h 297048"/>
              <a:gd name="connsiteX1" fmla="*/ 98334 w 413703"/>
              <a:gd name="connsiteY1" fmla="*/ 21081 h 297048"/>
              <a:gd name="connsiteX2" fmla="*/ 144987 w 413703"/>
              <a:gd name="connsiteY2" fmla="*/ 21081 h 297048"/>
              <a:gd name="connsiteX3" fmla="*/ 338777 w 413703"/>
              <a:gd name="connsiteY3" fmla="*/ 75989 h 297048"/>
              <a:gd name="connsiteX4" fmla="*/ 378253 w 413703"/>
              <a:gd name="connsiteY4" fmla="*/ 273008 h 297048"/>
              <a:gd name="connsiteX5" fmla="*/ 384525 w 413703"/>
              <a:gd name="connsiteY5" fmla="*/ 175238 h 297048"/>
              <a:gd name="connsiteX6" fmla="*/ 0 w 413703"/>
              <a:gd name="connsiteY6" fmla="*/ 296454 h 297048"/>
              <a:gd name="connsiteX0" fmla="*/ 0 w 407131"/>
              <a:gd name="connsiteY0" fmla="*/ 296454 h 297048"/>
              <a:gd name="connsiteX1" fmla="*/ 98334 w 407131"/>
              <a:gd name="connsiteY1" fmla="*/ 21081 h 297048"/>
              <a:gd name="connsiteX2" fmla="*/ 144987 w 407131"/>
              <a:gd name="connsiteY2" fmla="*/ 21081 h 297048"/>
              <a:gd name="connsiteX3" fmla="*/ 338777 w 407131"/>
              <a:gd name="connsiteY3" fmla="*/ 75989 h 297048"/>
              <a:gd name="connsiteX4" fmla="*/ 384525 w 407131"/>
              <a:gd name="connsiteY4" fmla="*/ 175238 h 297048"/>
              <a:gd name="connsiteX5" fmla="*/ 0 w 407131"/>
              <a:gd name="connsiteY5" fmla="*/ 296454 h 297048"/>
              <a:gd name="connsiteX0" fmla="*/ 0 w 407131"/>
              <a:gd name="connsiteY0" fmla="*/ 296454 h 297775"/>
              <a:gd name="connsiteX1" fmla="*/ 98334 w 407131"/>
              <a:gd name="connsiteY1" fmla="*/ 21081 h 297775"/>
              <a:gd name="connsiteX2" fmla="*/ 144987 w 407131"/>
              <a:gd name="connsiteY2" fmla="*/ 21081 h 297775"/>
              <a:gd name="connsiteX3" fmla="*/ 338777 w 407131"/>
              <a:gd name="connsiteY3" fmla="*/ 75989 h 297775"/>
              <a:gd name="connsiteX4" fmla="*/ 384525 w 407131"/>
              <a:gd name="connsiteY4" fmla="*/ 175238 h 297775"/>
              <a:gd name="connsiteX5" fmla="*/ 0 w 407131"/>
              <a:gd name="connsiteY5" fmla="*/ 296454 h 297775"/>
              <a:gd name="connsiteX0" fmla="*/ 0 w 357680"/>
              <a:gd name="connsiteY0" fmla="*/ 296454 h 298495"/>
              <a:gd name="connsiteX1" fmla="*/ 98334 w 357680"/>
              <a:gd name="connsiteY1" fmla="*/ 21081 h 298495"/>
              <a:gd name="connsiteX2" fmla="*/ 144987 w 357680"/>
              <a:gd name="connsiteY2" fmla="*/ 21081 h 298495"/>
              <a:gd name="connsiteX3" fmla="*/ 338777 w 357680"/>
              <a:gd name="connsiteY3" fmla="*/ 75989 h 298495"/>
              <a:gd name="connsiteX4" fmla="*/ 311946 w 357680"/>
              <a:gd name="connsiteY4" fmla="*/ 198128 h 298495"/>
              <a:gd name="connsiteX5" fmla="*/ 0 w 357680"/>
              <a:gd name="connsiteY5" fmla="*/ 296454 h 298495"/>
              <a:gd name="connsiteX0" fmla="*/ 0 w 357680"/>
              <a:gd name="connsiteY0" fmla="*/ 296454 h 296454"/>
              <a:gd name="connsiteX1" fmla="*/ 98334 w 357680"/>
              <a:gd name="connsiteY1" fmla="*/ 21081 h 296454"/>
              <a:gd name="connsiteX2" fmla="*/ 144987 w 357680"/>
              <a:gd name="connsiteY2" fmla="*/ 21081 h 296454"/>
              <a:gd name="connsiteX3" fmla="*/ 338777 w 357680"/>
              <a:gd name="connsiteY3" fmla="*/ 75989 h 296454"/>
              <a:gd name="connsiteX4" fmla="*/ 311946 w 357680"/>
              <a:gd name="connsiteY4" fmla="*/ 198128 h 296454"/>
              <a:gd name="connsiteX5" fmla="*/ 0 w 357680"/>
              <a:gd name="connsiteY5" fmla="*/ 296454 h 296454"/>
              <a:gd name="connsiteX0" fmla="*/ 0 w 331559"/>
              <a:gd name="connsiteY0" fmla="*/ 298022 h 298022"/>
              <a:gd name="connsiteX1" fmla="*/ 98334 w 331559"/>
              <a:gd name="connsiteY1" fmla="*/ 22649 h 298022"/>
              <a:gd name="connsiteX2" fmla="*/ 144987 w 331559"/>
              <a:gd name="connsiteY2" fmla="*/ 22649 h 298022"/>
              <a:gd name="connsiteX3" fmla="*/ 259978 w 331559"/>
              <a:gd name="connsiteY3" fmla="*/ 78985 h 298022"/>
              <a:gd name="connsiteX4" fmla="*/ 311946 w 331559"/>
              <a:gd name="connsiteY4" fmla="*/ 199696 h 298022"/>
              <a:gd name="connsiteX5" fmla="*/ 0 w 331559"/>
              <a:gd name="connsiteY5" fmla="*/ 298022 h 298022"/>
              <a:gd name="connsiteX0" fmla="*/ 0 w 332044"/>
              <a:gd name="connsiteY0" fmla="*/ 326764 h 326764"/>
              <a:gd name="connsiteX1" fmla="*/ 98334 w 332044"/>
              <a:gd name="connsiteY1" fmla="*/ 51391 h 326764"/>
              <a:gd name="connsiteX2" fmla="*/ 124579 w 332044"/>
              <a:gd name="connsiteY2" fmla="*/ 4167 h 326764"/>
              <a:gd name="connsiteX3" fmla="*/ 259978 w 332044"/>
              <a:gd name="connsiteY3" fmla="*/ 107727 h 326764"/>
              <a:gd name="connsiteX4" fmla="*/ 311946 w 332044"/>
              <a:gd name="connsiteY4" fmla="*/ 228438 h 326764"/>
              <a:gd name="connsiteX5" fmla="*/ 0 w 332044"/>
              <a:gd name="connsiteY5" fmla="*/ 326764 h 326764"/>
              <a:gd name="connsiteX0" fmla="*/ 0 w 332044"/>
              <a:gd name="connsiteY0" fmla="*/ 286404 h 286404"/>
              <a:gd name="connsiteX1" fmla="*/ 98334 w 332044"/>
              <a:gd name="connsiteY1" fmla="*/ 11031 h 286404"/>
              <a:gd name="connsiteX2" fmla="*/ 259978 w 332044"/>
              <a:gd name="connsiteY2" fmla="*/ 67367 h 286404"/>
              <a:gd name="connsiteX3" fmla="*/ 311946 w 332044"/>
              <a:gd name="connsiteY3" fmla="*/ 188078 h 286404"/>
              <a:gd name="connsiteX4" fmla="*/ 0 w 332044"/>
              <a:gd name="connsiteY4" fmla="*/ 286404 h 286404"/>
              <a:gd name="connsiteX0" fmla="*/ 0 w 332044"/>
              <a:gd name="connsiteY0" fmla="*/ 286404 h 286404"/>
              <a:gd name="connsiteX1" fmla="*/ 98334 w 332044"/>
              <a:gd name="connsiteY1" fmla="*/ 11031 h 286404"/>
              <a:gd name="connsiteX2" fmla="*/ 259978 w 332044"/>
              <a:gd name="connsiteY2" fmla="*/ 67367 h 286404"/>
              <a:gd name="connsiteX3" fmla="*/ 311946 w 332044"/>
              <a:gd name="connsiteY3" fmla="*/ 188078 h 286404"/>
              <a:gd name="connsiteX4" fmla="*/ 0 w 332044"/>
              <a:gd name="connsiteY4" fmla="*/ 286404 h 286404"/>
              <a:gd name="connsiteX0" fmla="*/ 0 w 333163"/>
              <a:gd name="connsiteY0" fmla="*/ 317456 h 317456"/>
              <a:gd name="connsiteX1" fmla="*/ 80290 w 333163"/>
              <a:gd name="connsiteY1" fmla="*/ 8457 h 317456"/>
              <a:gd name="connsiteX2" fmla="*/ 259978 w 333163"/>
              <a:gd name="connsiteY2" fmla="*/ 98419 h 317456"/>
              <a:gd name="connsiteX3" fmla="*/ 311946 w 333163"/>
              <a:gd name="connsiteY3" fmla="*/ 219130 h 317456"/>
              <a:gd name="connsiteX4" fmla="*/ 0 w 333163"/>
              <a:gd name="connsiteY4" fmla="*/ 317456 h 317456"/>
              <a:gd name="connsiteX0" fmla="*/ 0 w 333163"/>
              <a:gd name="connsiteY0" fmla="*/ 317456 h 317456"/>
              <a:gd name="connsiteX1" fmla="*/ 80290 w 333163"/>
              <a:gd name="connsiteY1" fmla="*/ 8457 h 317456"/>
              <a:gd name="connsiteX2" fmla="*/ 259978 w 333163"/>
              <a:gd name="connsiteY2" fmla="*/ 98419 h 317456"/>
              <a:gd name="connsiteX3" fmla="*/ 311946 w 333163"/>
              <a:gd name="connsiteY3" fmla="*/ 219130 h 317456"/>
              <a:gd name="connsiteX4" fmla="*/ 0 w 333163"/>
              <a:gd name="connsiteY4" fmla="*/ 317456 h 3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163" h="317456">
                <a:moveTo>
                  <a:pt x="0" y="317456"/>
                </a:moveTo>
                <a:cubicBezTo>
                  <a:pt x="33454" y="148867"/>
                  <a:pt x="44180" y="191700"/>
                  <a:pt x="80290" y="8457"/>
                </a:cubicBezTo>
                <a:cubicBezTo>
                  <a:pt x="123620" y="-28049"/>
                  <a:pt x="221369" y="63307"/>
                  <a:pt x="259978" y="98419"/>
                </a:cubicBezTo>
                <a:cubicBezTo>
                  <a:pt x="298587" y="133531"/>
                  <a:pt x="368409" y="182386"/>
                  <a:pt x="311946" y="219130"/>
                </a:cubicBezTo>
                <a:cubicBezTo>
                  <a:pt x="35363" y="299525"/>
                  <a:pt x="319845" y="187778"/>
                  <a:pt x="0" y="31745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B645A59-67FF-49B4-B814-641F0D22E8AA}"/>
              </a:ext>
            </a:extLst>
          </p:cNvPr>
          <p:cNvSpPr txBox="1"/>
          <p:nvPr/>
        </p:nvSpPr>
        <p:spPr>
          <a:xfrm>
            <a:off x="8500454" y="2036715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9671A-0424-41DF-B48A-AAD533324EFD}"/>
              </a:ext>
            </a:extLst>
          </p:cNvPr>
          <p:cNvSpPr txBox="1"/>
          <p:nvPr/>
        </p:nvSpPr>
        <p:spPr>
          <a:xfrm>
            <a:off x="10906666" y="4618856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6D75C38-6712-4EF6-85A5-092FC56993AC}"/>
              </a:ext>
            </a:extLst>
          </p:cNvPr>
          <p:cNvSpPr txBox="1"/>
          <p:nvPr/>
        </p:nvSpPr>
        <p:spPr>
          <a:xfrm>
            <a:off x="7609981" y="4703035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3" name="Arrow: Down 52">
            <a:extLst>
              <a:ext uri="{FF2B5EF4-FFF2-40B4-BE49-F238E27FC236}">
                <a16:creationId xmlns:a16="http://schemas.microsoft.com/office/drawing/2014/main" id="{203CE220-41BA-4E55-8CA1-35B9CC04FCC6}"/>
              </a:ext>
            </a:extLst>
          </p:cNvPr>
          <p:cNvSpPr/>
          <p:nvPr/>
        </p:nvSpPr>
        <p:spPr>
          <a:xfrm rot="2791965">
            <a:off x="10093502" y="2247422"/>
            <a:ext cx="414529" cy="701040"/>
          </a:xfrm>
          <a:prstGeom prst="downArrow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0CE517-6C50-804E-BE69-60E454F0207C}"/>
              </a:ext>
            </a:extLst>
          </p:cNvPr>
          <p:cNvSpPr txBox="1"/>
          <p:nvPr/>
        </p:nvSpPr>
        <p:spPr>
          <a:xfrm>
            <a:off x="8558751" y="3752150"/>
            <a:ext cx="1228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rgbClr val="FF3472"/>
                </a:solidFill>
                <a:latin typeface="Myriad Pro" panose="020B0503030403020204" pitchFamily="34" charset="0"/>
              </a:rPr>
              <a:t>Triangle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F216650-3F73-F34C-98C4-AE9F75E4B20D}"/>
              </a:ext>
            </a:extLst>
          </p:cNvPr>
          <p:cNvSpPr txBox="1"/>
          <p:nvPr/>
        </p:nvSpPr>
        <p:spPr>
          <a:xfrm>
            <a:off x="1182134" y="3259672"/>
            <a:ext cx="1366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rgbClr val="FF3472"/>
                </a:solidFill>
                <a:latin typeface="Myriad Pro" panose="020B0503030403020204" pitchFamily="34" charset="0"/>
              </a:rPr>
              <a:t>sommets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349DD6-9599-6348-89B9-5980A3BC6CD3}"/>
              </a:ext>
            </a:extLst>
          </p:cNvPr>
          <p:cNvSpPr txBox="1"/>
          <p:nvPr/>
        </p:nvSpPr>
        <p:spPr>
          <a:xfrm>
            <a:off x="2388170" y="4157191"/>
            <a:ext cx="869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rgbClr val="FF3472"/>
                </a:solidFill>
                <a:latin typeface="Myriad Pro" panose="020B0503030403020204" pitchFamily="34" charset="0"/>
              </a:rPr>
              <a:t>côtés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9FD622-C915-844E-9E02-990DD3C9BDEB}"/>
              </a:ext>
            </a:extLst>
          </p:cNvPr>
          <p:cNvSpPr txBox="1"/>
          <p:nvPr/>
        </p:nvSpPr>
        <p:spPr>
          <a:xfrm>
            <a:off x="6453729" y="4825463"/>
            <a:ext cx="761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</a:rPr>
              <a:t>180</a:t>
            </a:r>
            <a:r>
              <a:rPr lang="fr-FR" sz="2400" baseline="30000" dirty="0">
                <a:solidFill>
                  <a:srgbClr val="FF0000"/>
                </a:solidFill>
                <a:latin typeface="Myriad Pro" panose="020B0503030403020204" pitchFamily="34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uiExpand="1" build="p" animBg="1"/>
      <p:bldP spid="8" grpId="0"/>
      <p:bldP spid="54" grpId="0" uiExpand="1" build="p" animBg="1"/>
      <p:bldP spid="45" grpId="0" uiExpand="1" build="p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 animBg="1"/>
      <p:bldP spid="53" grpId="1" animBg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95DABBB-F1F3-4445-BC84-0727C3D4AF68}"/>
              </a:ext>
            </a:extLst>
          </p:cNvPr>
          <p:cNvSpPr txBox="1">
            <a:spLocks/>
          </p:cNvSpPr>
          <p:nvPr/>
        </p:nvSpPr>
        <p:spPr>
          <a:xfrm>
            <a:off x="243171" y="1561431"/>
            <a:ext cx="3758743" cy="5040000"/>
          </a:xfrm>
          <a:prstGeom prst="rect">
            <a:avLst/>
          </a:prstGeom>
          <a:solidFill>
            <a:srgbClr val="DEEBF7"/>
          </a:solidFill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Cas 1: CCC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fr-FR" sz="240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Si:  </a:t>
            </a:r>
            <a:r>
              <a:rPr lang="fr-FR" sz="22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AB</a:t>
            </a: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2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=</a:t>
            </a: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2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MN,  </a:t>
            </a:r>
            <a:r>
              <a:rPr lang="fr-FR" sz="22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AC = MP, 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et</a:t>
            </a:r>
            <a:r>
              <a:rPr lang="fr-FR" sz="22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BC = NP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alors: ABC et MNP sont superposables.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20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On déduit que </a:t>
            </a: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fr-FR" sz="18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29373134-E045-495C-B84B-A0825731D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11251" y="1550327"/>
                <a:ext cx="3760739" cy="5040000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Cas 2: ACA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Si: </a:t>
                </a:r>
                <a:r>
                  <a:rPr lang="fr-FR" sz="22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</a:t>
                </a: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2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</a:t>
                </a: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2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MN,                     </a:t>
                </a:r>
                <a:r>
                  <a:rPr lang="fr-FR" sz="2200" b="0" dirty="0">
                    <a:solidFill>
                      <a:srgbClr val="FFC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et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alors: ABC et MNP sont superposables.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déduit que :</a:t>
                </a:r>
                <a:b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	BC = NP </a:t>
                </a:r>
              </a:p>
              <a:p>
                <a:pPr marL="766763" defTabSz="914363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MP = AC </a:t>
                </a:r>
              </a:p>
              <a:p>
                <a:pPr marL="766763" defTabSz="914363">
                  <a:lnSpc>
                    <a:spcPct val="10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fr-FR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fr-FR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29373134-E045-495C-B84B-A0825731D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1251" y="1550327"/>
                <a:ext cx="3760739" cy="5040000"/>
              </a:xfrm>
              <a:prstGeom prst="rect">
                <a:avLst/>
              </a:prstGeom>
              <a:blipFill>
                <a:blip r:embed="rId2"/>
                <a:stretch>
                  <a:fillRect l="-2020" t="-503" b="-326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07833E32-9C32-470F-9E52-C0A5B773887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79331" y="1561431"/>
                <a:ext cx="4025856" cy="5040000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Cas 3: CAC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Si: </a:t>
                </a:r>
                <a:r>
                  <a:rPr lang="fr-FR" sz="22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</a:t>
                </a: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2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</a:t>
                </a: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2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MN,  </a:t>
                </a:r>
                <a:r>
                  <a:rPr lang="fr-FR" sz="22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AC = MP,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fr-FR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et</a:t>
                </a:r>
                <a:r>
                  <a:rPr lang="fr-FR" sz="22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BAC</m:t>
                        </m:r>
                      </m:e>
                    </m:acc>
                    <m:r>
                      <a:rPr lang="fr-FR" sz="2200" b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fr-FR" sz="2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NMP</m:t>
                        </m:r>
                      </m:e>
                    </m:acc>
                  </m:oMath>
                </a14:m>
                <a:endParaRPr lang="fr-FR" sz="2200" b="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alors: ABC et MNP sont superposables.</a:t>
                </a: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déduit que:</a:t>
                </a:r>
                <a:b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	BC = NP </a:t>
                </a:r>
              </a:p>
              <a:p>
                <a:pPr marL="635000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latin typeface="Cambria Math" panose="02040503050406030204" pitchFamily="18" charset="0"/>
                          </a:rPr>
                          <m:t>ABC</m:t>
                        </m:r>
                      </m:e>
                    </m:acc>
                    <m:r>
                      <a:rPr lang="fr-FR" sz="2200" b="0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fr-FR" sz="2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latin typeface="Cambria Math" panose="02040503050406030204" pitchFamily="18" charset="0"/>
                          </a:rPr>
                          <m:t>MNP</m:t>
                        </m:r>
                      </m:e>
                    </m:acc>
                  </m:oMath>
                </a14:m>
                <a:r>
                  <a:rPr lang="fr-FR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635000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  <m:r>
                      <m:rPr>
                        <m:nor/>
                      </m:rPr>
                      <a:rPr lang="fr-FR" sz="2200" b="0" smtClean="0">
                        <a:latin typeface="Myriad Pro" panose="020B0503030403020204" pitchFamily="34" charset="0"/>
                        <a:cs typeface="Times New Roman" panose="02020603050405020304" pitchFamily="18" charset="0"/>
                      </a:rPr>
                      <m:t> = </m:t>
                    </m:r>
                    <m:acc>
                      <m:accPr>
                        <m:chr m:val="̂"/>
                        <m:ctrlPr>
                          <a:rPr lang="fr-FR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  <m:r>
                      <m:rPr>
                        <m:nor/>
                      </m:rPr>
                      <a:rPr lang="fr-FR" sz="2200" b="0" smtClean="0">
                        <a:latin typeface="Myriad Pro" panose="020B050303040302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fr-FR" sz="2200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07833E32-9C32-470F-9E52-C0A5B77388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9331" y="1561431"/>
                <a:ext cx="4025856" cy="5040000"/>
              </a:xfrm>
              <a:prstGeom prst="rect">
                <a:avLst/>
              </a:prstGeom>
              <a:blipFill>
                <a:blip r:embed="rId3"/>
                <a:stretch>
                  <a:fillRect l="-2516" t="-754" b="-1508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3340B4FD-8E86-453D-8065-A66AAC9C9FE7}"/>
              </a:ext>
            </a:extLst>
          </p:cNvPr>
          <p:cNvSpPr txBox="1"/>
          <p:nvPr/>
        </p:nvSpPr>
        <p:spPr>
          <a:xfrm>
            <a:off x="225401" y="1031991"/>
            <a:ext cx="80971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2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Comment démontrer que deux triangles sont superposables?</a:t>
            </a:r>
            <a:endParaRPr lang="fr-FR" sz="2200" b="1" dirty="0">
              <a:solidFill>
                <a:srgbClr val="00B0F0"/>
              </a:solidFill>
              <a:latin typeface="Myriad Pro" panose="020B050303040302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C12B261-28F6-4F75-BF56-A79F728FDA76}"/>
              </a:ext>
            </a:extLst>
          </p:cNvPr>
          <p:cNvGrpSpPr/>
          <p:nvPr/>
        </p:nvGrpSpPr>
        <p:grpSpPr>
          <a:xfrm>
            <a:off x="295731" y="2045851"/>
            <a:ext cx="1484724" cy="1373740"/>
            <a:chOff x="6120350" y="779484"/>
            <a:chExt cx="2915223" cy="269731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E3B8C55-791E-41D7-B215-AD3FABC78058}"/>
                </a:ext>
              </a:extLst>
            </p:cNvPr>
            <p:cNvSpPr txBox="1"/>
            <p:nvPr/>
          </p:nvSpPr>
          <p:spPr>
            <a:xfrm>
              <a:off x="6909896" y="779484"/>
              <a:ext cx="408578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C82B9BE-AF63-40B9-A837-C9D40A3747F6}"/>
                </a:ext>
              </a:extLst>
            </p:cNvPr>
            <p:cNvSpPr txBox="1"/>
            <p:nvPr/>
          </p:nvSpPr>
          <p:spPr>
            <a:xfrm>
              <a:off x="8788654" y="2762647"/>
              <a:ext cx="246919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21BC75E-16CB-4B86-8003-5561C49F4DCD}"/>
                </a:ext>
              </a:extLst>
            </p:cNvPr>
            <p:cNvSpPr txBox="1"/>
            <p:nvPr/>
          </p:nvSpPr>
          <p:spPr>
            <a:xfrm>
              <a:off x="6120350" y="2812050"/>
              <a:ext cx="246919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4213D7E-970E-4EA3-9F7F-7F35E6E2A191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9339936" y="4463143"/>
              <a:chExt cx="1935594" cy="1160576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34CCDB5-08A2-46DD-82B3-6DE6582515D0}"/>
                  </a:ext>
                </a:extLst>
              </p:cNvPr>
              <p:cNvCxnSpPr/>
              <p:nvPr/>
            </p:nvCxnSpPr>
            <p:spPr>
              <a:xfrm flipH="1">
                <a:off x="9339936" y="4463143"/>
                <a:ext cx="513605" cy="116057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25035E4-809E-4287-9F7E-50B9F0F5D4A0}"/>
                  </a:ext>
                </a:extLst>
              </p:cNvPr>
              <p:cNvCxnSpPr/>
              <p:nvPr/>
            </p:nvCxnSpPr>
            <p:spPr>
              <a:xfrm>
                <a:off x="9339936" y="5623719"/>
                <a:ext cx="193559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73685CA6-7B32-49CC-A122-C7EE3036C5F9}"/>
                  </a:ext>
                </a:extLst>
              </p:cNvPr>
              <p:cNvCxnSpPr/>
              <p:nvPr/>
            </p:nvCxnSpPr>
            <p:spPr>
              <a:xfrm flipH="1" flipV="1">
                <a:off x="9853541" y="4463143"/>
                <a:ext cx="1421989" cy="116057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08D06E8-4BCA-4FE1-A47C-E5C44D1AB2DE}"/>
              </a:ext>
            </a:extLst>
          </p:cNvPr>
          <p:cNvGrpSpPr/>
          <p:nvPr/>
        </p:nvGrpSpPr>
        <p:grpSpPr>
          <a:xfrm>
            <a:off x="2021445" y="2045851"/>
            <a:ext cx="1533884" cy="1363908"/>
            <a:chOff x="6023825" y="798789"/>
            <a:chExt cx="3011748" cy="2678005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27BAECF-FE01-462B-BD7A-711DC9E972FE}"/>
                </a:ext>
              </a:extLst>
            </p:cNvPr>
            <p:cNvSpPr txBox="1"/>
            <p:nvPr/>
          </p:nvSpPr>
          <p:spPr>
            <a:xfrm>
              <a:off x="6909896" y="798789"/>
              <a:ext cx="408578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583DE23-4AF2-4D37-B73B-2D51810C2695}"/>
                </a:ext>
              </a:extLst>
            </p:cNvPr>
            <p:cNvSpPr txBox="1"/>
            <p:nvPr/>
          </p:nvSpPr>
          <p:spPr>
            <a:xfrm>
              <a:off x="8788654" y="2762647"/>
              <a:ext cx="246919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A91A619-AB98-42EE-A6F9-BC6BDE120FF4}"/>
                </a:ext>
              </a:extLst>
            </p:cNvPr>
            <p:cNvSpPr txBox="1"/>
            <p:nvPr/>
          </p:nvSpPr>
          <p:spPr>
            <a:xfrm>
              <a:off x="6023825" y="2812050"/>
              <a:ext cx="246919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8800C390-163F-495A-87A3-B319053E1D35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9339936" y="4463143"/>
              <a:chExt cx="1935594" cy="1160576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8224CC69-042B-464A-B170-19070392551C}"/>
                  </a:ext>
                </a:extLst>
              </p:cNvPr>
              <p:cNvCxnSpPr/>
              <p:nvPr/>
            </p:nvCxnSpPr>
            <p:spPr>
              <a:xfrm flipH="1">
                <a:off x="9339936" y="4463143"/>
                <a:ext cx="513605" cy="116057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07084380-EAD4-4F2E-BDC8-9BF7D36D4D3F}"/>
                  </a:ext>
                </a:extLst>
              </p:cNvPr>
              <p:cNvCxnSpPr/>
              <p:nvPr/>
            </p:nvCxnSpPr>
            <p:spPr>
              <a:xfrm>
                <a:off x="9339936" y="5623719"/>
                <a:ext cx="193559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1CBB553C-9ACE-4388-8187-B2B90025B79A}"/>
                  </a:ext>
                </a:extLst>
              </p:cNvPr>
              <p:cNvCxnSpPr/>
              <p:nvPr/>
            </p:nvCxnSpPr>
            <p:spPr>
              <a:xfrm flipH="1" flipV="1">
                <a:off x="9853541" y="4463143"/>
                <a:ext cx="1421989" cy="116057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68FB6CDC-F993-4497-BFBD-F38FD103D3B7}"/>
                  </a:ext>
                </a:extLst>
              </p:cNvPr>
              <p:cNvSpPr txBox="1"/>
              <p:nvPr/>
            </p:nvSpPr>
            <p:spPr>
              <a:xfrm>
                <a:off x="1247944" y="5465561"/>
                <a:ext cx="1647310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68FB6CDC-F993-4497-BFBD-F38FD103D3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7944" y="5465561"/>
                <a:ext cx="1647310" cy="381386"/>
              </a:xfrm>
              <a:prstGeom prst="rect">
                <a:avLst/>
              </a:prstGeom>
              <a:blipFill>
                <a:blip r:embed="rId4"/>
                <a:stretch>
                  <a:fillRect l="-3817" t="-25806" r="-3053" b="-322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CC5C5F2E-D8AA-42E3-8208-AEC1D6E7BA82}"/>
                  </a:ext>
                </a:extLst>
              </p:cNvPr>
              <p:cNvSpPr txBox="1"/>
              <p:nvPr/>
            </p:nvSpPr>
            <p:spPr>
              <a:xfrm>
                <a:off x="1185066" y="6116608"/>
                <a:ext cx="1749197" cy="473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CC5C5F2E-D8AA-42E3-8208-AEC1D6E7BA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5066" y="6116608"/>
                <a:ext cx="1749197" cy="473719"/>
              </a:xfrm>
              <a:prstGeom prst="rect">
                <a:avLst/>
              </a:prstGeom>
              <a:blipFill>
                <a:blip r:embed="rId5"/>
                <a:stretch>
                  <a:fillRect l="-725" t="-10526" b="-2894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B491AB4C-280C-414B-A7D8-4EDA9C678034}"/>
                  </a:ext>
                </a:extLst>
              </p:cNvPr>
              <p:cNvSpPr txBox="1"/>
              <p:nvPr/>
            </p:nvSpPr>
            <p:spPr>
              <a:xfrm>
                <a:off x="1228832" y="5807033"/>
                <a:ext cx="1655325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B491AB4C-280C-414B-A7D8-4EDA9C6780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8832" y="5807033"/>
                <a:ext cx="1655325" cy="381386"/>
              </a:xfrm>
              <a:prstGeom prst="rect">
                <a:avLst/>
              </a:prstGeom>
              <a:blipFill>
                <a:blip r:embed="rId6"/>
                <a:stretch>
                  <a:fillRect l="-3788" t="-25806" r="-3788" b="-322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6" name="Group 45">
            <a:extLst>
              <a:ext uri="{FF2B5EF4-FFF2-40B4-BE49-F238E27FC236}">
                <a16:creationId xmlns:a16="http://schemas.microsoft.com/office/drawing/2014/main" id="{1EA6BC96-BD8E-43BF-8DD4-B4D8A63954DA}"/>
              </a:ext>
            </a:extLst>
          </p:cNvPr>
          <p:cNvGrpSpPr/>
          <p:nvPr/>
        </p:nvGrpSpPr>
        <p:grpSpPr>
          <a:xfrm>
            <a:off x="4292145" y="1988683"/>
            <a:ext cx="1499982" cy="1364190"/>
            <a:chOff x="6061874" y="778736"/>
            <a:chExt cx="2973699" cy="2704494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A25F2C8-41E7-48D3-8EB3-9C1C8E76B2F0}"/>
                </a:ext>
              </a:extLst>
            </p:cNvPr>
            <p:cNvSpPr txBox="1"/>
            <p:nvPr/>
          </p:nvSpPr>
          <p:spPr>
            <a:xfrm>
              <a:off x="6909896" y="778736"/>
              <a:ext cx="40857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9A31EE8-7A07-4EC3-A8F9-258FD0E2369A}"/>
                </a:ext>
              </a:extLst>
            </p:cNvPr>
            <p:cNvSpPr txBox="1"/>
            <p:nvPr/>
          </p:nvSpPr>
          <p:spPr>
            <a:xfrm>
              <a:off x="8788654" y="2762646"/>
              <a:ext cx="24691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15EC84A-9F42-4447-83CB-1F8AE0A8699B}"/>
                </a:ext>
              </a:extLst>
            </p:cNvPr>
            <p:cNvSpPr txBox="1"/>
            <p:nvPr/>
          </p:nvSpPr>
          <p:spPr>
            <a:xfrm>
              <a:off x="6061874" y="2812050"/>
              <a:ext cx="24691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594B24E-2190-4E88-B7BA-CC11A28EC916}"/>
                </a:ext>
              </a:extLst>
            </p:cNvPr>
            <p:cNvGrpSpPr/>
            <p:nvPr/>
          </p:nvGrpSpPr>
          <p:grpSpPr>
            <a:xfrm>
              <a:off x="6496057" y="1318370"/>
              <a:ext cx="2315370" cy="1777370"/>
              <a:chOff x="8176671" y="4026201"/>
              <a:chExt cx="3683971" cy="2827963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BB7A71EA-95EF-4A8C-A0BF-8482F5F08773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5F9CC9A1-0137-4A6F-9CBF-03B3E54B7CB3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59E79D4F-BE2C-427C-93D6-2D28BE7CDFF0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4DBA00F0-C8AD-4A68-B6E0-DFAD0B351735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2D89B50-921F-43A6-ABAF-FE8B9492ADA2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BD3C4EF-C428-4715-9F97-7F0E8D22B137}"/>
                  </a:ext>
                </a:extLst>
              </p:cNvPr>
              <p:cNvSpPr/>
              <p:nvPr/>
            </p:nvSpPr>
            <p:spPr>
              <a:xfrm rot="14904491">
                <a:off x="8179784" y="6347186"/>
                <a:ext cx="503865" cy="510092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A9055C6-5566-419A-8F07-E48C0351A367}"/>
              </a:ext>
            </a:extLst>
          </p:cNvPr>
          <p:cNvGrpSpPr/>
          <p:nvPr/>
        </p:nvGrpSpPr>
        <p:grpSpPr>
          <a:xfrm>
            <a:off x="6026452" y="1973595"/>
            <a:ext cx="1519646" cy="1354358"/>
            <a:chOff x="6022890" y="798228"/>
            <a:chExt cx="3012683" cy="2685002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02AF37A-C6BA-463B-8645-35838280B3C9}"/>
                </a:ext>
              </a:extLst>
            </p:cNvPr>
            <p:cNvSpPr txBox="1"/>
            <p:nvPr/>
          </p:nvSpPr>
          <p:spPr>
            <a:xfrm>
              <a:off x="6909896" y="798228"/>
              <a:ext cx="40857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765A698-417E-48DF-A3FF-C9AE1833A9ED}"/>
                </a:ext>
              </a:extLst>
            </p:cNvPr>
            <p:cNvSpPr txBox="1"/>
            <p:nvPr/>
          </p:nvSpPr>
          <p:spPr>
            <a:xfrm>
              <a:off x="8788654" y="2762646"/>
              <a:ext cx="24691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DC408E0-EFB7-498B-B8DE-0D21BD6E3F70}"/>
                </a:ext>
              </a:extLst>
            </p:cNvPr>
            <p:cNvSpPr txBox="1"/>
            <p:nvPr/>
          </p:nvSpPr>
          <p:spPr>
            <a:xfrm>
              <a:off x="6022890" y="2812050"/>
              <a:ext cx="24691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DB9E664C-00CC-4285-8631-FAF3E2E68E9C}"/>
                </a:ext>
              </a:extLst>
            </p:cNvPr>
            <p:cNvGrpSpPr/>
            <p:nvPr/>
          </p:nvGrpSpPr>
          <p:grpSpPr>
            <a:xfrm>
              <a:off x="6496057" y="1318370"/>
              <a:ext cx="2315370" cy="1777370"/>
              <a:chOff x="8176671" y="4026201"/>
              <a:chExt cx="3683971" cy="2827963"/>
            </a:xfrm>
          </p:grpSpPr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7EF95811-7FFE-4469-990E-622162D340D1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932D1401-6CA9-4E7C-BB67-7ECBF506C7C7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7052301-C880-4756-BC80-3C4871E8E6F3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13C75375-C169-4C8E-9604-566679EDF957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D121DDD-1B71-4DAB-A031-0AB97C77FB67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3DF85E95-D86A-4661-8D92-7BF2824040DF}"/>
                  </a:ext>
                </a:extLst>
              </p:cNvPr>
              <p:cNvSpPr/>
              <p:nvPr/>
            </p:nvSpPr>
            <p:spPr>
              <a:xfrm rot="14904491">
                <a:off x="8179784" y="6347186"/>
                <a:ext cx="503865" cy="510092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BF42F59E-A8DC-4718-922E-ADB105361849}"/>
                  </a:ext>
                </a:extLst>
              </p:cNvPr>
              <p:cNvSpPr txBox="1"/>
              <p:nvPr/>
            </p:nvSpPr>
            <p:spPr>
              <a:xfrm>
                <a:off x="5613344" y="3627312"/>
                <a:ext cx="1517659" cy="34971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2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2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fr-FR" sz="2200" b="0" i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2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2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fr-FR" sz="2200" dirty="0">
                  <a:solidFill>
                    <a:schemeClr val="accent2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BF42F59E-A8DC-4718-922E-ADB1053618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3344" y="3627312"/>
                <a:ext cx="1517659" cy="349711"/>
              </a:xfrm>
              <a:prstGeom prst="rect">
                <a:avLst/>
              </a:prstGeom>
              <a:blipFill>
                <a:blip r:embed="rId7"/>
                <a:stretch>
                  <a:fillRect l="-4167" t="-21429" r="-4167" b="-7143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CB7AF144-211E-4DD4-973B-EE49E127DE2A}"/>
                  </a:ext>
                </a:extLst>
              </p:cNvPr>
              <p:cNvSpPr txBox="1"/>
              <p:nvPr/>
            </p:nvSpPr>
            <p:spPr>
              <a:xfrm>
                <a:off x="4785359" y="4031937"/>
                <a:ext cx="1508041" cy="34971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2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2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fr-FR" sz="22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2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2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fr-FR" sz="22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CB7AF144-211E-4DD4-973B-EE49E127DE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359" y="4031937"/>
                <a:ext cx="1508041" cy="349711"/>
              </a:xfrm>
              <a:prstGeom prst="rect">
                <a:avLst/>
              </a:prstGeom>
              <a:blipFill>
                <a:blip r:embed="rId8"/>
                <a:stretch>
                  <a:fillRect l="-3333" t="-17241" r="-4167" b="-3448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0" name="Group 69">
            <a:extLst>
              <a:ext uri="{FF2B5EF4-FFF2-40B4-BE49-F238E27FC236}">
                <a16:creationId xmlns:a16="http://schemas.microsoft.com/office/drawing/2014/main" id="{211FEE93-CB1A-4F8F-A311-FA06E4EAEF20}"/>
              </a:ext>
            </a:extLst>
          </p:cNvPr>
          <p:cNvGrpSpPr/>
          <p:nvPr/>
        </p:nvGrpSpPr>
        <p:grpSpPr>
          <a:xfrm>
            <a:off x="8193185" y="1967153"/>
            <a:ext cx="1527440" cy="1332285"/>
            <a:chOff x="6120350" y="856704"/>
            <a:chExt cx="2915223" cy="2542759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1BA5632-7675-48B5-9929-51E5C136798D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234E088-17F3-41E2-88F1-0F6FFBAAE89C}"/>
                </a:ext>
              </a:extLst>
            </p:cNvPr>
            <p:cNvSpPr txBox="1"/>
            <p:nvPr/>
          </p:nvSpPr>
          <p:spPr>
            <a:xfrm>
              <a:off x="8788654" y="2762648"/>
              <a:ext cx="24691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01F6F312-7AB5-451E-A7AF-1D72A0AEA932}"/>
                </a:ext>
              </a:extLst>
            </p:cNvPr>
            <p:cNvSpPr txBox="1"/>
            <p:nvPr/>
          </p:nvSpPr>
          <p:spPr>
            <a:xfrm>
              <a:off x="6120350" y="2812049"/>
              <a:ext cx="24691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8FE7031D-6091-4C2C-9827-CD7D94967339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8184796" y="4026201"/>
              <a:chExt cx="3675846" cy="2756716"/>
            </a:xfrm>
          </p:grpSpPr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29AE7AD3-F34A-49A3-BBBF-4A4B6370F099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466726D8-3723-468B-817C-D82BEE7EB9A9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9EA12CBB-720A-4EAA-8B0F-BE7525891F90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7C13AAFD-FD24-434E-96C4-D1562DD0E49F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D46E6D17-B898-4EB4-825D-E53B62E7ED35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D4EBB77-1DA4-4DCB-8407-90DE677F6944}"/>
              </a:ext>
            </a:extLst>
          </p:cNvPr>
          <p:cNvGrpSpPr/>
          <p:nvPr/>
        </p:nvGrpSpPr>
        <p:grpSpPr>
          <a:xfrm>
            <a:off x="10128419" y="1941269"/>
            <a:ext cx="1527440" cy="1332285"/>
            <a:chOff x="6120350" y="856704"/>
            <a:chExt cx="2915223" cy="2542759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A1B35F8-056E-447E-A842-8B4B49562FB9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24C9A96E-CD74-41E7-8CCD-307665ED9D37}"/>
                </a:ext>
              </a:extLst>
            </p:cNvPr>
            <p:cNvSpPr txBox="1"/>
            <p:nvPr/>
          </p:nvSpPr>
          <p:spPr>
            <a:xfrm>
              <a:off x="8788654" y="2762648"/>
              <a:ext cx="24691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498725C8-B47D-4463-A300-FF42BA619073}"/>
                </a:ext>
              </a:extLst>
            </p:cNvPr>
            <p:cNvSpPr txBox="1"/>
            <p:nvPr/>
          </p:nvSpPr>
          <p:spPr>
            <a:xfrm>
              <a:off x="6120350" y="2812049"/>
              <a:ext cx="24691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4EEAB3A5-D8BB-47BC-A908-3484D15EF963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8184796" y="4026201"/>
              <a:chExt cx="3675846" cy="2756716"/>
            </a:xfrm>
          </p:grpSpPr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D0B25FBB-C61D-4E3F-9FD1-ACDF6F2F702C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A3DA1DC9-72CD-4D78-84F1-0DBB70C477B2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415987E7-8DB8-4C67-BACC-8EB44E4805B8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B344B6BC-AC16-41A6-AEE0-B89A7EB50943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4C29B83B-93EF-4FA8-A02B-1E48590ECFEC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  <p:bldP spid="25" grpId="0"/>
      <p:bldP spid="42" grpId="0"/>
      <p:bldP spid="43" grpId="0"/>
      <p:bldP spid="45" grpId="0"/>
      <p:bldP spid="68" grpId="0"/>
      <p:bldP spid="6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Construire les Mathématiques – le livre scolaire national – 7</a:t>
            </a:r>
            <a:r>
              <a:rPr lang="fr-FR" sz="2400" baseline="300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e</a:t>
            </a: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 année</a:t>
            </a:r>
          </a:p>
          <a:p>
            <a:pPr>
              <a:lnSpc>
                <a:spcPct val="150000"/>
              </a:lnSpc>
            </a:pPr>
            <a:endParaRPr lang="fr-FR" sz="2400" b="1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Coordinateur</a:t>
            </a:r>
            <a:r>
              <a:rPr lang="en-US" sz="2400" dirty="0">
                <a:latin typeface="Myriad Pro" panose="020B0503030403020204" pitchFamily="34" charset="0"/>
              </a:rPr>
              <a:t>: Samer </a:t>
            </a:r>
            <a:r>
              <a:rPr lang="en-US" sz="2400" dirty="0" err="1">
                <a:latin typeface="Myriad Pro" panose="020B0503030403020204" pitchFamily="34" charset="0"/>
              </a:rPr>
              <a:t>Siefeldeen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Auteur: Tarek </a:t>
            </a:r>
            <a:r>
              <a:rPr lang="en-US" sz="2400" dirty="0" err="1">
                <a:latin typeface="Myriad Pro" panose="020B0503030403020204" pitchFamily="34" charset="0"/>
              </a:rPr>
              <a:t>Harmoush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Reviseur</a:t>
            </a:r>
            <a:r>
              <a:rPr lang="en-US" sz="2400" dirty="0">
                <a:latin typeface="Myriad Pro" panose="020B0503030403020204" pitchFamily="34" charset="0"/>
              </a:rPr>
              <a:t> : Georges </a:t>
            </a:r>
            <a:r>
              <a:rPr lang="en-US" sz="2400" dirty="0" err="1">
                <a:latin typeface="Myriad Pro" panose="020B0503030403020204" pitchFamily="34" charset="0"/>
              </a:rPr>
              <a:t>Maamari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Editeur</a:t>
            </a:r>
            <a:r>
              <a:rPr lang="en-US" sz="2400" dirty="0">
                <a:latin typeface="Myriad Pro" panose="020B0503030403020204" pitchFamily="34" charset="0"/>
              </a:rPr>
              <a:t> de langue: </a:t>
            </a:r>
            <a:r>
              <a:rPr lang="en-US" sz="2400" dirty="0" err="1">
                <a:latin typeface="Myriad Pro" panose="020B0503030403020204" pitchFamily="34" charset="0"/>
              </a:rPr>
              <a:t>Hala</a:t>
            </a:r>
            <a:r>
              <a:rPr lang="en-US" sz="2400" dirty="0">
                <a:latin typeface="Myriad Pro" panose="020B0503030403020204" pitchFamily="34" charset="0"/>
              </a:rPr>
              <a:t> Fayyad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Traducteur</a:t>
            </a:r>
            <a:r>
              <a:rPr lang="en-US" sz="2400" dirty="0">
                <a:latin typeface="Myriad Pro" panose="020B0503030403020204" pitchFamily="34" charset="0"/>
              </a:rPr>
              <a:t>: Rima Amacha 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Validateur</a:t>
            </a:r>
            <a:r>
              <a:rPr lang="en-US" sz="2400" dirty="0">
                <a:latin typeface="Myriad Pro" panose="020B0503030403020204" pitchFamily="34" charset="0"/>
              </a:rPr>
              <a:t>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572A343D-3C67-435A-A9A9-720E4B0DAB6E}"/>
              </a:ext>
            </a:extLst>
          </p:cNvPr>
          <p:cNvSpPr txBox="1">
            <a:spLocks/>
          </p:cNvSpPr>
          <p:nvPr/>
        </p:nvSpPr>
        <p:spPr>
          <a:xfrm>
            <a:off x="6288057" y="1979079"/>
            <a:ext cx="5614807" cy="378787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Connaissances requises (2)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Sommets ... Côtés ... angles et quoi encore? 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1A55F457-836C-45EB-974E-E536FD2A2004}"/>
              </a:ext>
            </a:extLst>
          </p:cNvPr>
          <p:cNvSpPr txBox="1">
            <a:spLocks/>
          </p:cNvSpPr>
          <p:nvPr/>
        </p:nvSpPr>
        <p:spPr>
          <a:xfrm>
            <a:off x="576506" y="1979079"/>
            <a:ext cx="5614807" cy="378787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EE257C54-612F-453F-B2BA-27069274180C}"/>
              </a:ext>
            </a:extLst>
          </p:cNvPr>
          <p:cNvSpPr txBox="1">
            <a:spLocks/>
          </p:cNvSpPr>
          <p:nvPr/>
        </p:nvSpPr>
        <p:spPr>
          <a:xfrm>
            <a:off x="669481" y="2238722"/>
            <a:ext cx="4359719" cy="289192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Dans un triangle, dessine:</a:t>
            </a:r>
          </a:p>
          <a:p>
            <a:r>
              <a:rPr lang="fr-FR" sz="24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Une médiane</a:t>
            </a:r>
          </a:p>
          <a:p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Une médiatrice</a:t>
            </a:r>
          </a:p>
          <a:p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Une hauteur</a:t>
            </a:r>
          </a:p>
          <a:p>
            <a:r>
              <a:rPr lang="fr-FR" sz="240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Une bissectrice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21DA16-3853-4584-BE99-B8D7D225224F}"/>
              </a:ext>
            </a:extLst>
          </p:cNvPr>
          <p:cNvSpPr/>
          <p:nvPr/>
        </p:nvSpPr>
        <p:spPr>
          <a:xfrm>
            <a:off x="7733706" y="4900439"/>
            <a:ext cx="142875" cy="1516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B83625BA-9039-46AC-BE88-5B03030DA46E}"/>
              </a:ext>
            </a:extLst>
          </p:cNvPr>
          <p:cNvSpPr/>
          <p:nvPr/>
        </p:nvSpPr>
        <p:spPr>
          <a:xfrm>
            <a:off x="7149415" y="2537895"/>
            <a:ext cx="2922348" cy="2519266"/>
          </a:xfrm>
          <a:prstGeom prst="triangle">
            <a:avLst>
              <a:gd name="adj" fmla="val 24777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DD7A3B-1FF3-480E-89BD-E7E520C7BB37}"/>
              </a:ext>
            </a:extLst>
          </p:cNvPr>
          <p:cNvSpPr txBox="1"/>
          <p:nvPr/>
        </p:nvSpPr>
        <p:spPr>
          <a:xfrm>
            <a:off x="7689250" y="2155476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30DD3F-642A-43B8-971B-B5D813BC91E0}"/>
              </a:ext>
            </a:extLst>
          </p:cNvPr>
          <p:cNvSpPr txBox="1"/>
          <p:nvPr/>
        </p:nvSpPr>
        <p:spPr>
          <a:xfrm>
            <a:off x="10095462" y="4737617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CEE6E6-F3AD-44BC-8DB7-9FB8F360529B}"/>
              </a:ext>
            </a:extLst>
          </p:cNvPr>
          <p:cNvSpPr txBox="1"/>
          <p:nvPr/>
        </p:nvSpPr>
        <p:spPr>
          <a:xfrm>
            <a:off x="6798777" y="4821796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4E4243-B32E-41EB-8FB4-EE9ABF97C88F}"/>
              </a:ext>
            </a:extLst>
          </p:cNvPr>
          <p:cNvCxnSpPr>
            <a:cxnSpLocks/>
          </p:cNvCxnSpPr>
          <p:nvPr/>
        </p:nvCxnSpPr>
        <p:spPr>
          <a:xfrm>
            <a:off x="8610589" y="5022324"/>
            <a:ext cx="0" cy="6531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302436E-5C29-4364-BA89-C554779DCF6D}"/>
              </a:ext>
            </a:extLst>
          </p:cNvPr>
          <p:cNvCxnSpPr>
            <a:stCxn id="16" idx="0"/>
          </p:cNvCxnSpPr>
          <p:nvPr/>
        </p:nvCxnSpPr>
        <p:spPr>
          <a:xfrm>
            <a:off x="7873485" y="2537895"/>
            <a:ext cx="737104" cy="251926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32F773-B079-40C9-BF4E-FDCA876047E5}"/>
              </a:ext>
            </a:extLst>
          </p:cNvPr>
          <p:cNvGrpSpPr/>
          <p:nvPr/>
        </p:nvGrpSpPr>
        <p:grpSpPr>
          <a:xfrm>
            <a:off x="7820769" y="4964965"/>
            <a:ext cx="142875" cy="205345"/>
            <a:chOff x="3648075" y="4757790"/>
            <a:chExt cx="142875" cy="205345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3F6DBD6-C340-4F29-AE9C-A716EABF1CEC}"/>
                </a:ext>
              </a:extLst>
            </p:cNvPr>
            <p:cNvCxnSpPr/>
            <p:nvPr/>
          </p:nvCxnSpPr>
          <p:spPr>
            <a:xfrm>
              <a:off x="3648075" y="4757790"/>
              <a:ext cx="76200" cy="1958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D27079A-CC16-4845-A5BA-DF77E627AE20}"/>
                </a:ext>
              </a:extLst>
            </p:cNvPr>
            <p:cNvCxnSpPr/>
            <p:nvPr/>
          </p:nvCxnSpPr>
          <p:spPr>
            <a:xfrm>
              <a:off x="3714750" y="4767315"/>
              <a:ext cx="76200" cy="1958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2C68467-BCF0-447C-B94A-B2C4A1AAB9AB}"/>
              </a:ext>
            </a:extLst>
          </p:cNvPr>
          <p:cNvGrpSpPr/>
          <p:nvPr/>
        </p:nvGrpSpPr>
        <p:grpSpPr>
          <a:xfrm>
            <a:off x="9191784" y="4964965"/>
            <a:ext cx="142875" cy="205345"/>
            <a:chOff x="3648075" y="4757790"/>
            <a:chExt cx="142875" cy="205345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944AA7E-928A-42FF-9DA5-C12B7A7A555A}"/>
                </a:ext>
              </a:extLst>
            </p:cNvPr>
            <p:cNvCxnSpPr/>
            <p:nvPr/>
          </p:nvCxnSpPr>
          <p:spPr>
            <a:xfrm>
              <a:off x="3648075" y="4757790"/>
              <a:ext cx="76200" cy="1958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5BDB54B-14A3-47A6-872A-27D768A12978}"/>
                </a:ext>
              </a:extLst>
            </p:cNvPr>
            <p:cNvCxnSpPr/>
            <p:nvPr/>
          </p:nvCxnSpPr>
          <p:spPr>
            <a:xfrm>
              <a:off x="3714750" y="4767315"/>
              <a:ext cx="76200" cy="1958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E8EBDBE-D148-4AA6-8D68-CFE0C0490927}"/>
              </a:ext>
            </a:extLst>
          </p:cNvPr>
          <p:cNvCxnSpPr>
            <a:cxnSpLocks/>
          </p:cNvCxnSpPr>
          <p:nvPr/>
        </p:nvCxnSpPr>
        <p:spPr>
          <a:xfrm>
            <a:off x="8610589" y="2976442"/>
            <a:ext cx="0" cy="270940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HE1543862 - Set Square Clear 60 Degree 125mm Pack 36 | Findel Education">
            <a:extLst>
              <a:ext uri="{FF2B5EF4-FFF2-40B4-BE49-F238E27FC236}">
                <a16:creationId xmlns:a16="http://schemas.microsoft.com/office/drawing/2014/main" id="{D4B90908-8CDC-4DE0-928D-E97FBA268F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107503" y="1979080"/>
            <a:ext cx="33147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1FE698-4FB9-4339-9246-BB91381603FF}"/>
              </a:ext>
            </a:extLst>
          </p:cNvPr>
          <p:cNvCxnSpPr/>
          <p:nvPr/>
        </p:nvCxnSpPr>
        <p:spPr>
          <a:xfrm>
            <a:off x="7873485" y="2537895"/>
            <a:ext cx="0" cy="2514733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4" descr="Geometric Tools (Important Maths Tools and it Uses)">
            <a:extLst>
              <a:ext uri="{FF2B5EF4-FFF2-40B4-BE49-F238E27FC236}">
                <a16:creationId xmlns:a16="http://schemas.microsoft.com/office/drawing/2014/main" id="{00C7D660-4C50-4990-9124-73A5CA48F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869" y="3599659"/>
            <a:ext cx="29146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5F65CD5-5DD1-4F39-A61D-98B5DCBA5205}"/>
              </a:ext>
            </a:extLst>
          </p:cNvPr>
          <p:cNvCxnSpPr>
            <a:cxnSpLocks/>
            <a:endCxn id="29" idx="0"/>
          </p:cNvCxnSpPr>
          <p:nvPr/>
        </p:nvCxnSpPr>
        <p:spPr>
          <a:xfrm flipH="1" flipV="1">
            <a:off x="7107503" y="3636430"/>
            <a:ext cx="2957692" cy="1420556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58305860-3929-44B2-B420-DDB32BFDF5AD}"/>
              </a:ext>
            </a:extLst>
          </p:cNvPr>
          <p:cNvSpPr/>
          <p:nvPr/>
        </p:nvSpPr>
        <p:spPr>
          <a:xfrm>
            <a:off x="8610589" y="4900439"/>
            <a:ext cx="142875" cy="1516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31E7AFF-2FFC-409A-9C13-F4A653FE457D}"/>
              </a:ext>
            </a:extLst>
          </p:cNvPr>
          <p:cNvSpPr/>
          <p:nvPr/>
        </p:nvSpPr>
        <p:spPr>
          <a:xfrm rot="20341254">
            <a:off x="9572031" y="4615207"/>
            <a:ext cx="142875" cy="191394"/>
          </a:xfrm>
          <a:custGeom>
            <a:avLst/>
            <a:gdLst>
              <a:gd name="connsiteX0" fmla="*/ 142875 w 142875"/>
              <a:gd name="connsiteY0" fmla="*/ 10419 h 191394"/>
              <a:gd name="connsiteX1" fmla="*/ 66675 w 142875"/>
              <a:gd name="connsiteY1" fmla="*/ 19944 h 191394"/>
              <a:gd name="connsiteX2" fmla="*/ 0 w 142875"/>
              <a:gd name="connsiteY2" fmla="*/ 191394 h 19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875" h="191394">
                <a:moveTo>
                  <a:pt x="142875" y="10419"/>
                </a:moveTo>
                <a:cubicBezTo>
                  <a:pt x="116681" y="100"/>
                  <a:pt x="90487" y="-10218"/>
                  <a:pt x="66675" y="19944"/>
                </a:cubicBezTo>
                <a:cubicBezTo>
                  <a:pt x="42863" y="50106"/>
                  <a:pt x="21431" y="120750"/>
                  <a:pt x="0" y="19139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33465B86-D97A-4279-ACA9-99A2EF105A0E}"/>
              </a:ext>
            </a:extLst>
          </p:cNvPr>
          <p:cNvSpPr/>
          <p:nvPr/>
        </p:nvSpPr>
        <p:spPr>
          <a:xfrm rot="4172833" flipV="1">
            <a:off x="9486306" y="4843807"/>
            <a:ext cx="142875" cy="191394"/>
          </a:xfrm>
          <a:custGeom>
            <a:avLst/>
            <a:gdLst>
              <a:gd name="connsiteX0" fmla="*/ 142875 w 142875"/>
              <a:gd name="connsiteY0" fmla="*/ 10419 h 191394"/>
              <a:gd name="connsiteX1" fmla="*/ 66675 w 142875"/>
              <a:gd name="connsiteY1" fmla="*/ 19944 h 191394"/>
              <a:gd name="connsiteX2" fmla="*/ 0 w 142875"/>
              <a:gd name="connsiteY2" fmla="*/ 191394 h 19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875" h="191394">
                <a:moveTo>
                  <a:pt x="142875" y="10419"/>
                </a:moveTo>
                <a:cubicBezTo>
                  <a:pt x="116681" y="100"/>
                  <a:pt x="90487" y="-10218"/>
                  <a:pt x="66675" y="19944"/>
                </a:cubicBezTo>
                <a:cubicBezTo>
                  <a:pt x="42863" y="50106"/>
                  <a:pt x="21431" y="120750"/>
                  <a:pt x="0" y="19139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341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uiExpand="1" build="p" animBg="1"/>
      <p:bldP spid="8" grpId="0"/>
      <p:bldP spid="54" grpId="0" uiExpand="1" build="p" animBg="1"/>
      <p:bldP spid="45" grpId="0" uiExpand="1" build="p"/>
      <p:bldP spid="15" grpId="0" animBg="1"/>
      <p:bldP spid="16" grpId="0" animBg="1"/>
      <p:bldP spid="17" grpId="0"/>
      <p:bldP spid="18" grpId="0"/>
      <p:bldP spid="19" grpId="0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Connaissances requises (3)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Tu dis triangles? Mais quel type de triangle?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1A55F457-836C-45EB-974E-E536FD2A2004}"/>
              </a:ext>
            </a:extLst>
          </p:cNvPr>
          <p:cNvSpPr txBox="1">
            <a:spLocks/>
          </p:cNvSpPr>
          <p:nvPr/>
        </p:nvSpPr>
        <p:spPr>
          <a:xfrm>
            <a:off x="715988" y="2104839"/>
            <a:ext cx="3205784" cy="423361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EE257C54-612F-453F-B2BA-27069274180C}"/>
              </a:ext>
            </a:extLst>
          </p:cNvPr>
          <p:cNvSpPr txBox="1">
            <a:spLocks/>
          </p:cNvSpPr>
          <p:nvPr/>
        </p:nvSpPr>
        <p:spPr>
          <a:xfrm>
            <a:off x="669482" y="2238722"/>
            <a:ext cx="3382974" cy="289192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Comment appelle-t-on:</a:t>
            </a:r>
          </a:p>
          <a:p>
            <a:r>
              <a:rPr lang="fr-FR" sz="2400" dirty="0">
                <a:solidFill>
                  <a:schemeClr val="accent2"/>
                </a:solidFill>
                <a:latin typeface="Myriad Pro" panose="020B0503030403020204" pitchFamily="34" charset="0"/>
              </a:rPr>
              <a:t>Un triangle ayant deux côtés de même longueur?</a:t>
            </a: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7B967609-6E29-4A7D-A8D6-6C5EA3C020B6}"/>
              </a:ext>
            </a:extLst>
          </p:cNvPr>
          <p:cNvSpPr/>
          <p:nvPr/>
        </p:nvSpPr>
        <p:spPr>
          <a:xfrm>
            <a:off x="1137110" y="3716330"/>
            <a:ext cx="1752600" cy="2132806"/>
          </a:xfrm>
          <a:prstGeom prst="triangle">
            <a:avLst/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D30D3ED-BB9A-4570-9FBC-C2BC99A5A0FB}"/>
              </a:ext>
            </a:extLst>
          </p:cNvPr>
          <p:cNvCxnSpPr/>
          <p:nvPr/>
        </p:nvCxnSpPr>
        <p:spPr>
          <a:xfrm>
            <a:off x="1460960" y="4672005"/>
            <a:ext cx="219075" cy="2000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845F2B9-DE15-44CE-B7C9-E9E2DBE8DD4D}"/>
              </a:ext>
            </a:extLst>
          </p:cNvPr>
          <p:cNvCxnSpPr>
            <a:cxnSpLocks/>
          </p:cNvCxnSpPr>
          <p:nvPr/>
        </p:nvCxnSpPr>
        <p:spPr>
          <a:xfrm flipV="1">
            <a:off x="2337260" y="4672005"/>
            <a:ext cx="219075" cy="2000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F177F935-4C87-4EE8-902B-368495614B7B}"/>
              </a:ext>
            </a:extLst>
          </p:cNvPr>
          <p:cNvSpPr txBox="1"/>
          <p:nvPr/>
        </p:nvSpPr>
        <p:spPr>
          <a:xfrm>
            <a:off x="1303797" y="5061002"/>
            <a:ext cx="1419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accent2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Triangle isocèle</a:t>
            </a:r>
          </a:p>
        </p:txBody>
      </p:sp>
      <p:sp>
        <p:nvSpPr>
          <p:cNvPr id="60" name="Text Placeholder 2">
            <a:extLst>
              <a:ext uri="{FF2B5EF4-FFF2-40B4-BE49-F238E27FC236}">
                <a16:creationId xmlns:a16="http://schemas.microsoft.com/office/drawing/2014/main" id="{DE610B76-837E-4FC1-AE56-E5C9121E311A}"/>
              </a:ext>
            </a:extLst>
          </p:cNvPr>
          <p:cNvSpPr txBox="1">
            <a:spLocks/>
          </p:cNvSpPr>
          <p:nvPr/>
        </p:nvSpPr>
        <p:spPr>
          <a:xfrm>
            <a:off x="8218144" y="2102131"/>
            <a:ext cx="3205784" cy="423361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sz="18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C1DBA00-E200-46B9-A09C-85C5629D82B4}"/>
              </a:ext>
            </a:extLst>
          </p:cNvPr>
          <p:cNvGrpSpPr/>
          <p:nvPr/>
        </p:nvGrpSpPr>
        <p:grpSpPr>
          <a:xfrm>
            <a:off x="9140932" y="3722734"/>
            <a:ext cx="1685923" cy="2053746"/>
            <a:chOff x="5960269" y="4010819"/>
            <a:chExt cx="1685923" cy="2053746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13F9C5A-C520-4903-923C-904E299A619A}"/>
                </a:ext>
              </a:extLst>
            </p:cNvPr>
            <p:cNvSpPr/>
            <p:nvPr/>
          </p:nvSpPr>
          <p:spPr>
            <a:xfrm>
              <a:off x="5962650" y="5781675"/>
              <a:ext cx="247647" cy="28289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Myriad Pro" panose="020B0503030403020204" pitchFamily="34" charset="0"/>
              </a:endParaRPr>
            </a:p>
          </p:txBody>
        </p:sp>
        <p:sp>
          <p:nvSpPr>
            <p:cNvPr id="49" name="Right Triangle 48">
              <a:extLst>
                <a:ext uri="{FF2B5EF4-FFF2-40B4-BE49-F238E27FC236}">
                  <a16:creationId xmlns:a16="http://schemas.microsoft.com/office/drawing/2014/main" id="{C9CC5D02-39E9-4A7A-9CDE-CF3CD2349118}"/>
                </a:ext>
              </a:extLst>
            </p:cNvPr>
            <p:cNvSpPr/>
            <p:nvPr/>
          </p:nvSpPr>
          <p:spPr>
            <a:xfrm>
              <a:off x="5960269" y="4010819"/>
              <a:ext cx="1685923" cy="2052802"/>
            </a:xfrm>
            <a:prstGeom prst="rtTriangle">
              <a:avLst/>
            </a:prstGeom>
            <a:noFill/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Myriad Pro" panose="020B0503030403020204" pitchFamily="34" charset="0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386BC164-4C09-455A-B23A-67A03111FED8}"/>
              </a:ext>
            </a:extLst>
          </p:cNvPr>
          <p:cNvSpPr txBox="1"/>
          <p:nvPr/>
        </p:nvSpPr>
        <p:spPr>
          <a:xfrm>
            <a:off x="9153807" y="4784760"/>
            <a:ext cx="1209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Triangle rectangle</a:t>
            </a:r>
          </a:p>
        </p:txBody>
      </p:sp>
      <p:sp>
        <p:nvSpPr>
          <p:cNvPr id="61" name="Content Placeholder 2">
            <a:extLst>
              <a:ext uri="{FF2B5EF4-FFF2-40B4-BE49-F238E27FC236}">
                <a16:creationId xmlns:a16="http://schemas.microsoft.com/office/drawing/2014/main" id="{370578EE-2941-414C-9C0A-6EA3D66C701F}"/>
              </a:ext>
            </a:extLst>
          </p:cNvPr>
          <p:cNvSpPr txBox="1">
            <a:spLocks/>
          </p:cNvSpPr>
          <p:nvPr/>
        </p:nvSpPr>
        <p:spPr>
          <a:xfrm>
            <a:off x="8311120" y="2236014"/>
            <a:ext cx="3382974" cy="289192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Comment appelle-t-on:</a:t>
            </a:r>
          </a:p>
          <a:p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</a:rPr>
              <a:t>Un triangle ayant un angle droit?</a:t>
            </a:r>
            <a:endParaRPr lang="fr-FR" sz="2400" dirty="0">
              <a:solidFill>
                <a:srgbClr val="00B0F0"/>
              </a:solidFill>
              <a:latin typeface="Myriad Pro" panose="020B0503030403020204" pitchFamily="34" charset="0"/>
            </a:endParaRP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FBDAFC4F-79DF-45EE-A327-FFEA83711966}"/>
              </a:ext>
            </a:extLst>
          </p:cNvPr>
          <p:cNvSpPr txBox="1">
            <a:spLocks/>
          </p:cNvSpPr>
          <p:nvPr/>
        </p:nvSpPr>
        <p:spPr>
          <a:xfrm>
            <a:off x="4378878" y="2104839"/>
            <a:ext cx="3205784" cy="423361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8290897B-B8BD-428D-B4DE-ED41D37BE89A}"/>
              </a:ext>
            </a:extLst>
          </p:cNvPr>
          <p:cNvSpPr txBox="1">
            <a:spLocks/>
          </p:cNvSpPr>
          <p:nvPr/>
        </p:nvSpPr>
        <p:spPr>
          <a:xfrm>
            <a:off x="4471854" y="2238722"/>
            <a:ext cx="3382974" cy="289192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Comment appelle-t-on:</a:t>
            </a:r>
          </a:p>
          <a:p>
            <a:r>
              <a:rPr lang="fr-FR" sz="2400" dirty="0">
                <a:solidFill>
                  <a:srgbClr val="00B0F0"/>
                </a:solidFill>
                <a:latin typeface="Myriad Pro" panose="020B0503030403020204" pitchFamily="34" charset="0"/>
              </a:rPr>
              <a:t>Un triangle ayant les trois côtés de même longueur?</a:t>
            </a: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E2F34D61-D630-4D96-BB55-65273D77F300}"/>
              </a:ext>
            </a:extLst>
          </p:cNvPr>
          <p:cNvSpPr/>
          <p:nvPr/>
        </p:nvSpPr>
        <p:spPr>
          <a:xfrm>
            <a:off x="4744523" y="3802663"/>
            <a:ext cx="2381250" cy="2052802"/>
          </a:xfrm>
          <a:prstGeom prst="triangle">
            <a:avLst/>
          </a:prstGeom>
          <a:ln w="190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3B3439B-42EB-4053-A6E0-373E3A15DC80}"/>
              </a:ext>
            </a:extLst>
          </p:cNvPr>
          <p:cNvCxnSpPr/>
          <p:nvPr/>
        </p:nvCxnSpPr>
        <p:spPr>
          <a:xfrm>
            <a:off x="5225535" y="4749607"/>
            <a:ext cx="219075" cy="2000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6C3EA5E-5B56-49CF-B5D8-A42D637FCACF}"/>
              </a:ext>
            </a:extLst>
          </p:cNvPr>
          <p:cNvCxnSpPr>
            <a:cxnSpLocks/>
          </p:cNvCxnSpPr>
          <p:nvPr/>
        </p:nvCxnSpPr>
        <p:spPr>
          <a:xfrm flipV="1">
            <a:off x="6435210" y="4749607"/>
            <a:ext cx="219075" cy="2000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BE48258-A5BF-4177-BE58-5B9DAA0CA6C5}"/>
              </a:ext>
            </a:extLst>
          </p:cNvPr>
          <p:cNvCxnSpPr>
            <a:cxnSpLocks/>
          </p:cNvCxnSpPr>
          <p:nvPr/>
        </p:nvCxnSpPr>
        <p:spPr>
          <a:xfrm>
            <a:off x="5935148" y="5704023"/>
            <a:ext cx="0" cy="28289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46A460D4-9935-4F71-86AC-A01AD1FF099E}"/>
              </a:ext>
            </a:extLst>
          </p:cNvPr>
          <p:cNvSpPr txBox="1"/>
          <p:nvPr/>
        </p:nvSpPr>
        <p:spPr>
          <a:xfrm>
            <a:off x="5142191" y="4985896"/>
            <a:ext cx="1585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Triangle Équilatéral</a:t>
            </a:r>
          </a:p>
        </p:txBody>
      </p:sp>
    </p:spTree>
    <p:extLst>
      <p:ext uri="{BB962C8B-B14F-4D97-AF65-F5344CB8AC3E}">
        <p14:creationId xmlns:p14="http://schemas.microsoft.com/office/powerpoint/2010/main" val="140884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4" grpId="0" uiExpand="1" build="p" animBg="1"/>
      <p:bldP spid="45" grpId="0" uiExpand="1" build="p"/>
      <p:bldP spid="36" grpId="0" animBg="1"/>
      <p:bldP spid="39" grpId="0"/>
      <p:bldP spid="60" grpId="0" animBg="1"/>
      <p:bldP spid="50" grpId="0"/>
      <p:bldP spid="61" grpId="0" uiExpand="1" build="p"/>
      <p:bldP spid="53" grpId="0" uiExpand="1" build="p" animBg="1"/>
      <p:bldP spid="55" grpId="0" uiExpand="1" build="p"/>
      <p:bldP spid="40" grpId="0" animBg="1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 4 | Construction d’un triangle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19968" y="1639717"/>
            <a:ext cx="11401328" cy="485315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027D06B-1EE3-468D-98D0-E4953A7E9824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667250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Construction d’un triangle, connaissant ses trois côtés.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</a:rPr>
              <a:t>Construire un triangle de côtés respectifs  3 cm, 4 cm et 5 cm.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</a:endParaRP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fr-FR" sz="2400" dirty="0">
                <a:latin typeface="Myriad Pro" panose="020B0503030403020204" pitchFamily="34" charset="0"/>
              </a:rPr>
              <a:t>Tracer un segment [AB] de longueur 5 cm.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fr-FR" sz="2400" dirty="0">
                <a:latin typeface="Myriad Pro" panose="020B0503030403020204" pitchFamily="34" charset="0"/>
              </a:rPr>
              <a:t>En utilisant un compas, tracer un arc de cercle de </a:t>
            </a:r>
            <a:br>
              <a:rPr lang="fr-FR" sz="2400" dirty="0">
                <a:latin typeface="Myriad Pro" panose="020B0503030403020204" pitchFamily="34" charset="0"/>
              </a:rPr>
            </a:br>
            <a:r>
              <a:rPr lang="fr-FR" sz="2400" dirty="0">
                <a:latin typeface="Myriad Pro" panose="020B0503030403020204" pitchFamily="34" charset="0"/>
              </a:rPr>
              <a:t>centre A et de rayon 4 cm, et puis un arc de cercle </a:t>
            </a:r>
            <a:br>
              <a:rPr lang="fr-FR" sz="2400" dirty="0">
                <a:latin typeface="Myriad Pro" panose="020B0503030403020204" pitchFamily="34" charset="0"/>
              </a:rPr>
            </a:br>
            <a:r>
              <a:rPr lang="fr-FR" sz="2400" dirty="0">
                <a:latin typeface="Myriad Pro" panose="020B0503030403020204" pitchFamily="34" charset="0"/>
              </a:rPr>
              <a:t>de centre B et de rayon 3 cm.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endParaRPr lang="fr-FR" sz="2400" dirty="0">
              <a:latin typeface="Myriad Pro" panose="020B0503030403020204" pitchFamily="34" charset="0"/>
            </a:endParaRP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fr-FR" sz="2400" dirty="0">
                <a:latin typeface="Myriad Pro" panose="020B0503030403020204" pitchFamily="34" charset="0"/>
              </a:rPr>
              <a:t>Joindre le point C aux points A et B pour obtenir le triangle demandé.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C1D1F6-732F-4C77-9E6E-C77B91398F21}"/>
              </a:ext>
            </a:extLst>
          </p:cNvPr>
          <p:cNvCxnSpPr>
            <a:cxnSpLocks/>
          </p:cNvCxnSpPr>
          <p:nvPr/>
        </p:nvCxnSpPr>
        <p:spPr>
          <a:xfrm>
            <a:off x="8357809" y="4532515"/>
            <a:ext cx="274991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Arc 17">
            <a:extLst>
              <a:ext uri="{FF2B5EF4-FFF2-40B4-BE49-F238E27FC236}">
                <a16:creationId xmlns:a16="http://schemas.microsoft.com/office/drawing/2014/main" id="{95964322-730C-45DC-BBB2-31EA291E5377}"/>
              </a:ext>
            </a:extLst>
          </p:cNvPr>
          <p:cNvSpPr/>
          <p:nvPr/>
        </p:nvSpPr>
        <p:spPr>
          <a:xfrm rot="1067739">
            <a:off x="9598553" y="3104315"/>
            <a:ext cx="674914" cy="489855"/>
          </a:xfrm>
          <a:prstGeom prst="arc">
            <a:avLst>
              <a:gd name="adj1" fmla="val 16200000"/>
              <a:gd name="adj2" fmla="val 20684701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92E104C3-D943-4521-B5B0-1AB1BA6D0C24}"/>
              </a:ext>
            </a:extLst>
          </p:cNvPr>
          <p:cNvSpPr/>
          <p:nvPr/>
        </p:nvSpPr>
        <p:spPr>
          <a:xfrm rot="18135726">
            <a:off x="9875392" y="3184072"/>
            <a:ext cx="674914" cy="489855"/>
          </a:xfrm>
          <a:prstGeom prst="arc">
            <a:avLst>
              <a:gd name="adj1" fmla="val 16200000"/>
              <a:gd name="adj2" fmla="val 20684701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4DDB28-7872-4F92-B532-5BE7AEA3E758}"/>
              </a:ext>
            </a:extLst>
          </p:cNvPr>
          <p:cNvSpPr txBox="1"/>
          <p:nvPr/>
        </p:nvSpPr>
        <p:spPr>
          <a:xfrm>
            <a:off x="8179342" y="4475418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E21F1B0-B2F9-4B01-A4B9-64C67F0FCA52}"/>
              </a:ext>
            </a:extLst>
          </p:cNvPr>
          <p:cNvSpPr txBox="1"/>
          <p:nvPr/>
        </p:nvSpPr>
        <p:spPr>
          <a:xfrm>
            <a:off x="10017925" y="2716753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31DA2A5-ED81-4438-8198-2A778262A9F8}"/>
              </a:ext>
            </a:extLst>
          </p:cNvPr>
          <p:cNvSpPr txBox="1"/>
          <p:nvPr/>
        </p:nvSpPr>
        <p:spPr>
          <a:xfrm>
            <a:off x="10902931" y="4475418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BB41990-90F8-4C4F-81F4-482E9A091080}"/>
              </a:ext>
            </a:extLst>
          </p:cNvPr>
          <p:cNvCxnSpPr>
            <a:cxnSpLocks/>
          </p:cNvCxnSpPr>
          <p:nvPr/>
        </p:nvCxnSpPr>
        <p:spPr>
          <a:xfrm flipV="1">
            <a:off x="8383084" y="3178418"/>
            <a:ext cx="1728992" cy="1354097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167196F-C849-40C5-9FC9-34AC700A4B2D}"/>
              </a:ext>
            </a:extLst>
          </p:cNvPr>
          <p:cNvCxnSpPr>
            <a:endCxn id="30" idx="2"/>
          </p:cNvCxnSpPr>
          <p:nvPr/>
        </p:nvCxnSpPr>
        <p:spPr>
          <a:xfrm flipH="1" flipV="1">
            <a:off x="10199225" y="3178418"/>
            <a:ext cx="908499" cy="1354098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0864C76-11C3-4419-AE6B-DABD9349D920}"/>
              </a:ext>
            </a:extLst>
          </p:cNvPr>
          <p:cNvSpPr txBox="1"/>
          <p:nvPr/>
        </p:nvSpPr>
        <p:spPr>
          <a:xfrm>
            <a:off x="9588765" y="4475418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5 cm</a:t>
            </a: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CDAC41-AC2E-4C36-AA87-DF205A513707}"/>
              </a:ext>
            </a:extLst>
          </p:cNvPr>
          <p:cNvSpPr txBox="1"/>
          <p:nvPr/>
        </p:nvSpPr>
        <p:spPr>
          <a:xfrm rot="19229840">
            <a:off x="8755727" y="3467761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4 cm</a:t>
            </a: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F44C69-8331-43D8-BA95-8C7506470DE5}"/>
              </a:ext>
            </a:extLst>
          </p:cNvPr>
          <p:cNvSpPr txBox="1"/>
          <p:nvPr/>
        </p:nvSpPr>
        <p:spPr>
          <a:xfrm rot="3155221">
            <a:off x="10365043" y="3508813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3 cm</a:t>
            </a: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98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 animBg="1"/>
      <p:bldP spid="16" grpId="0" uiExpand="1" build="p"/>
      <p:bldP spid="18" grpId="0" animBg="1"/>
      <p:bldP spid="19" grpId="0" animBg="1"/>
      <p:bldP spid="20" grpId="0"/>
      <p:bldP spid="30" grpId="0"/>
      <p:bldP spid="31" grpId="0"/>
      <p:bldP spid="34" grpId="0"/>
      <p:bldP spid="15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97B3D62-8A61-504C-A9AF-80BE15D330C3}"/>
              </a:ext>
            </a:extLst>
          </p:cNvPr>
          <p:cNvSpPr txBox="1"/>
          <p:nvPr/>
        </p:nvSpPr>
        <p:spPr>
          <a:xfrm>
            <a:off x="216510" y="1899463"/>
            <a:ext cx="58794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</a:rPr>
              <a:t>Un nouvel avion doit passer des examens de sécurité avant d’être vendu aux agences aériennes . L’un des examens annonce que les ailes  doivent être identiques pour que l’avion soit en équilibre durant le vol.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</a:rPr>
              <a:t>Comment l’entreprise fabricante peut - elle assurer que les ailes sont identiques avec un minimum d’examens? </a:t>
            </a:r>
          </a:p>
        </p:txBody>
      </p:sp>
      <p:sp>
        <p:nvSpPr>
          <p:cNvPr id="16" name="Graphic 12" descr="Aeroplane outline">
            <a:extLst>
              <a:ext uri="{FF2B5EF4-FFF2-40B4-BE49-F238E27FC236}">
                <a16:creationId xmlns:a16="http://schemas.microsoft.com/office/drawing/2014/main" id="{36B83427-4370-EA4C-9A22-AE16E9629D0B}"/>
              </a:ext>
            </a:extLst>
          </p:cNvPr>
          <p:cNvSpPr/>
          <p:nvPr/>
        </p:nvSpPr>
        <p:spPr>
          <a:xfrm rot="5400000">
            <a:off x="7448063" y="1562587"/>
            <a:ext cx="3762975" cy="4043876"/>
          </a:xfrm>
          <a:custGeom>
            <a:avLst/>
            <a:gdLst>
              <a:gd name="connsiteX0" fmla="*/ 3437294 w 3437294"/>
              <a:gd name="connsiteY0" fmla="*/ 2931810 h 4043875"/>
              <a:gd name="connsiteX1" fmla="*/ 3437294 w 3437294"/>
              <a:gd name="connsiteY1" fmla="*/ 2476874 h 4043875"/>
              <a:gd name="connsiteX2" fmla="*/ 1971390 w 3437294"/>
              <a:gd name="connsiteY2" fmla="*/ 1440631 h 4043875"/>
              <a:gd name="connsiteX3" fmla="*/ 1971390 w 3437294"/>
              <a:gd name="connsiteY3" fmla="*/ 454936 h 4043875"/>
              <a:gd name="connsiteX4" fmla="*/ 1718647 w 3437294"/>
              <a:gd name="connsiteY4" fmla="*/ 0 h 4043875"/>
              <a:gd name="connsiteX5" fmla="*/ 1465905 w 3437294"/>
              <a:gd name="connsiteY5" fmla="*/ 454936 h 4043875"/>
              <a:gd name="connsiteX6" fmla="*/ 1465905 w 3437294"/>
              <a:gd name="connsiteY6" fmla="*/ 1440631 h 4043875"/>
              <a:gd name="connsiteX7" fmla="*/ 0 w 3437294"/>
              <a:gd name="connsiteY7" fmla="*/ 2476874 h 4043875"/>
              <a:gd name="connsiteX8" fmla="*/ 0 w 3437294"/>
              <a:gd name="connsiteY8" fmla="*/ 2931810 h 4043875"/>
              <a:gd name="connsiteX9" fmla="*/ 1465905 w 3437294"/>
              <a:gd name="connsiteY9" fmla="*/ 2198858 h 4043875"/>
              <a:gd name="connsiteX10" fmla="*/ 1465905 w 3437294"/>
              <a:gd name="connsiteY10" fmla="*/ 3300814 h 4043875"/>
              <a:gd name="connsiteX11" fmla="*/ 960421 w 3437294"/>
              <a:gd name="connsiteY11" fmla="*/ 3740585 h 4043875"/>
              <a:gd name="connsiteX12" fmla="*/ 960421 w 3437294"/>
              <a:gd name="connsiteY12" fmla="*/ 4043876 h 4043875"/>
              <a:gd name="connsiteX13" fmla="*/ 1718647 w 3437294"/>
              <a:gd name="connsiteY13" fmla="*/ 3740585 h 4043875"/>
              <a:gd name="connsiteX14" fmla="*/ 2476874 w 3437294"/>
              <a:gd name="connsiteY14" fmla="*/ 4043876 h 4043875"/>
              <a:gd name="connsiteX15" fmla="*/ 2476874 w 3437294"/>
              <a:gd name="connsiteY15" fmla="*/ 3740585 h 4043875"/>
              <a:gd name="connsiteX16" fmla="*/ 1971390 w 3437294"/>
              <a:gd name="connsiteY16" fmla="*/ 3300814 h 4043875"/>
              <a:gd name="connsiteX17" fmla="*/ 1971390 w 3437294"/>
              <a:gd name="connsiteY17" fmla="*/ 2198858 h 4043875"/>
              <a:gd name="connsiteX18" fmla="*/ 1905019 w 3437294"/>
              <a:gd name="connsiteY18" fmla="*/ 3377091 h 4043875"/>
              <a:gd name="connsiteX19" fmla="*/ 2375777 w 3437294"/>
              <a:gd name="connsiteY19" fmla="*/ 3786534 h 4043875"/>
              <a:gd name="connsiteX20" fmla="*/ 2375777 w 3437294"/>
              <a:gd name="connsiteY20" fmla="*/ 3894455 h 4043875"/>
              <a:gd name="connsiteX21" fmla="*/ 1756205 w 3437294"/>
              <a:gd name="connsiteY21" fmla="*/ 3646767 h 4043875"/>
              <a:gd name="connsiteX22" fmla="*/ 1718647 w 3437294"/>
              <a:gd name="connsiteY22" fmla="*/ 3631603 h 4043875"/>
              <a:gd name="connsiteX23" fmla="*/ 1681090 w 3437294"/>
              <a:gd name="connsiteY23" fmla="*/ 3646767 h 4043875"/>
              <a:gd name="connsiteX24" fmla="*/ 1061518 w 3437294"/>
              <a:gd name="connsiteY24" fmla="*/ 3894455 h 4043875"/>
              <a:gd name="connsiteX25" fmla="*/ 1061518 w 3437294"/>
              <a:gd name="connsiteY25" fmla="*/ 3786635 h 4043875"/>
              <a:gd name="connsiteX26" fmla="*/ 1532275 w 3437294"/>
              <a:gd name="connsiteY26" fmla="*/ 3377192 h 4043875"/>
              <a:gd name="connsiteX27" fmla="*/ 1567002 w 3437294"/>
              <a:gd name="connsiteY27" fmla="*/ 3346863 h 4043875"/>
              <a:gd name="connsiteX28" fmla="*/ 1567002 w 3437294"/>
              <a:gd name="connsiteY28" fmla="*/ 2035283 h 4043875"/>
              <a:gd name="connsiteX29" fmla="*/ 1420411 w 3437294"/>
              <a:gd name="connsiteY29" fmla="*/ 2108426 h 4043875"/>
              <a:gd name="connsiteX30" fmla="*/ 101097 w 3437294"/>
              <a:gd name="connsiteY30" fmla="*/ 2768235 h 4043875"/>
              <a:gd name="connsiteX31" fmla="*/ 101097 w 3437294"/>
              <a:gd name="connsiteY31" fmla="*/ 2529192 h 4043875"/>
              <a:gd name="connsiteX32" fmla="*/ 1524238 w 3437294"/>
              <a:gd name="connsiteY32" fmla="*/ 1523277 h 4043875"/>
              <a:gd name="connsiteX33" fmla="*/ 1567002 w 3437294"/>
              <a:gd name="connsiteY33" fmla="*/ 1492948 h 4043875"/>
              <a:gd name="connsiteX34" fmla="*/ 1567002 w 3437294"/>
              <a:gd name="connsiteY34" fmla="*/ 454936 h 4043875"/>
              <a:gd name="connsiteX35" fmla="*/ 1718647 w 3437294"/>
              <a:gd name="connsiteY35" fmla="*/ 101097 h 4043875"/>
              <a:gd name="connsiteX36" fmla="*/ 1870293 w 3437294"/>
              <a:gd name="connsiteY36" fmla="*/ 454936 h 4043875"/>
              <a:gd name="connsiteX37" fmla="*/ 1870293 w 3437294"/>
              <a:gd name="connsiteY37" fmla="*/ 1492948 h 4043875"/>
              <a:gd name="connsiteX38" fmla="*/ 1913006 w 3437294"/>
              <a:gd name="connsiteY38" fmla="*/ 1523277 h 4043875"/>
              <a:gd name="connsiteX39" fmla="*/ 3336198 w 3437294"/>
              <a:gd name="connsiteY39" fmla="*/ 2529192 h 4043875"/>
              <a:gd name="connsiteX40" fmla="*/ 3336198 w 3437294"/>
              <a:gd name="connsiteY40" fmla="*/ 2768235 h 4043875"/>
              <a:gd name="connsiteX41" fmla="*/ 2016630 w 3437294"/>
              <a:gd name="connsiteY41" fmla="*/ 2108426 h 4043875"/>
              <a:gd name="connsiteX42" fmla="*/ 1870343 w 3437294"/>
              <a:gd name="connsiteY42" fmla="*/ 2035283 h 4043875"/>
              <a:gd name="connsiteX43" fmla="*/ 1870343 w 3437294"/>
              <a:gd name="connsiteY43" fmla="*/ 3346863 h 4043875"/>
              <a:gd name="connsiteX0" fmla="*/ 3437294 w 3437294"/>
              <a:gd name="connsiteY0" fmla="*/ 2931810 h 4043876"/>
              <a:gd name="connsiteX1" fmla="*/ 3437294 w 3437294"/>
              <a:gd name="connsiteY1" fmla="*/ 2476874 h 4043876"/>
              <a:gd name="connsiteX2" fmla="*/ 1971390 w 3437294"/>
              <a:gd name="connsiteY2" fmla="*/ 1440631 h 4043876"/>
              <a:gd name="connsiteX3" fmla="*/ 1971390 w 3437294"/>
              <a:gd name="connsiteY3" fmla="*/ 454936 h 4043876"/>
              <a:gd name="connsiteX4" fmla="*/ 1718647 w 3437294"/>
              <a:gd name="connsiteY4" fmla="*/ 0 h 4043876"/>
              <a:gd name="connsiteX5" fmla="*/ 1465905 w 3437294"/>
              <a:gd name="connsiteY5" fmla="*/ 454936 h 4043876"/>
              <a:gd name="connsiteX6" fmla="*/ 1465905 w 3437294"/>
              <a:gd name="connsiteY6" fmla="*/ 1440631 h 4043876"/>
              <a:gd name="connsiteX7" fmla="*/ 0 w 3437294"/>
              <a:gd name="connsiteY7" fmla="*/ 2476874 h 4043876"/>
              <a:gd name="connsiteX8" fmla="*/ 0 w 3437294"/>
              <a:gd name="connsiteY8" fmla="*/ 2931810 h 4043876"/>
              <a:gd name="connsiteX9" fmla="*/ 1465905 w 3437294"/>
              <a:gd name="connsiteY9" fmla="*/ 2198858 h 4043876"/>
              <a:gd name="connsiteX10" fmla="*/ 1465905 w 3437294"/>
              <a:gd name="connsiteY10" fmla="*/ 3300814 h 4043876"/>
              <a:gd name="connsiteX11" fmla="*/ 960421 w 3437294"/>
              <a:gd name="connsiteY11" fmla="*/ 3740585 h 4043876"/>
              <a:gd name="connsiteX12" fmla="*/ 960421 w 3437294"/>
              <a:gd name="connsiteY12" fmla="*/ 4043876 h 4043876"/>
              <a:gd name="connsiteX13" fmla="*/ 1718647 w 3437294"/>
              <a:gd name="connsiteY13" fmla="*/ 3740585 h 4043876"/>
              <a:gd name="connsiteX14" fmla="*/ 2476874 w 3437294"/>
              <a:gd name="connsiteY14" fmla="*/ 4043876 h 4043876"/>
              <a:gd name="connsiteX15" fmla="*/ 2476874 w 3437294"/>
              <a:gd name="connsiteY15" fmla="*/ 3740585 h 4043876"/>
              <a:gd name="connsiteX16" fmla="*/ 1971390 w 3437294"/>
              <a:gd name="connsiteY16" fmla="*/ 3300814 h 4043876"/>
              <a:gd name="connsiteX17" fmla="*/ 1971390 w 3437294"/>
              <a:gd name="connsiteY17" fmla="*/ 2198858 h 4043876"/>
              <a:gd name="connsiteX18" fmla="*/ 3437294 w 3437294"/>
              <a:gd name="connsiteY18" fmla="*/ 2931810 h 4043876"/>
              <a:gd name="connsiteX19" fmla="*/ 1905019 w 3437294"/>
              <a:gd name="connsiteY19" fmla="*/ 3377091 h 4043876"/>
              <a:gd name="connsiteX20" fmla="*/ 2375777 w 3437294"/>
              <a:gd name="connsiteY20" fmla="*/ 3786534 h 4043876"/>
              <a:gd name="connsiteX21" fmla="*/ 2375777 w 3437294"/>
              <a:gd name="connsiteY21" fmla="*/ 3894455 h 4043876"/>
              <a:gd name="connsiteX22" fmla="*/ 1756205 w 3437294"/>
              <a:gd name="connsiteY22" fmla="*/ 3646767 h 4043876"/>
              <a:gd name="connsiteX23" fmla="*/ 1718647 w 3437294"/>
              <a:gd name="connsiteY23" fmla="*/ 3631603 h 4043876"/>
              <a:gd name="connsiteX24" fmla="*/ 1681090 w 3437294"/>
              <a:gd name="connsiteY24" fmla="*/ 3646767 h 4043876"/>
              <a:gd name="connsiteX25" fmla="*/ 1061518 w 3437294"/>
              <a:gd name="connsiteY25" fmla="*/ 3894455 h 4043876"/>
              <a:gd name="connsiteX26" fmla="*/ 1061518 w 3437294"/>
              <a:gd name="connsiteY26" fmla="*/ 3786635 h 4043876"/>
              <a:gd name="connsiteX27" fmla="*/ 1532275 w 3437294"/>
              <a:gd name="connsiteY27" fmla="*/ 3377192 h 4043876"/>
              <a:gd name="connsiteX28" fmla="*/ 1567002 w 3437294"/>
              <a:gd name="connsiteY28" fmla="*/ 3346863 h 4043876"/>
              <a:gd name="connsiteX29" fmla="*/ 1567002 w 3437294"/>
              <a:gd name="connsiteY29" fmla="*/ 2035283 h 4043876"/>
              <a:gd name="connsiteX30" fmla="*/ 1420411 w 3437294"/>
              <a:gd name="connsiteY30" fmla="*/ 2108426 h 4043876"/>
              <a:gd name="connsiteX31" fmla="*/ 101097 w 3437294"/>
              <a:gd name="connsiteY31" fmla="*/ 2768235 h 4043876"/>
              <a:gd name="connsiteX32" fmla="*/ 72221 w 3437294"/>
              <a:gd name="connsiteY32" fmla="*/ 2789074 h 4043876"/>
              <a:gd name="connsiteX33" fmla="*/ 1524238 w 3437294"/>
              <a:gd name="connsiteY33" fmla="*/ 1523277 h 4043876"/>
              <a:gd name="connsiteX34" fmla="*/ 1567002 w 3437294"/>
              <a:gd name="connsiteY34" fmla="*/ 1492948 h 4043876"/>
              <a:gd name="connsiteX35" fmla="*/ 1567002 w 3437294"/>
              <a:gd name="connsiteY35" fmla="*/ 454936 h 4043876"/>
              <a:gd name="connsiteX36" fmla="*/ 1718647 w 3437294"/>
              <a:gd name="connsiteY36" fmla="*/ 101097 h 4043876"/>
              <a:gd name="connsiteX37" fmla="*/ 1870293 w 3437294"/>
              <a:gd name="connsiteY37" fmla="*/ 454936 h 4043876"/>
              <a:gd name="connsiteX38" fmla="*/ 1870293 w 3437294"/>
              <a:gd name="connsiteY38" fmla="*/ 1492948 h 4043876"/>
              <a:gd name="connsiteX39" fmla="*/ 1913006 w 3437294"/>
              <a:gd name="connsiteY39" fmla="*/ 1523277 h 4043876"/>
              <a:gd name="connsiteX40" fmla="*/ 3336198 w 3437294"/>
              <a:gd name="connsiteY40" fmla="*/ 2529192 h 4043876"/>
              <a:gd name="connsiteX41" fmla="*/ 3336198 w 3437294"/>
              <a:gd name="connsiteY41" fmla="*/ 2768235 h 4043876"/>
              <a:gd name="connsiteX42" fmla="*/ 2016630 w 3437294"/>
              <a:gd name="connsiteY42" fmla="*/ 2108426 h 4043876"/>
              <a:gd name="connsiteX43" fmla="*/ 1870343 w 3437294"/>
              <a:gd name="connsiteY43" fmla="*/ 2035283 h 4043876"/>
              <a:gd name="connsiteX44" fmla="*/ 1870343 w 3437294"/>
              <a:gd name="connsiteY44" fmla="*/ 3346863 h 4043876"/>
              <a:gd name="connsiteX45" fmla="*/ 1905019 w 3437294"/>
              <a:gd name="connsiteY45" fmla="*/ 3377091 h 4043876"/>
              <a:gd name="connsiteX0" fmla="*/ 3437294 w 3437294"/>
              <a:gd name="connsiteY0" fmla="*/ 2931810 h 4043876"/>
              <a:gd name="connsiteX1" fmla="*/ 3437294 w 3437294"/>
              <a:gd name="connsiteY1" fmla="*/ 2476874 h 4043876"/>
              <a:gd name="connsiteX2" fmla="*/ 1971390 w 3437294"/>
              <a:gd name="connsiteY2" fmla="*/ 1440631 h 4043876"/>
              <a:gd name="connsiteX3" fmla="*/ 1971390 w 3437294"/>
              <a:gd name="connsiteY3" fmla="*/ 454936 h 4043876"/>
              <a:gd name="connsiteX4" fmla="*/ 1718647 w 3437294"/>
              <a:gd name="connsiteY4" fmla="*/ 0 h 4043876"/>
              <a:gd name="connsiteX5" fmla="*/ 1465905 w 3437294"/>
              <a:gd name="connsiteY5" fmla="*/ 454936 h 4043876"/>
              <a:gd name="connsiteX6" fmla="*/ 1465905 w 3437294"/>
              <a:gd name="connsiteY6" fmla="*/ 1440631 h 4043876"/>
              <a:gd name="connsiteX7" fmla="*/ 96253 w 3437294"/>
              <a:gd name="connsiteY7" fmla="*/ 2640504 h 4043876"/>
              <a:gd name="connsiteX8" fmla="*/ 0 w 3437294"/>
              <a:gd name="connsiteY8" fmla="*/ 2931810 h 4043876"/>
              <a:gd name="connsiteX9" fmla="*/ 1465905 w 3437294"/>
              <a:gd name="connsiteY9" fmla="*/ 2198858 h 4043876"/>
              <a:gd name="connsiteX10" fmla="*/ 1465905 w 3437294"/>
              <a:gd name="connsiteY10" fmla="*/ 3300814 h 4043876"/>
              <a:gd name="connsiteX11" fmla="*/ 960421 w 3437294"/>
              <a:gd name="connsiteY11" fmla="*/ 3740585 h 4043876"/>
              <a:gd name="connsiteX12" fmla="*/ 960421 w 3437294"/>
              <a:gd name="connsiteY12" fmla="*/ 4043876 h 4043876"/>
              <a:gd name="connsiteX13" fmla="*/ 1718647 w 3437294"/>
              <a:gd name="connsiteY13" fmla="*/ 3740585 h 4043876"/>
              <a:gd name="connsiteX14" fmla="*/ 2476874 w 3437294"/>
              <a:gd name="connsiteY14" fmla="*/ 4043876 h 4043876"/>
              <a:gd name="connsiteX15" fmla="*/ 2476874 w 3437294"/>
              <a:gd name="connsiteY15" fmla="*/ 3740585 h 4043876"/>
              <a:gd name="connsiteX16" fmla="*/ 1971390 w 3437294"/>
              <a:gd name="connsiteY16" fmla="*/ 3300814 h 4043876"/>
              <a:gd name="connsiteX17" fmla="*/ 1971390 w 3437294"/>
              <a:gd name="connsiteY17" fmla="*/ 2198858 h 4043876"/>
              <a:gd name="connsiteX18" fmla="*/ 3437294 w 3437294"/>
              <a:gd name="connsiteY18" fmla="*/ 2931810 h 4043876"/>
              <a:gd name="connsiteX19" fmla="*/ 1905019 w 3437294"/>
              <a:gd name="connsiteY19" fmla="*/ 3377091 h 4043876"/>
              <a:gd name="connsiteX20" fmla="*/ 2375777 w 3437294"/>
              <a:gd name="connsiteY20" fmla="*/ 3786534 h 4043876"/>
              <a:gd name="connsiteX21" fmla="*/ 2375777 w 3437294"/>
              <a:gd name="connsiteY21" fmla="*/ 3894455 h 4043876"/>
              <a:gd name="connsiteX22" fmla="*/ 1756205 w 3437294"/>
              <a:gd name="connsiteY22" fmla="*/ 3646767 h 4043876"/>
              <a:gd name="connsiteX23" fmla="*/ 1718647 w 3437294"/>
              <a:gd name="connsiteY23" fmla="*/ 3631603 h 4043876"/>
              <a:gd name="connsiteX24" fmla="*/ 1681090 w 3437294"/>
              <a:gd name="connsiteY24" fmla="*/ 3646767 h 4043876"/>
              <a:gd name="connsiteX25" fmla="*/ 1061518 w 3437294"/>
              <a:gd name="connsiteY25" fmla="*/ 3894455 h 4043876"/>
              <a:gd name="connsiteX26" fmla="*/ 1061518 w 3437294"/>
              <a:gd name="connsiteY26" fmla="*/ 3786635 h 4043876"/>
              <a:gd name="connsiteX27" fmla="*/ 1532275 w 3437294"/>
              <a:gd name="connsiteY27" fmla="*/ 3377192 h 4043876"/>
              <a:gd name="connsiteX28" fmla="*/ 1567002 w 3437294"/>
              <a:gd name="connsiteY28" fmla="*/ 3346863 h 4043876"/>
              <a:gd name="connsiteX29" fmla="*/ 1567002 w 3437294"/>
              <a:gd name="connsiteY29" fmla="*/ 2035283 h 4043876"/>
              <a:gd name="connsiteX30" fmla="*/ 1420411 w 3437294"/>
              <a:gd name="connsiteY30" fmla="*/ 2108426 h 4043876"/>
              <a:gd name="connsiteX31" fmla="*/ 101097 w 3437294"/>
              <a:gd name="connsiteY31" fmla="*/ 2768235 h 4043876"/>
              <a:gd name="connsiteX32" fmla="*/ 72221 w 3437294"/>
              <a:gd name="connsiteY32" fmla="*/ 2789074 h 4043876"/>
              <a:gd name="connsiteX33" fmla="*/ 1524238 w 3437294"/>
              <a:gd name="connsiteY33" fmla="*/ 1523277 h 4043876"/>
              <a:gd name="connsiteX34" fmla="*/ 1567002 w 3437294"/>
              <a:gd name="connsiteY34" fmla="*/ 1492948 h 4043876"/>
              <a:gd name="connsiteX35" fmla="*/ 1567002 w 3437294"/>
              <a:gd name="connsiteY35" fmla="*/ 454936 h 4043876"/>
              <a:gd name="connsiteX36" fmla="*/ 1718647 w 3437294"/>
              <a:gd name="connsiteY36" fmla="*/ 101097 h 4043876"/>
              <a:gd name="connsiteX37" fmla="*/ 1870293 w 3437294"/>
              <a:gd name="connsiteY37" fmla="*/ 454936 h 4043876"/>
              <a:gd name="connsiteX38" fmla="*/ 1870293 w 3437294"/>
              <a:gd name="connsiteY38" fmla="*/ 1492948 h 4043876"/>
              <a:gd name="connsiteX39" fmla="*/ 1913006 w 3437294"/>
              <a:gd name="connsiteY39" fmla="*/ 1523277 h 4043876"/>
              <a:gd name="connsiteX40" fmla="*/ 3336198 w 3437294"/>
              <a:gd name="connsiteY40" fmla="*/ 2529192 h 4043876"/>
              <a:gd name="connsiteX41" fmla="*/ 3336198 w 3437294"/>
              <a:gd name="connsiteY41" fmla="*/ 2768235 h 4043876"/>
              <a:gd name="connsiteX42" fmla="*/ 2016630 w 3437294"/>
              <a:gd name="connsiteY42" fmla="*/ 2108426 h 4043876"/>
              <a:gd name="connsiteX43" fmla="*/ 1870343 w 3437294"/>
              <a:gd name="connsiteY43" fmla="*/ 2035283 h 4043876"/>
              <a:gd name="connsiteX44" fmla="*/ 1870343 w 3437294"/>
              <a:gd name="connsiteY44" fmla="*/ 3346863 h 4043876"/>
              <a:gd name="connsiteX45" fmla="*/ 1905019 w 3437294"/>
              <a:gd name="connsiteY45" fmla="*/ 3377091 h 4043876"/>
              <a:gd name="connsiteX0" fmla="*/ 3509452 w 3509452"/>
              <a:gd name="connsiteY0" fmla="*/ 2931810 h 4043876"/>
              <a:gd name="connsiteX1" fmla="*/ 3509452 w 3509452"/>
              <a:gd name="connsiteY1" fmla="*/ 2476874 h 4043876"/>
              <a:gd name="connsiteX2" fmla="*/ 2043548 w 3509452"/>
              <a:gd name="connsiteY2" fmla="*/ 1440631 h 4043876"/>
              <a:gd name="connsiteX3" fmla="*/ 2043548 w 3509452"/>
              <a:gd name="connsiteY3" fmla="*/ 454936 h 4043876"/>
              <a:gd name="connsiteX4" fmla="*/ 1790805 w 3509452"/>
              <a:gd name="connsiteY4" fmla="*/ 0 h 4043876"/>
              <a:gd name="connsiteX5" fmla="*/ 1538063 w 3509452"/>
              <a:gd name="connsiteY5" fmla="*/ 454936 h 4043876"/>
              <a:gd name="connsiteX6" fmla="*/ 1538063 w 3509452"/>
              <a:gd name="connsiteY6" fmla="*/ 1440631 h 4043876"/>
              <a:gd name="connsiteX7" fmla="*/ 168411 w 3509452"/>
              <a:gd name="connsiteY7" fmla="*/ 2640504 h 4043876"/>
              <a:gd name="connsiteX8" fmla="*/ 72158 w 3509452"/>
              <a:gd name="connsiteY8" fmla="*/ 2931810 h 4043876"/>
              <a:gd name="connsiteX9" fmla="*/ 1538063 w 3509452"/>
              <a:gd name="connsiteY9" fmla="*/ 2198858 h 4043876"/>
              <a:gd name="connsiteX10" fmla="*/ 1538063 w 3509452"/>
              <a:gd name="connsiteY10" fmla="*/ 3300814 h 4043876"/>
              <a:gd name="connsiteX11" fmla="*/ 1032579 w 3509452"/>
              <a:gd name="connsiteY11" fmla="*/ 3740585 h 4043876"/>
              <a:gd name="connsiteX12" fmla="*/ 1032579 w 3509452"/>
              <a:gd name="connsiteY12" fmla="*/ 4043876 h 4043876"/>
              <a:gd name="connsiteX13" fmla="*/ 1790805 w 3509452"/>
              <a:gd name="connsiteY13" fmla="*/ 3740585 h 4043876"/>
              <a:gd name="connsiteX14" fmla="*/ 2549032 w 3509452"/>
              <a:gd name="connsiteY14" fmla="*/ 4043876 h 4043876"/>
              <a:gd name="connsiteX15" fmla="*/ 2549032 w 3509452"/>
              <a:gd name="connsiteY15" fmla="*/ 3740585 h 4043876"/>
              <a:gd name="connsiteX16" fmla="*/ 2043548 w 3509452"/>
              <a:gd name="connsiteY16" fmla="*/ 3300814 h 4043876"/>
              <a:gd name="connsiteX17" fmla="*/ 2043548 w 3509452"/>
              <a:gd name="connsiteY17" fmla="*/ 2198858 h 4043876"/>
              <a:gd name="connsiteX18" fmla="*/ 3509452 w 3509452"/>
              <a:gd name="connsiteY18" fmla="*/ 2931810 h 4043876"/>
              <a:gd name="connsiteX19" fmla="*/ 1977177 w 3509452"/>
              <a:gd name="connsiteY19" fmla="*/ 3377091 h 4043876"/>
              <a:gd name="connsiteX20" fmla="*/ 2447935 w 3509452"/>
              <a:gd name="connsiteY20" fmla="*/ 3786534 h 4043876"/>
              <a:gd name="connsiteX21" fmla="*/ 2447935 w 3509452"/>
              <a:gd name="connsiteY21" fmla="*/ 3894455 h 4043876"/>
              <a:gd name="connsiteX22" fmla="*/ 1828363 w 3509452"/>
              <a:gd name="connsiteY22" fmla="*/ 3646767 h 4043876"/>
              <a:gd name="connsiteX23" fmla="*/ 1790805 w 3509452"/>
              <a:gd name="connsiteY23" fmla="*/ 3631603 h 4043876"/>
              <a:gd name="connsiteX24" fmla="*/ 1753248 w 3509452"/>
              <a:gd name="connsiteY24" fmla="*/ 3646767 h 4043876"/>
              <a:gd name="connsiteX25" fmla="*/ 1133676 w 3509452"/>
              <a:gd name="connsiteY25" fmla="*/ 3894455 h 4043876"/>
              <a:gd name="connsiteX26" fmla="*/ 1133676 w 3509452"/>
              <a:gd name="connsiteY26" fmla="*/ 3786635 h 4043876"/>
              <a:gd name="connsiteX27" fmla="*/ 1604433 w 3509452"/>
              <a:gd name="connsiteY27" fmla="*/ 3377192 h 4043876"/>
              <a:gd name="connsiteX28" fmla="*/ 1639160 w 3509452"/>
              <a:gd name="connsiteY28" fmla="*/ 3346863 h 4043876"/>
              <a:gd name="connsiteX29" fmla="*/ 1639160 w 3509452"/>
              <a:gd name="connsiteY29" fmla="*/ 2035283 h 4043876"/>
              <a:gd name="connsiteX30" fmla="*/ 1492569 w 3509452"/>
              <a:gd name="connsiteY30" fmla="*/ 2108426 h 4043876"/>
              <a:gd name="connsiteX31" fmla="*/ 173255 w 3509452"/>
              <a:gd name="connsiteY31" fmla="*/ 2768235 h 4043876"/>
              <a:gd name="connsiteX32" fmla="*/ 0 w 3509452"/>
              <a:gd name="connsiteY32" fmla="*/ 2846826 h 4043876"/>
              <a:gd name="connsiteX33" fmla="*/ 1596396 w 3509452"/>
              <a:gd name="connsiteY33" fmla="*/ 1523277 h 4043876"/>
              <a:gd name="connsiteX34" fmla="*/ 1639160 w 3509452"/>
              <a:gd name="connsiteY34" fmla="*/ 1492948 h 4043876"/>
              <a:gd name="connsiteX35" fmla="*/ 1639160 w 3509452"/>
              <a:gd name="connsiteY35" fmla="*/ 454936 h 4043876"/>
              <a:gd name="connsiteX36" fmla="*/ 1790805 w 3509452"/>
              <a:gd name="connsiteY36" fmla="*/ 101097 h 4043876"/>
              <a:gd name="connsiteX37" fmla="*/ 1942451 w 3509452"/>
              <a:gd name="connsiteY37" fmla="*/ 454936 h 4043876"/>
              <a:gd name="connsiteX38" fmla="*/ 1942451 w 3509452"/>
              <a:gd name="connsiteY38" fmla="*/ 1492948 h 4043876"/>
              <a:gd name="connsiteX39" fmla="*/ 1985164 w 3509452"/>
              <a:gd name="connsiteY39" fmla="*/ 1523277 h 4043876"/>
              <a:gd name="connsiteX40" fmla="*/ 3408356 w 3509452"/>
              <a:gd name="connsiteY40" fmla="*/ 2529192 h 4043876"/>
              <a:gd name="connsiteX41" fmla="*/ 3408356 w 3509452"/>
              <a:gd name="connsiteY41" fmla="*/ 2768235 h 4043876"/>
              <a:gd name="connsiteX42" fmla="*/ 2088788 w 3509452"/>
              <a:gd name="connsiteY42" fmla="*/ 2108426 h 4043876"/>
              <a:gd name="connsiteX43" fmla="*/ 1942501 w 3509452"/>
              <a:gd name="connsiteY43" fmla="*/ 2035283 h 4043876"/>
              <a:gd name="connsiteX44" fmla="*/ 1942501 w 3509452"/>
              <a:gd name="connsiteY44" fmla="*/ 3346863 h 4043876"/>
              <a:gd name="connsiteX45" fmla="*/ 1977177 w 3509452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192505 w 3629799"/>
              <a:gd name="connsiteY8" fmla="*/ 2931810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20347 w 3629799"/>
              <a:gd name="connsiteY32" fmla="*/ 2846826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192505 w 3629799"/>
              <a:gd name="connsiteY8" fmla="*/ 2931810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48126 w 3629799"/>
              <a:gd name="connsiteY8" fmla="*/ 2941436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48126 w 3629799"/>
              <a:gd name="connsiteY8" fmla="*/ 2941436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740947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49050"/>
              <a:gd name="connsiteY0" fmla="*/ 2931810 h 4043876"/>
              <a:gd name="connsiteX1" fmla="*/ 3649050 w 3649050"/>
              <a:gd name="connsiteY1" fmla="*/ 2717505 h 4043876"/>
              <a:gd name="connsiteX2" fmla="*/ 2163895 w 3649050"/>
              <a:gd name="connsiteY2" fmla="*/ 1440631 h 4043876"/>
              <a:gd name="connsiteX3" fmla="*/ 2163895 w 3649050"/>
              <a:gd name="connsiteY3" fmla="*/ 454936 h 4043876"/>
              <a:gd name="connsiteX4" fmla="*/ 1911152 w 3649050"/>
              <a:gd name="connsiteY4" fmla="*/ 0 h 4043876"/>
              <a:gd name="connsiteX5" fmla="*/ 1658410 w 3649050"/>
              <a:gd name="connsiteY5" fmla="*/ 454936 h 4043876"/>
              <a:gd name="connsiteX6" fmla="*/ 1658410 w 3649050"/>
              <a:gd name="connsiteY6" fmla="*/ 1440631 h 4043876"/>
              <a:gd name="connsiteX7" fmla="*/ 0 w 3649050"/>
              <a:gd name="connsiteY7" fmla="*/ 2861885 h 4043876"/>
              <a:gd name="connsiteX8" fmla="*/ 48126 w 3649050"/>
              <a:gd name="connsiteY8" fmla="*/ 2941436 h 4043876"/>
              <a:gd name="connsiteX9" fmla="*/ 1658410 w 3649050"/>
              <a:gd name="connsiteY9" fmla="*/ 2198858 h 4043876"/>
              <a:gd name="connsiteX10" fmla="*/ 1658410 w 3649050"/>
              <a:gd name="connsiteY10" fmla="*/ 3300814 h 4043876"/>
              <a:gd name="connsiteX11" fmla="*/ 1152926 w 3649050"/>
              <a:gd name="connsiteY11" fmla="*/ 3740585 h 4043876"/>
              <a:gd name="connsiteX12" fmla="*/ 1152926 w 3649050"/>
              <a:gd name="connsiteY12" fmla="*/ 4043876 h 4043876"/>
              <a:gd name="connsiteX13" fmla="*/ 1911152 w 3649050"/>
              <a:gd name="connsiteY13" fmla="*/ 3740585 h 4043876"/>
              <a:gd name="connsiteX14" fmla="*/ 2669379 w 3649050"/>
              <a:gd name="connsiteY14" fmla="*/ 4043876 h 4043876"/>
              <a:gd name="connsiteX15" fmla="*/ 2669379 w 3649050"/>
              <a:gd name="connsiteY15" fmla="*/ 3740585 h 4043876"/>
              <a:gd name="connsiteX16" fmla="*/ 2163895 w 3649050"/>
              <a:gd name="connsiteY16" fmla="*/ 3300814 h 4043876"/>
              <a:gd name="connsiteX17" fmla="*/ 2163895 w 3649050"/>
              <a:gd name="connsiteY17" fmla="*/ 2198858 h 4043876"/>
              <a:gd name="connsiteX18" fmla="*/ 3629799 w 3649050"/>
              <a:gd name="connsiteY18" fmla="*/ 2931810 h 4043876"/>
              <a:gd name="connsiteX19" fmla="*/ 2097524 w 3649050"/>
              <a:gd name="connsiteY19" fmla="*/ 3377091 h 4043876"/>
              <a:gd name="connsiteX20" fmla="*/ 2568282 w 3649050"/>
              <a:gd name="connsiteY20" fmla="*/ 3786534 h 4043876"/>
              <a:gd name="connsiteX21" fmla="*/ 2568282 w 3649050"/>
              <a:gd name="connsiteY21" fmla="*/ 3894455 h 4043876"/>
              <a:gd name="connsiteX22" fmla="*/ 1948710 w 3649050"/>
              <a:gd name="connsiteY22" fmla="*/ 3646767 h 4043876"/>
              <a:gd name="connsiteX23" fmla="*/ 1911152 w 3649050"/>
              <a:gd name="connsiteY23" fmla="*/ 3631603 h 4043876"/>
              <a:gd name="connsiteX24" fmla="*/ 1873595 w 3649050"/>
              <a:gd name="connsiteY24" fmla="*/ 3646767 h 4043876"/>
              <a:gd name="connsiteX25" fmla="*/ 1254023 w 3649050"/>
              <a:gd name="connsiteY25" fmla="*/ 3894455 h 4043876"/>
              <a:gd name="connsiteX26" fmla="*/ 1254023 w 3649050"/>
              <a:gd name="connsiteY26" fmla="*/ 3786635 h 4043876"/>
              <a:gd name="connsiteX27" fmla="*/ 1724780 w 3649050"/>
              <a:gd name="connsiteY27" fmla="*/ 3377192 h 4043876"/>
              <a:gd name="connsiteX28" fmla="*/ 1759507 w 3649050"/>
              <a:gd name="connsiteY28" fmla="*/ 3346863 h 4043876"/>
              <a:gd name="connsiteX29" fmla="*/ 1759507 w 3649050"/>
              <a:gd name="connsiteY29" fmla="*/ 2035283 h 4043876"/>
              <a:gd name="connsiteX30" fmla="*/ 1612916 w 3649050"/>
              <a:gd name="connsiteY30" fmla="*/ 2108426 h 4043876"/>
              <a:gd name="connsiteX31" fmla="*/ 293602 w 3649050"/>
              <a:gd name="connsiteY31" fmla="*/ 2768235 h 4043876"/>
              <a:gd name="connsiteX32" fmla="*/ 168473 w 3649050"/>
              <a:gd name="connsiteY32" fmla="*/ 2827575 h 4043876"/>
              <a:gd name="connsiteX33" fmla="*/ 1716743 w 3649050"/>
              <a:gd name="connsiteY33" fmla="*/ 1523277 h 4043876"/>
              <a:gd name="connsiteX34" fmla="*/ 1759507 w 3649050"/>
              <a:gd name="connsiteY34" fmla="*/ 1492948 h 4043876"/>
              <a:gd name="connsiteX35" fmla="*/ 1759507 w 3649050"/>
              <a:gd name="connsiteY35" fmla="*/ 454936 h 4043876"/>
              <a:gd name="connsiteX36" fmla="*/ 1911152 w 3649050"/>
              <a:gd name="connsiteY36" fmla="*/ 101097 h 4043876"/>
              <a:gd name="connsiteX37" fmla="*/ 2062798 w 3649050"/>
              <a:gd name="connsiteY37" fmla="*/ 454936 h 4043876"/>
              <a:gd name="connsiteX38" fmla="*/ 2062798 w 3649050"/>
              <a:gd name="connsiteY38" fmla="*/ 1492948 h 4043876"/>
              <a:gd name="connsiteX39" fmla="*/ 2105511 w 3649050"/>
              <a:gd name="connsiteY39" fmla="*/ 1523277 h 4043876"/>
              <a:gd name="connsiteX40" fmla="*/ 3528703 w 3649050"/>
              <a:gd name="connsiteY40" fmla="*/ 2740947 h 4043876"/>
              <a:gd name="connsiteX41" fmla="*/ 3528703 w 3649050"/>
              <a:gd name="connsiteY41" fmla="*/ 2768235 h 4043876"/>
              <a:gd name="connsiteX42" fmla="*/ 2209135 w 3649050"/>
              <a:gd name="connsiteY42" fmla="*/ 2108426 h 4043876"/>
              <a:gd name="connsiteX43" fmla="*/ 2062848 w 3649050"/>
              <a:gd name="connsiteY43" fmla="*/ 2035283 h 4043876"/>
              <a:gd name="connsiteX44" fmla="*/ 2062848 w 3649050"/>
              <a:gd name="connsiteY44" fmla="*/ 3346863 h 4043876"/>
              <a:gd name="connsiteX45" fmla="*/ 2097524 w 3649050"/>
              <a:gd name="connsiteY45" fmla="*/ 3377091 h 4043876"/>
              <a:gd name="connsiteX0" fmla="*/ 3629799 w 3649050"/>
              <a:gd name="connsiteY0" fmla="*/ 2874059 h 4043876"/>
              <a:gd name="connsiteX1" fmla="*/ 3649050 w 3649050"/>
              <a:gd name="connsiteY1" fmla="*/ 2717505 h 4043876"/>
              <a:gd name="connsiteX2" fmla="*/ 2163895 w 3649050"/>
              <a:gd name="connsiteY2" fmla="*/ 1440631 h 4043876"/>
              <a:gd name="connsiteX3" fmla="*/ 2163895 w 3649050"/>
              <a:gd name="connsiteY3" fmla="*/ 454936 h 4043876"/>
              <a:gd name="connsiteX4" fmla="*/ 1911152 w 3649050"/>
              <a:gd name="connsiteY4" fmla="*/ 0 h 4043876"/>
              <a:gd name="connsiteX5" fmla="*/ 1658410 w 3649050"/>
              <a:gd name="connsiteY5" fmla="*/ 454936 h 4043876"/>
              <a:gd name="connsiteX6" fmla="*/ 1658410 w 3649050"/>
              <a:gd name="connsiteY6" fmla="*/ 1440631 h 4043876"/>
              <a:gd name="connsiteX7" fmla="*/ 0 w 3649050"/>
              <a:gd name="connsiteY7" fmla="*/ 2861885 h 4043876"/>
              <a:gd name="connsiteX8" fmla="*/ 48126 w 3649050"/>
              <a:gd name="connsiteY8" fmla="*/ 2941436 h 4043876"/>
              <a:gd name="connsiteX9" fmla="*/ 1658410 w 3649050"/>
              <a:gd name="connsiteY9" fmla="*/ 2198858 h 4043876"/>
              <a:gd name="connsiteX10" fmla="*/ 1658410 w 3649050"/>
              <a:gd name="connsiteY10" fmla="*/ 3300814 h 4043876"/>
              <a:gd name="connsiteX11" fmla="*/ 1152926 w 3649050"/>
              <a:gd name="connsiteY11" fmla="*/ 3740585 h 4043876"/>
              <a:gd name="connsiteX12" fmla="*/ 1152926 w 3649050"/>
              <a:gd name="connsiteY12" fmla="*/ 4043876 h 4043876"/>
              <a:gd name="connsiteX13" fmla="*/ 1911152 w 3649050"/>
              <a:gd name="connsiteY13" fmla="*/ 3740585 h 4043876"/>
              <a:gd name="connsiteX14" fmla="*/ 2669379 w 3649050"/>
              <a:gd name="connsiteY14" fmla="*/ 4043876 h 4043876"/>
              <a:gd name="connsiteX15" fmla="*/ 2669379 w 3649050"/>
              <a:gd name="connsiteY15" fmla="*/ 3740585 h 4043876"/>
              <a:gd name="connsiteX16" fmla="*/ 2163895 w 3649050"/>
              <a:gd name="connsiteY16" fmla="*/ 3300814 h 4043876"/>
              <a:gd name="connsiteX17" fmla="*/ 2163895 w 3649050"/>
              <a:gd name="connsiteY17" fmla="*/ 2198858 h 4043876"/>
              <a:gd name="connsiteX18" fmla="*/ 3629799 w 3649050"/>
              <a:gd name="connsiteY18" fmla="*/ 2874059 h 4043876"/>
              <a:gd name="connsiteX19" fmla="*/ 2097524 w 3649050"/>
              <a:gd name="connsiteY19" fmla="*/ 3377091 h 4043876"/>
              <a:gd name="connsiteX20" fmla="*/ 2568282 w 3649050"/>
              <a:gd name="connsiteY20" fmla="*/ 3786534 h 4043876"/>
              <a:gd name="connsiteX21" fmla="*/ 2568282 w 3649050"/>
              <a:gd name="connsiteY21" fmla="*/ 3894455 h 4043876"/>
              <a:gd name="connsiteX22" fmla="*/ 1948710 w 3649050"/>
              <a:gd name="connsiteY22" fmla="*/ 3646767 h 4043876"/>
              <a:gd name="connsiteX23" fmla="*/ 1911152 w 3649050"/>
              <a:gd name="connsiteY23" fmla="*/ 3631603 h 4043876"/>
              <a:gd name="connsiteX24" fmla="*/ 1873595 w 3649050"/>
              <a:gd name="connsiteY24" fmla="*/ 3646767 h 4043876"/>
              <a:gd name="connsiteX25" fmla="*/ 1254023 w 3649050"/>
              <a:gd name="connsiteY25" fmla="*/ 3894455 h 4043876"/>
              <a:gd name="connsiteX26" fmla="*/ 1254023 w 3649050"/>
              <a:gd name="connsiteY26" fmla="*/ 3786635 h 4043876"/>
              <a:gd name="connsiteX27" fmla="*/ 1724780 w 3649050"/>
              <a:gd name="connsiteY27" fmla="*/ 3377192 h 4043876"/>
              <a:gd name="connsiteX28" fmla="*/ 1759507 w 3649050"/>
              <a:gd name="connsiteY28" fmla="*/ 3346863 h 4043876"/>
              <a:gd name="connsiteX29" fmla="*/ 1759507 w 3649050"/>
              <a:gd name="connsiteY29" fmla="*/ 2035283 h 4043876"/>
              <a:gd name="connsiteX30" fmla="*/ 1612916 w 3649050"/>
              <a:gd name="connsiteY30" fmla="*/ 2108426 h 4043876"/>
              <a:gd name="connsiteX31" fmla="*/ 293602 w 3649050"/>
              <a:gd name="connsiteY31" fmla="*/ 2768235 h 4043876"/>
              <a:gd name="connsiteX32" fmla="*/ 168473 w 3649050"/>
              <a:gd name="connsiteY32" fmla="*/ 2827575 h 4043876"/>
              <a:gd name="connsiteX33" fmla="*/ 1716743 w 3649050"/>
              <a:gd name="connsiteY33" fmla="*/ 1523277 h 4043876"/>
              <a:gd name="connsiteX34" fmla="*/ 1759507 w 3649050"/>
              <a:gd name="connsiteY34" fmla="*/ 1492948 h 4043876"/>
              <a:gd name="connsiteX35" fmla="*/ 1759507 w 3649050"/>
              <a:gd name="connsiteY35" fmla="*/ 454936 h 4043876"/>
              <a:gd name="connsiteX36" fmla="*/ 1911152 w 3649050"/>
              <a:gd name="connsiteY36" fmla="*/ 101097 h 4043876"/>
              <a:gd name="connsiteX37" fmla="*/ 2062798 w 3649050"/>
              <a:gd name="connsiteY37" fmla="*/ 454936 h 4043876"/>
              <a:gd name="connsiteX38" fmla="*/ 2062798 w 3649050"/>
              <a:gd name="connsiteY38" fmla="*/ 1492948 h 4043876"/>
              <a:gd name="connsiteX39" fmla="*/ 2105511 w 3649050"/>
              <a:gd name="connsiteY39" fmla="*/ 1523277 h 4043876"/>
              <a:gd name="connsiteX40" fmla="*/ 3528703 w 3649050"/>
              <a:gd name="connsiteY40" fmla="*/ 2740947 h 4043876"/>
              <a:gd name="connsiteX41" fmla="*/ 3528703 w 3649050"/>
              <a:gd name="connsiteY41" fmla="*/ 2768235 h 4043876"/>
              <a:gd name="connsiteX42" fmla="*/ 2209135 w 3649050"/>
              <a:gd name="connsiteY42" fmla="*/ 2108426 h 4043876"/>
              <a:gd name="connsiteX43" fmla="*/ 2062848 w 3649050"/>
              <a:gd name="connsiteY43" fmla="*/ 2035283 h 4043876"/>
              <a:gd name="connsiteX44" fmla="*/ 2062848 w 3649050"/>
              <a:gd name="connsiteY44" fmla="*/ 3346863 h 4043876"/>
              <a:gd name="connsiteX45" fmla="*/ 2097524 w 3649050"/>
              <a:gd name="connsiteY45" fmla="*/ 3377091 h 4043876"/>
              <a:gd name="connsiteX0" fmla="*/ 3658675 w 3658675"/>
              <a:gd name="connsiteY0" fmla="*/ 2931810 h 4043876"/>
              <a:gd name="connsiteX1" fmla="*/ 3649050 w 3658675"/>
              <a:gd name="connsiteY1" fmla="*/ 2717505 h 4043876"/>
              <a:gd name="connsiteX2" fmla="*/ 2163895 w 3658675"/>
              <a:gd name="connsiteY2" fmla="*/ 1440631 h 4043876"/>
              <a:gd name="connsiteX3" fmla="*/ 2163895 w 3658675"/>
              <a:gd name="connsiteY3" fmla="*/ 454936 h 4043876"/>
              <a:gd name="connsiteX4" fmla="*/ 1911152 w 3658675"/>
              <a:gd name="connsiteY4" fmla="*/ 0 h 4043876"/>
              <a:gd name="connsiteX5" fmla="*/ 1658410 w 3658675"/>
              <a:gd name="connsiteY5" fmla="*/ 454936 h 4043876"/>
              <a:gd name="connsiteX6" fmla="*/ 1658410 w 3658675"/>
              <a:gd name="connsiteY6" fmla="*/ 1440631 h 4043876"/>
              <a:gd name="connsiteX7" fmla="*/ 0 w 3658675"/>
              <a:gd name="connsiteY7" fmla="*/ 2861885 h 4043876"/>
              <a:gd name="connsiteX8" fmla="*/ 48126 w 3658675"/>
              <a:gd name="connsiteY8" fmla="*/ 2941436 h 4043876"/>
              <a:gd name="connsiteX9" fmla="*/ 1658410 w 3658675"/>
              <a:gd name="connsiteY9" fmla="*/ 2198858 h 4043876"/>
              <a:gd name="connsiteX10" fmla="*/ 1658410 w 3658675"/>
              <a:gd name="connsiteY10" fmla="*/ 3300814 h 4043876"/>
              <a:gd name="connsiteX11" fmla="*/ 1152926 w 3658675"/>
              <a:gd name="connsiteY11" fmla="*/ 3740585 h 4043876"/>
              <a:gd name="connsiteX12" fmla="*/ 1152926 w 3658675"/>
              <a:gd name="connsiteY12" fmla="*/ 4043876 h 4043876"/>
              <a:gd name="connsiteX13" fmla="*/ 1911152 w 3658675"/>
              <a:gd name="connsiteY13" fmla="*/ 3740585 h 4043876"/>
              <a:gd name="connsiteX14" fmla="*/ 2669379 w 3658675"/>
              <a:gd name="connsiteY14" fmla="*/ 4043876 h 4043876"/>
              <a:gd name="connsiteX15" fmla="*/ 2669379 w 3658675"/>
              <a:gd name="connsiteY15" fmla="*/ 3740585 h 4043876"/>
              <a:gd name="connsiteX16" fmla="*/ 2163895 w 3658675"/>
              <a:gd name="connsiteY16" fmla="*/ 3300814 h 4043876"/>
              <a:gd name="connsiteX17" fmla="*/ 2163895 w 3658675"/>
              <a:gd name="connsiteY17" fmla="*/ 2198858 h 4043876"/>
              <a:gd name="connsiteX18" fmla="*/ 3658675 w 3658675"/>
              <a:gd name="connsiteY18" fmla="*/ 2931810 h 4043876"/>
              <a:gd name="connsiteX19" fmla="*/ 2097524 w 3658675"/>
              <a:gd name="connsiteY19" fmla="*/ 3377091 h 4043876"/>
              <a:gd name="connsiteX20" fmla="*/ 2568282 w 3658675"/>
              <a:gd name="connsiteY20" fmla="*/ 3786534 h 4043876"/>
              <a:gd name="connsiteX21" fmla="*/ 2568282 w 3658675"/>
              <a:gd name="connsiteY21" fmla="*/ 3894455 h 4043876"/>
              <a:gd name="connsiteX22" fmla="*/ 1948710 w 3658675"/>
              <a:gd name="connsiteY22" fmla="*/ 3646767 h 4043876"/>
              <a:gd name="connsiteX23" fmla="*/ 1911152 w 3658675"/>
              <a:gd name="connsiteY23" fmla="*/ 3631603 h 4043876"/>
              <a:gd name="connsiteX24" fmla="*/ 1873595 w 3658675"/>
              <a:gd name="connsiteY24" fmla="*/ 3646767 h 4043876"/>
              <a:gd name="connsiteX25" fmla="*/ 1254023 w 3658675"/>
              <a:gd name="connsiteY25" fmla="*/ 3894455 h 4043876"/>
              <a:gd name="connsiteX26" fmla="*/ 1254023 w 3658675"/>
              <a:gd name="connsiteY26" fmla="*/ 3786635 h 4043876"/>
              <a:gd name="connsiteX27" fmla="*/ 1724780 w 3658675"/>
              <a:gd name="connsiteY27" fmla="*/ 3377192 h 4043876"/>
              <a:gd name="connsiteX28" fmla="*/ 1759507 w 3658675"/>
              <a:gd name="connsiteY28" fmla="*/ 3346863 h 4043876"/>
              <a:gd name="connsiteX29" fmla="*/ 1759507 w 3658675"/>
              <a:gd name="connsiteY29" fmla="*/ 2035283 h 4043876"/>
              <a:gd name="connsiteX30" fmla="*/ 1612916 w 3658675"/>
              <a:gd name="connsiteY30" fmla="*/ 2108426 h 4043876"/>
              <a:gd name="connsiteX31" fmla="*/ 293602 w 3658675"/>
              <a:gd name="connsiteY31" fmla="*/ 2768235 h 4043876"/>
              <a:gd name="connsiteX32" fmla="*/ 168473 w 3658675"/>
              <a:gd name="connsiteY32" fmla="*/ 2827575 h 4043876"/>
              <a:gd name="connsiteX33" fmla="*/ 1716743 w 3658675"/>
              <a:gd name="connsiteY33" fmla="*/ 1523277 h 4043876"/>
              <a:gd name="connsiteX34" fmla="*/ 1759507 w 3658675"/>
              <a:gd name="connsiteY34" fmla="*/ 1492948 h 4043876"/>
              <a:gd name="connsiteX35" fmla="*/ 1759507 w 3658675"/>
              <a:gd name="connsiteY35" fmla="*/ 454936 h 4043876"/>
              <a:gd name="connsiteX36" fmla="*/ 1911152 w 3658675"/>
              <a:gd name="connsiteY36" fmla="*/ 101097 h 4043876"/>
              <a:gd name="connsiteX37" fmla="*/ 2062798 w 3658675"/>
              <a:gd name="connsiteY37" fmla="*/ 454936 h 4043876"/>
              <a:gd name="connsiteX38" fmla="*/ 2062798 w 3658675"/>
              <a:gd name="connsiteY38" fmla="*/ 1492948 h 4043876"/>
              <a:gd name="connsiteX39" fmla="*/ 2105511 w 3658675"/>
              <a:gd name="connsiteY39" fmla="*/ 1523277 h 4043876"/>
              <a:gd name="connsiteX40" fmla="*/ 3528703 w 3658675"/>
              <a:gd name="connsiteY40" fmla="*/ 2740947 h 4043876"/>
              <a:gd name="connsiteX41" fmla="*/ 3528703 w 3658675"/>
              <a:gd name="connsiteY41" fmla="*/ 2768235 h 4043876"/>
              <a:gd name="connsiteX42" fmla="*/ 2209135 w 3658675"/>
              <a:gd name="connsiteY42" fmla="*/ 2108426 h 4043876"/>
              <a:gd name="connsiteX43" fmla="*/ 2062848 w 3658675"/>
              <a:gd name="connsiteY43" fmla="*/ 2035283 h 4043876"/>
              <a:gd name="connsiteX44" fmla="*/ 2062848 w 3658675"/>
              <a:gd name="connsiteY44" fmla="*/ 3346863 h 4043876"/>
              <a:gd name="connsiteX45" fmla="*/ 2097524 w 3658675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28703 w 3735677"/>
              <a:gd name="connsiteY40" fmla="*/ 2740947 h 4043876"/>
              <a:gd name="connsiteX41" fmla="*/ 3528703 w 3735677"/>
              <a:gd name="connsiteY41" fmla="*/ 2768235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28703 w 3735677"/>
              <a:gd name="connsiteY40" fmla="*/ 2740947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29972 w 3735677"/>
              <a:gd name="connsiteY32" fmla="*/ 2808324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49223 w 3735677"/>
              <a:gd name="connsiteY32" fmla="*/ 2817949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733741 w 3735677"/>
              <a:gd name="connsiteY0" fmla="*/ 2952282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733741 w 3735677"/>
              <a:gd name="connsiteY18" fmla="*/ 2952282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49223 w 3735677"/>
              <a:gd name="connsiteY32" fmla="*/ 2817949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733741 w 3762975"/>
              <a:gd name="connsiteY0" fmla="*/ 2952282 h 4043876"/>
              <a:gd name="connsiteX1" fmla="*/ 3762975 w 3762975"/>
              <a:gd name="connsiteY1" fmla="*/ 2871150 h 4043876"/>
              <a:gd name="connsiteX2" fmla="*/ 2163895 w 3762975"/>
              <a:gd name="connsiteY2" fmla="*/ 1440631 h 4043876"/>
              <a:gd name="connsiteX3" fmla="*/ 2163895 w 3762975"/>
              <a:gd name="connsiteY3" fmla="*/ 454936 h 4043876"/>
              <a:gd name="connsiteX4" fmla="*/ 1911152 w 3762975"/>
              <a:gd name="connsiteY4" fmla="*/ 0 h 4043876"/>
              <a:gd name="connsiteX5" fmla="*/ 1658410 w 3762975"/>
              <a:gd name="connsiteY5" fmla="*/ 454936 h 4043876"/>
              <a:gd name="connsiteX6" fmla="*/ 1658410 w 3762975"/>
              <a:gd name="connsiteY6" fmla="*/ 1440631 h 4043876"/>
              <a:gd name="connsiteX7" fmla="*/ 0 w 3762975"/>
              <a:gd name="connsiteY7" fmla="*/ 2861885 h 4043876"/>
              <a:gd name="connsiteX8" fmla="*/ 48126 w 3762975"/>
              <a:gd name="connsiteY8" fmla="*/ 2941436 h 4043876"/>
              <a:gd name="connsiteX9" fmla="*/ 1658410 w 3762975"/>
              <a:gd name="connsiteY9" fmla="*/ 2198858 h 4043876"/>
              <a:gd name="connsiteX10" fmla="*/ 1658410 w 3762975"/>
              <a:gd name="connsiteY10" fmla="*/ 3300814 h 4043876"/>
              <a:gd name="connsiteX11" fmla="*/ 1152926 w 3762975"/>
              <a:gd name="connsiteY11" fmla="*/ 3740585 h 4043876"/>
              <a:gd name="connsiteX12" fmla="*/ 1152926 w 3762975"/>
              <a:gd name="connsiteY12" fmla="*/ 4043876 h 4043876"/>
              <a:gd name="connsiteX13" fmla="*/ 1911152 w 3762975"/>
              <a:gd name="connsiteY13" fmla="*/ 3740585 h 4043876"/>
              <a:gd name="connsiteX14" fmla="*/ 2669379 w 3762975"/>
              <a:gd name="connsiteY14" fmla="*/ 4043876 h 4043876"/>
              <a:gd name="connsiteX15" fmla="*/ 2669379 w 3762975"/>
              <a:gd name="connsiteY15" fmla="*/ 3740585 h 4043876"/>
              <a:gd name="connsiteX16" fmla="*/ 2163895 w 3762975"/>
              <a:gd name="connsiteY16" fmla="*/ 3300814 h 4043876"/>
              <a:gd name="connsiteX17" fmla="*/ 2163895 w 3762975"/>
              <a:gd name="connsiteY17" fmla="*/ 2198858 h 4043876"/>
              <a:gd name="connsiteX18" fmla="*/ 3733741 w 3762975"/>
              <a:gd name="connsiteY18" fmla="*/ 2952282 h 4043876"/>
              <a:gd name="connsiteX19" fmla="*/ 2097524 w 3762975"/>
              <a:gd name="connsiteY19" fmla="*/ 3377091 h 4043876"/>
              <a:gd name="connsiteX20" fmla="*/ 2568282 w 3762975"/>
              <a:gd name="connsiteY20" fmla="*/ 3786534 h 4043876"/>
              <a:gd name="connsiteX21" fmla="*/ 2568282 w 3762975"/>
              <a:gd name="connsiteY21" fmla="*/ 3894455 h 4043876"/>
              <a:gd name="connsiteX22" fmla="*/ 1948710 w 3762975"/>
              <a:gd name="connsiteY22" fmla="*/ 3646767 h 4043876"/>
              <a:gd name="connsiteX23" fmla="*/ 1911152 w 3762975"/>
              <a:gd name="connsiteY23" fmla="*/ 3631603 h 4043876"/>
              <a:gd name="connsiteX24" fmla="*/ 1873595 w 3762975"/>
              <a:gd name="connsiteY24" fmla="*/ 3646767 h 4043876"/>
              <a:gd name="connsiteX25" fmla="*/ 1254023 w 3762975"/>
              <a:gd name="connsiteY25" fmla="*/ 3894455 h 4043876"/>
              <a:gd name="connsiteX26" fmla="*/ 1254023 w 3762975"/>
              <a:gd name="connsiteY26" fmla="*/ 3786635 h 4043876"/>
              <a:gd name="connsiteX27" fmla="*/ 1724780 w 3762975"/>
              <a:gd name="connsiteY27" fmla="*/ 3377192 h 4043876"/>
              <a:gd name="connsiteX28" fmla="*/ 1759507 w 3762975"/>
              <a:gd name="connsiteY28" fmla="*/ 3346863 h 4043876"/>
              <a:gd name="connsiteX29" fmla="*/ 1759507 w 3762975"/>
              <a:gd name="connsiteY29" fmla="*/ 2035283 h 4043876"/>
              <a:gd name="connsiteX30" fmla="*/ 1612916 w 3762975"/>
              <a:gd name="connsiteY30" fmla="*/ 2108426 h 4043876"/>
              <a:gd name="connsiteX31" fmla="*/ 158849 w 3762975"/>
              <a:gd name="connsiteY31" fmla="*/ 2825987 h 4043876"/>
              <a:gd name="connsiteX32" fmla="*/ 149223 w 3762975"/>
              <a:gd name="connsiteY32" fmla="*/ 2817949 h 4043876"/>
              <a:gd name="connsiteX33" fmla="*/ 1716743 w 3762975"/>
              <a:gd name="connsiteY33" fmla="*/ 1523277 h 4043876"/>
              <a:gd name="connsiteX34" fmla="*/ 1759507 w 3762975"/>
              <a:gd name="connsiteY34" fmla="*/ 1492948 h 4043876"/>
              <a:gd name="connsiteX35" fmla="*/ 1759507 w 3762975"/>
              <a:gd name="connsiteY35" fmla="*/ 454936 h 4043876"/>
              <a:gd name="connsiteX36" fmla="*/ 1911152 w 3762975"/>
              <a:gd name="connsiteY36" fmla="*/ 101097 h 4043876"/>
              <a:gd name="connsiteX37" fmla="*/ 2062798 w 3762975"/>
              <a:gd name="connsiteY37" fmla="*/ 454936 h 4043876"/>
              <a:gd name="connsiteX38" fmla="*/ 2062798 w 3762975"/>
              <a:gd name="connsiteY38" fmla="*/ 1492948 h 4043876"/>
              <a:gd name="connsiteX39" fmla="*/ 2105511 w 3762975"/>
              <a:gd name="connsiteY39" fmla="*/ 1523277 h 4043876"/>
              <a:gd name="connsiteX40" fmla="*/ 3586455 w 3762975"/>
              <a:gd name="connsiteY40" fmla="*/ 2798698 h 4043876"/>
              <a:gd name="connsiteX41" fmla="*/ 3615330 w 3762975"/>
              <a:gd name="connsiteY41" fmla="*/ 2825987 h 4043876"/>
              <a:gd name="connsiteX42" fmla="*/ 2209135 w 3762975"/>
              <a:gd name="connsiteY42" fmla="*/ 2108426 h 4043876"/>
              <a:gd name="connsiteX43" fmla="*/ 2062848 w 3762975"/>
              <a:gd name="connsiteY43" fmla="*/ 2035283 h 4043876"/>
              <a:gd name="connsiteX44" fmla="*/ 2062848 w 3762975"/>
              <a:gd name="connsiteY44" fmla="*/ 3346863 h 4043876"/>
              <a:gd name="connsiteX45" fmla="*/ 2097524 w 3762975"/>
              <a:gd name="connsiteY45" fmla="*/ 3377091 h 404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762975" h="4043876">
                <a:moveTo>
                  <a:pt x="3733741" y="2952282"/>
                </a:moveTo>
                <a:cubicBezTo>
                  <a:pt x="3734386" y="2909316"/>
                  <a:pt x="3762330" y="2914116"/>
                  <a:pt x="3762975" y="2871150"/>
                </a:cubicBezTo>
                <a:lnTo>
                  <a:pt x="2163895" y="1440631"/>
                </a:lnTo>
                <a:lnTo>
                  <a:pt x="2163895" y="454936"/>
                </a:lnTo>
                <a:cubicBezTo>
                  <a:pt x="2163895" y="257797"/>
                  <a:pt x="2062798" y="0"/>
                  <a:pt x="1911152" y="0"/>
                </a:cubicBezTo>
                <a:cubicBezTo>
                  <a:pt x="1764562" y="0"/>
                  <a:pt x="1658410" y="257797"/>
                  <a:pt x="1658410" y="454936"/>
                </a:cubicBezTo>
                <a:lnTo>
                  <a:pt x="1658410" y="1440631"/>
                </a:lnTo>
                <a:lnTo>
                  <a:pt x="0" y="2861885"/>
                </a:lnTo>
                <a:lnTo>
                  <a:pt x="48126" y="2941436"/>
                </a:lnTo>
                <a:lnTo>
                  <a:pt x="1658410" y="2198858"/>
                </a:lnTo>
                <a:lnTo>
                  <a:pt x="1658410" y="3300814"/>
                </a:lnTo>
                <a:lnTo>
                  <a:pt x="1152926" y="3740585"/>
                </a:lnTo>
                <a:lnTo>
                  <a:pt x="1152926" y="4043876"/>
                </a:lnTo>
                <a:lnTo>
                  <a:pt x="1911152" y="3740585"/>
                </a:lnTo>
                <a:lnTo>
                  <a:pt x="2669379" y="4043876"/>
                </a:lnTo>
                <a:lnTo>
                  <a:pt x="2669379" y="3740585"/>
                </a:lnTo>
                <a:lnTo>
                  <a:pt x="2163895" y="3300814"/>
                </a:lnTo>
                <a:lnTo>
                  <a:pt x="2163895" y="2198858"/>
                </a:lnTo>
                <a:lnTo>
                  <a:pt x="3733741" y="2952282"/>
                </a:lnTo>
                <a:close/>
                <a:moveTo>
                  <a:pt x="2097524" y="3377091"/>
                </a:moveTo>
                <a:lnTo>
                  <a:pt x="2568282" y="3786534"/>
                </a:lnTo>
                <a:lnTo>
                  <a:pt x="2568282" y="3894455"/>
                </a:lnTo>
                <a:lnTo>
                  <a:pt x="1948710" y="3646767"/>
                </a:lnTo>
                <a:lnTo>
                  <a:pt x="1911152" y="3631603"/>
                </a:lnTo>
                <a:lnTo>
                  <a:pt x="1873595" y="3646767"/>
                </a:lnTo>
                <a:lnTo>
                  <a:pt x="1254023" y="3894455"/>
                </a:lnTo>
                <a:lnTo>
                  <a:pt x="1254023" y="3786635"/>
                </a:lnTo>
                <a:lnTo>
                  <a:pt x="1724780" y="3377192"/>
                </a:lnTo>
                <a:lnTo>
                  <a:pt x="1759507" y="3346863"/>
                </a:lnTo>
                <a:lnTo>
                  <a:pt x="1759507" y="2035283"/>
                </a:lnTo>
                <a:lnTo>
                  <a:pt x="1612916" y="2108426"/>
                </a:lnTo>
                <a:lnTo>
                  <a:pt x="158849" y="2825987"/>
                </a:lnTo>
                <a:lnTo>
                  <a:pt x="149223" y="2817949"/>
                </a:lnTo>
                <a:lnTo>
                  <a:pt x="1716743" y="1523277"/>
                </a:lnTo>
                <a:lnTo>
                  <a:pt x="1759507" y="1492948"/>
                </a:lnTo>
                <a:lnTo>
                  <a:pt x="1759507" y="454936"/>
                </a:lnTo>
                <a:cubicBezTo>
                  <a:pt x="1759507" y="275944"/>
                  <a:pt x="1855549" y="101097"/>
                  <a:pt x="1911152" y="101097"/>
                </a:cubicBezTo>
                <a:cubicBezTo>
                  <a:pt x="1974540" y="101097"/>
                  <a:pt x="2062798" y="279381"/>
                  <a:pt x="2062798" y="454936"/>
                </a:cubicBezTo>
                <a:lnTo>
                  <a:pt x="2062798" y="1492948"/>
                </a:lnTo>
                <a:lnTo>
                  <a:pt x="2105511" y="1523277"/>
                </a:lnTo>
                <a:lnTo>
                  <a:pt x="3586455" y="2798698"/>
                </a:lnTo>
                <a:lnTo>
                  <a:pt x="3615330" y="2825987"/>
                </a:lnTo>
                <a:lnTo>
                  <a:pt x="2209135" y="2108426"/>
                </a:lnTo>
                <a:lnTo>
                  <a:pt x="2062848" y="2035283"/>
                </a:lnTo>
                <a:lnTo>
                  <a:pt x="2062848" y="3346863"/>
                </a:lnTo>
                <a:lnTo>
                  <a:pt x="2097524" y="337709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50502" cap="flat">
            <a:solidFill>
              <a:schemeClr val="accent1">
                <a:lumMod val="7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x-none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8" name="Graphic 17" descr="Cloud outline">
            <a:extLst>
              <a:ext uri="{FF2B5EF4-FFF2-40B4-BE49-F238E27FC236}">
                <a16:creationId xmlns:a16="http://schemas.microsoft.com/office/drawing/2014/main" id="{EDD0BD02-2E6A-D348-8E7C-0603D77FC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65771" y="519619"/>
            <a:ext cx="3103279" cy="2366833"/>
          </a:xfrm>
          <a:prstGeom prst="rect">
            <a:avLst/>
          </a:prstGeom>
        </p:spPr>
      </p:pic>
      <p:pic>
        <p:nvPicPr>
          <p:cNvPr id="51" name="Graphic 50" descr="Cloud outline">
            <a:extLst>
              <a:ext uri="{FF2B5EF4-FFF2-40B4-BE49-F238E27FC236}">
                <a16:creationId xmlns:a16="http://schemas.microsoft.com/office/drawing/2014/main" id="{AD246EE2-F462-EC4D-A4D2-4FC4822386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01095" y="5146292"/>
            <a:ext cx="2094179" cy="1597205"/>
          </a:xfrm>
          <a:prstGeom prst="rect">
            <a:avLst/>
          </a:prstGeom>
        </p:spPr>
      </p:pic>
      <p:pic>
        <p:nvPicPr>
          <p:cNvPr id="52" name="Graphic 51" descr="Cloud outline">
            <a:extLst>
              <a:ext uri="{FF2B5EF4-FFF2-40B4-BE49-F238E27FC236}">
                <a16:creationId xmlns:a16="http://schemas.microsoft.com/office/drawing/2014/main" id="{47D7C06D-B102-B148-9E8B-9BA9C9E79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57847" y="5086285"/>
            <a:ext cx="2094179" cy="1597205"/>
          </a:xfrm>
          <a:prstGeom prst="rect">
            <a:avLst/>
          </a:prstGeom>
        </p:spPr>
      </p:pic>
      <p:sp>
        <p:nvSpPr>
          <p:cNvPr id="56" name="CuadroTexto 238">
            <a:extLst>
              <a:ext uri="{FF2B5EF4-FFF2-40B4-BE49-F238E27FC236}">
                <a16:creationId xmlns:a16="http://schemas.microsoft.com/office/drawing/2014/main" id="{C4769A70-092B-6A49-84A8-647C5B0CE6BE}"/>
              </a:ext>
            </a:extLst>
          </p:cNvPr>
          <p:cNvSpPr txBox="1"/>
          <p:nvPr/>
        </p:nvSpPr>
        <p:spPr>
          <a:xfrm>
            <a:off x="423415" y="1163812"/>
            <a:ext cx="5332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Problème du chapitre</a:t>
            </a:r>
          </a:p>
        </p:txBody>
      </p:sp>
    </p:spTree>
    <p:extLst>
      <p:ext uri="{BB962C8B-B14F-4D97-AF65-F5344CB8AC3E}">
        <p14:creationId xmlns:p14="http://schemas.microsoft.com/office/powerpoint/2010/main" val="60312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6" grpId="0" animBg="1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 </a:t>
            </a:r>
            <a:r>
              <a:rPr lang="en-US" sz="3600" b="1" dirty="0">
                <a:latin typeface="Myriad Pro" panose="020B0503030403020204" pitchFamily="34" charset="0"/>
              </a:rPr>
              <a:t>[Cas 1: CCC] 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7D0DEFC6-B0BB-42E7-A674-49C1594E42FA}"/>
              </a:ext>
            </a:extLst>
          </p:cNvPr>
          <p:cNvSpPr txBox="1">
            <a:spLocks/>
          </p:cNvSpPr>
          <p:nvPr/>
        </p:nvSpPr>
        <p:spPr>
          <a:xfrm>
            <a:off x="547254" y="1358034"/>
            <a:ext cx="10515600" cy="4351338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Soit un triangle ABC tel que AB = 4 cm, BC = 5 cm et AC = 6 cm.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Construire un triangle MNP tel que: MN = 4 cm , NP = 5 cm, MP = 7 cm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Est-ce que les deux triangles ABC et MNP se superposent? De quoi a-t-on besoin pour qu’ils se superposent?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F3FE19A-572A-4AF5-A15D-58AE7DA7E945}"/>
              </a:ext>
            </a:extLst>
          </p:cNvPr>
          <p:cNvGrpSpPr/>
          <p:nvPr/>
        </p:nvGrpSpPr>
        <p:grpSpPr>
          <a:xfrm>
            <a:off x="6637331" y="2722800"/>
            <a:ext cx="4209088" cy="3485623"/>
            <a:chOff x="1886912" y="2577834"/>
            <a:chExt cx="4209088" cy="348562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2DA3CE8-CE26-4E42-93D7-E1A954648B23}"/>
                </a:ext>
              </a:extLst>
            </p:cNvPr>
            <p:cNvSpPr txBox="1"/>
            <p:nvPr/>
          </p:nvSpPr>
          <p:spPr>
            <a:xfrm>
              <a:off x="2421561" y="2577834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6AE7A52-8D80-4996-9247-1F6034C3A061}"/>
                </a:ext>
              </a:extLst>
            </p:cNvPr>
            <p:cNvSpPr txBox="1"/>
            <p:nvPr/>
          </p:nvSpPr>
          <p:spPr>
            <a:xfrm>
              <a:off x="1886912" y="5526365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FC7FFCA-0953-4E3D-BC75-B0C96FC1D5F7}"/>
                </a:ext>
              </a:extLst>
            </p:cNvPr>
            <p:cNvSpPr txBox="1"/>
            <p:nvPr/>
          </p:nvSpPr>
          <p:spPr>
            <a:xfrm>
              <a:off x="5681471" y="5304393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E662007B-8D64-4AF7-A66A-5F9A2E124A26}"/>
                </a:ext>
              </a:extLst>
            </p:cNvPr>
            <p:cNvSpPr/>
            <p:nvPr/>
          </p:nvSpPr>
          <p:spPr>
            <a:xfrm>
              <a:off x="2301441" y="3067842"/>
              <a:ext cx="3323781" cy="2669873"/>
            </a:xfrm>
            <a:custGeom>
              <a:avLst/>
              <a:gdLst>
                <a:gd name="connsiteX0" fmla="*/ 0 w 3151658"/>
                <a:gd name="connsiteY0" fmla="*/ 2519266 h 2519266"/>
                <a:gd name="connsiteX1" fmla="*/ 780886 w 3151658"/>
                <a:gd name="connsiteY1" fmla="*/ 0 h 2519266"/>
                <a:gd name="connsiteX2" fmla="*/ 3151658 w 3151658"/>
                <a:gd name="connsiteY2" fmla="*/ 2519266 h 2519266"/>
                <a:gd name="connsiteX3" fmla="*/ 0 w 3151658"/>
                <a:gd name="connsiteY3" fmla="*/ 2519266 h 2519266"/>
                <a:gd name="connsiteX0" fmla="*/ 0 w 3797117"/>
                <a:gd name="connsiteY0" fmla="*/ 2519266 h 2519266"/>
                <a:gd name="connsiteX1" fmla="*/ 780886 w 3797117"/>
                <a:gd name="connsiteY1" fmla="*/ 0 h 2519266"/>
                <a:gd name="connsiteX2" fmla="*/ 3797117 w 3797117"/>
                <a:gd name="connsiteY2" fmla="*/ 2519266 h 2519266"/>
                <a:gd name="connsiteX3" fmla="*/ 0 w 3797117"/>
                <a:gd name="connsiteY3" fmla="*/ 2519266 h 2519266"/>
                <a:gd name="connsiteX0" fmla="*/ 0 w 3323781"/>
                <a:gd name="connsiteY0" fmla="*/ 2669873 h 2669873"/>
                <a:gd name="connsiteX1" fmla="*/ 307550 w 3323781"/>
                <a:gd name="connsiteY1" fmla="*/ 0 h 2669873"/>
                <a:gd name="connsiteX2" fmla="*/ 3323781 w 3323781"/>
                <a:gd name="connsiteY2" fmla="*/ 2519266 h 2669873"/>
                <a:gd name="connsiteX3" fmla="*/ 0 w 3323781"/>
                <a:gd name="connsiteY3" fmla="*/ 2669873 h 2669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3781" h="2669873">
                  <a:moveTo>
                    <a:pt x="0" y="2669873"/>
                  </a:moveTo>
                  <a:lnTo>
                    <a:pt x="307550" y="0"/>
                  </a:lnTo>
                  <a:lnTo>
                    <a:pt x="3323781" y="2519266"/>
                  </a:lnTo>
                  <a:lnTo>
                    <a:pt x="0" y="2669873"/>
                  </a:lnTo>
                  <a:close/>
                </a:path>
              </a:pathLst>
            </a:custGeom>
            <a:ln w="38100">
              <a:solidFill>
                <a:srgbClr val="0070C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 dirty="0">
                <a:latin typeface="Myriad Pro" panose="020B0503030403020204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0F895E7-EE31-4F29-B99E-7E3956423E3C}"/>
                </a:ext>
              </a:extLst>
            </p:cNvPr>
            <p:cNvSpPr txBox="1"/>
            <p:nvPr/>
          </p:nvSpPr>
          <p:spPr>
            <a:xfrm rot="16550612">
              <a:off x="1828073" y="4163649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4 cm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4D8EFC8-15CB-49F5-8576-84F2AE13FD4A}"/>
                </a:ext>
              </a:extLst>
            </p:cNvPr>
            <p:cNvSpPr txBox="1"/>
            <p:nvPr/>
          </p:nvSpPr>
          <p:spPr>
            <a:xfrm rot="21358904">
              <a:off x="3463471" y="5601792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5 cm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CCBF981-28CC-4121-B073-D1813086D3B8}"/>
                </a:ext>
              </a:extLst>
            </p:cNvPr>
            <p:cNvSpPr txBox="1"/>
            <p:nvPr/>
          </p:nvSpPr>
          <p:spPr>
            <a:xfrm rot="2441971">
              <a:off x="3864384" y="3928258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6 cm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226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 </a:t>
            </a:r>
            <a:r>
              <a:rPr lang="en-US" sz="3600" b="1" dirty="0">
                <a:latin typeface="Myriad Pro" panose="020B0503030403020204" pitchFamily="34" charset="0"/>
              </a:rPr>
              <a:t>[Cas 2: ACA] 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ontent Placeholder 2">
                <a:extLst>
                  <a:ext uri="{FF2B5EF4-FFF2-40B4-BE49-F238E27FC236}">
                    <a16:creationId xmlns:a16="http://schemas.microsoft.com/office/drawing/2014/main" id="{7D0DEFC6-B0BB-42E7-A674-49C1594E42F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7254" y="1358034"/>
                <a:ext cx="10515600" cy="4351338"/>
              </a:xfrm>
              <a:prstGeom prst="rect">
                <a:avLst/>
              </a:prstGeom>
            </p:spPr>
            <p:txBody>
              <a:bodyPr/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Soit un triangle ABC tel que AB = 8 cm,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fr-FR" sz="24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=30</m:t>
                    </m:r>
                    <m:r>
                      <a:rPr lang="fr-FR" sz="2400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, et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40</a:t>
                </a:r>
                <a:r>
                  <a:rPr lang="fr-FR" sz="2400" baseline="30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Construire un triangle DEF tel que: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fr-FR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30</m:t>
                    </m:r>
                    <m:r>
                      <a:rPr lang="fr-FR" sz="2400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fr-FR" sz="2400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DF = 8 cm, et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fr-FR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40</m:t>
                    </m:r>
                    <m:r>
                      <a:rPr lang="fr-FR" sz="2400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fr-FR" sz="2400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+mj-lt"/>
                  <a:buAutoNum type="arabicPeriod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Est-ce que les deux triangles ABC et DEF se superposent? Utiliser des ciseaux pour le vérifier.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x-none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Content Placeholder 2">
                <a:extLst>
                  <a:ext uri="{FF2B5EF4-FFF2-40B4-BE49-F238E27FC236}">
                    <a16:creationId xmlns:a16="http://schemas.microsoft.com/office/drawing/2014/main" id="{7D0DEFC6-B0BB-42E7-A674-49C1594E42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54" y="1358034"/>
                <a:ext cx="10515600" cy="4351338"/>
              </a:xfrm>
              <a:prstGeom prst="rect">
                <a:avLst/>
              </a:prstGeom>
              <a:blipFill>
                <a:blip r:embed="rId3"/>
                <a:stretch>
                  <a:fillRect l="-965" t="-2332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id="{B138594F-A912-4CE4-835A-0937946D8D38}"/>
              </a:ext>
            </a:extLst>
          </p:cNvPr>
          <p:cNvGrpSpPr/>
          <p:nvPr/>
        </p:nvGrpSpPr>
        <p:grpSpPr>
          <a:xfrm>
            <a:off x="7689153" y="2550948"/>
            <a:ext cx="3700784" cy="3262532"/>
            <a:chOff x="7689153" y="2550948"/>
            <a:chExt cx="3700784" cy="3262532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FC304E70-E49C-490A-8426-6C9BEF7DB336}"/>
                </a:ext>
              </a:extLst>
            </p:cNvPr>
            <p:cNvSpPr/>
            <p:nvPr/>
          </p:nvSpPr>
          <p:spPr>
            <a:xfrm>
              <a:off x="8016236" y="3012613"/>
              <a:ext cx="2943922" cy="2475571"/>
            </a:xfrm>
            <a:custGeom>
              <a:avLst/>
              <a:gdLst>
                <a:gd name="connsiteX0" fmla="*/ 0 w 3010830"/>
                <a:gd name="connsiteY0" fmla="*/ 2475571 h 2475571"/>
                <a:gd name="connsiteX1" fmla="*/ 2943922 w 3010830"/>
                <a:gd name="connsiteY1" fmla="*/ 0 h 2475571"/>
                <a:gd name="connsiteX2" fmla="*/ 3010830 w 3010830"/>
                <a:gd name="connsiteY2" fmla="*/ 2464420 h 2475571"/>
                <a:gd name="connsiteX3" fmla="*/ 0 w 3010830"/>
                <a:gd name="connsiteY3" fmla="*/ 2475571 h 2475571"/>
                <a:gd name="connsiteX0" fmla="*/ 0 w 2943922"/>
                <a:gd name="connsiteY0" fmla="*/ 2475571 h 2475571"/>
                <a:gd name="connsiteX1" fmla="*/ 2943922 w 2943922"/>
                <a:gd name="connsiteY1" fmla="*/ 0 h 2475571"/>
                <a:gd name="connsiteX2" fmla="*/ 2007220 w 2943922"/>
                <a:gd name="connsiteY2" fmla="*/ 2464420 h 2475571"/>
                <a:gd name="connsiteX3" fmla="*/ 0 w 2943922"/>
                <a:gd name="connsiteY3" fmla="*/ 2475571 h 247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3922" h="2475571">
                  <a:moveTo>
                    <a:pt x="0" y="2475571"/>
                  </a:moveTo>
                  <a:lnTo>
                    <a:pt x="2943922" y="0"/>
                  </a:lnTo>
                  <a:lnTo>
                    <a:pt x="2007220" y="2464420"/>
                  </a:lnTo>
                  <a:lnTo>
                    <a:pt x="0" y="2475571"/>
                  </a:lnTo>
                  <a:close/>
                </a:path>
              </a:pathLst>
            </a:cu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F3FE19A-572A-4AF5-A15D-58AE7DA7E945}"/>
                </a:ext>
              </a:extLst>
            </p:cNvPr>
            <p:cNvGrpSpPr/>
            <p:nvPr/>
          </p:nvGrpSpPr>
          <p:grpSpPr>
            <a:xfrm>
              <a:off x="7689153" y="2550948"/>
              <a:ext cx="3700784" cy="3262532"/>
              <a:chOff x="7689153" y="2550948"/>
              <a:chExt cx="3700784" cy="3262532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2DA3CE8-CE26-4E42-93D7-E1A954648B23}"/>
                  </a:ext>
                </a:extLst>
              </p:cNvPr>
              <p:cNvSpPr txBox="1"/>
              <p:nvPr/>
            </p:nvSpPr>
            <p:spPr>
              <a:xfrm>
                <a:off x="10975408" y="2550948"/>
                <a:ext cx="4145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</a:t>
                </a:r>
                <a:endParaRPr lang="x-none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6AE7A52-8D80-4996-9247-1F6034C3A061}"/>
                  </a:ext>
                </a:extLst>
              </p:cNvPr>
              <p:cNvSpPr txBox="1"/>
              <p:nvPr/>
            </p:nvSpPr>
            <p:spPr>
              <a:xfrm>
                <a:off x="7689153" y="5234736"/>
                <a:ext cx="4145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B</a:t>
                </a:r>
                <a:endParaRPr lang="x-none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FC7FFCA-0953-4E3D-BC75-B0C96FC1D5F7}"/>
                  </a:ext>
                </a:extLst>
              </p:cNvPr>
              <p:cNvSpPr txBox="1"/>
              <p:nvPr/>
            </p:nvSpPr>
            <p:spPr>
              <a:xfrm>
                <a:off x="9960348" y="5351815"/>
                <a:ext cx="4145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</a:t>
                </a:r>
                <a:endParaRPr lang="x-none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4D8EFC8-15CB-49F5-8576-84F2AE13FD4A}"/>
                  </a:ext>
                </a:extLst>
              </p:cNvPr>
              <p:cNvSpPr txBox="1"/>
              <p:nvPr/>
            </p:nvSpPr>
            <p:spPr>
              <a:xfrm rot="21358904">
                <a:off x="10166756" y="3448031"/>
                <a:ext cx="61106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2">
                        <a:lumMod val="75000"/>
                      </a:schemeClr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30</a:t>
                </a:r>
                <a:r>
                  <a:rPr lang="en-GB" sz="2400" baseline="30000" dirty="0">
                    <a:solidFill>
                      <a:schemeClr val="accent2">
                        <a:lumMod val="75000"/>
                      </a:schemeClr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endParaRPr lang="x-none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2A9A3DF-31FB-4317-A08E-77BEAB3B3D56}"/>
                  </a:ext>
                </a:extLst>
              </p:cNvPr>
              <p:cNvSpPr txBox="1"/>
              <p:nvPr/>
            </p:nvSpPr>
            <p:spPr>
              <a:xfrm rot="21358904">
                <a:off x="8248747" y="5093968"/>
                <a:ext cx="61106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2">
                        <a:lumMod val="75000"/>
                      </a:schemeClr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40</a:t>
                </a:r>
                <a:r>
                  <a:rPr lang="en-GB" sz="2400" baseline="30000" dirty="0">
                    <a:solidFill>
                      <a:schemeClr val="accent2">
                        <a:lumMod val="75000"/>
                      </a:schemeClr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endParaRPr lang="x-none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9242766-D8BE-4DFD-8CD7-812CFA0A7D46}"/>
                </a:ext>
              </a:extLst>
            </p:cNvPr>
            <p:cNvSpPr txBox="1"/>
            <p:nvPr/>
          </p:nvSpPr>
          <p:spPr>
            <a:xfrm rot="19290282">
              <a:off x="8839730" y="3902450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8 cm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183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3360</TotalTime>
  <Words>2082</Words>
  <Application>Microsoft Office PowerPoint</Application>
  <PresentationFormat>Widescreen</PresentationFormat>
  <Paragraphs>470</Paragraphs>
  <Slides>33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Arial</vt:lpstr>
      <vt:lpstr>Calibri</vt:lpstr>
      <vt:lpstr>Myriad Pro Light</vt:lpstr>
      <vt:lpstr>Myriad Pro</vt:lpstr>
      <vt:lpstr>Times New Roman</vt:lpstr>
      <vt:lpstr>Wingdings</vt:lpstr>
      <vt:lpstr>Cambria Math</vt:lpstr>
      <vt:lpstr>Courier New</vt:lpstr>
      <vt:lpstr>Office Theme</vt:lpstr>
      <vt:lpstr>Les triangles: Cas d’égalité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Acer</dc:creator>
  <cp:lastModifiedBy>Tabchi, Theresia</cp:lastModifiedBy>
  <cp:revision>195</cp:revision>
  <dcterms:created xsi:type="dcterms:W3CDTF">2021-05-31T08:15:25Z</dcterms:created>
  <dcterms:modified xsi:type="dcterms:W3CDTF">2024-06-02T18:59:40Z</dcterms:modified>
</cp:coreProperties>
</file>