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notesSlides/notesSlide20.xml" ContentType="application/vnd.openxmlformats-officedocument.presentationml.notesSlide+xml"/>
  <Override PartName="/ppt/tags/tag32.xml" ContentType="application/vnd.openxmlformats-officedocument.presentationml.tags+xml"/>
  <Override PartName="/ppt/notesSlides/notesSlide21.xml" ContentType="application/vnd.openxmlformats-officedocument.presentationml.notesSlide+xml"/>
  <Override PartName="/ppt/tags/tag33.xml" ContentType="application/vnd.openxmlformats-officedocument.presentationml.tags+xml"/>
  <Override PartName="/ppt/notesSlides/notesSlide22.xml" ContentType="application/vnd.openxmlformats-officedocument.presentationml.notesSlide+xml"/>
  <Override PartName="/ppt/tags/tag34.xml" ContentType="application/vnd.openxmlformats-officedocument.presentationml.tags+xml"/>
  <Override PartName="/ppt/notesSlides/notesSlide23.xml" ContentType="application/vnd.openxmlformats-officedocument.presentationml.notesSlide+xml"/>
  <Override PartName="/ppt/tags/tag35.xml" ContentType="application/vnd.openxmlformats-officedocument.presentationml.tags+xml"/>
  <Override PartName="/ppt/notesSlides/notesSlide24.xml" ContentType="application/vnd.openxmlformats-officedocument.presentationml.notesSlide+xml"/>
  <Override PartName="/ppt/tags/tag36.xml" ContentType="application/vnd.openxmlformats-officedocument.presentationml.tags+xml"/>
  <Override PartName="/ppt/notesSlides/notesSlide2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38.xml" ContentType="application/vnd.openxmlformats-officedocument.presentationml.tags+xml"/>
  <Override PartName="/ppt/notesSlides/notesSlide2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9" r:id="rId5"/>
  </p:sldMasterIdLst>
  <p:notesMasterIdLst>
    <p:notesMasterId r:id="rId35"/>
  </p:notesMasterIdLst>
  <p:sldIdLst>
    <p:sldId id="1885" r:id="rId6"/>
    <p:sldId id="1886" r:id="rId7"/>
    <p:sldId id="1713" r:id="rId8"/>
    <p:sldId id="1853" r:id="rId9"/>
    <p:sldId id="542" r:id="rId10"/>
    <p:sldId id="1887" r:id="rId11"/>
    <p:sldId id="633" r:id="rId12"/>
    <p:sldId id="1782" r:id="rId13"/>
    <p:sldId id="1856" r:id="rId14"/>
    <p:sldId id="1857" r:id="rId15"/>
    <p:sldId id="1858" r:id="rId16"/>
    <p:sldId id="1859" r:id="rId17"/>
    <p:sldId id="1719" r:id="rId18"/>
    <p:sldId id="1888" r:id="rId19"/>
    <p:sldId id="467" r:id="rId20"/>
    <p:sldId id="1861" r:id="rId21"/>
    <p:sldId id="1863" r:id="rId22"/>
    <p:sldId id="1889" r:id="rId23"/>
    <p:sldId id="501" r:id="rId24"/>
    <p:sldId id="1865" r:id="rId25"/>
    <p:sldId id="1866" r:id="rId26"/>
    <p:sldId id="1838" r:id="rId27"/>
    <p:sldId id="1871" r:id="rId28"/>
    <p:sldId id="1872" r:id="rId29"/>
    <p:sldId id="1868" r:id="rId30"/>
    <p:sldId id="1879" r:id="rId31"/>
    <p:sldId id="1876" r:id="rId32"/>
    <p:sldId id="1877" r:id="rId33"/>
    <p:sldId id="1890" r:id="rId34"/>
  </p:sldIdLst>
  <p:sldSz cx="12192000" cy="6858000"/>
  <p:notesSz cx="6858000" cy="9144000"/>
  <p:custDataLst>
    <p:tags r:id="rId36"/>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152" userDrawn="1">
          <p15:clr>
            <a:srgbClr val="A4A3A4"/>
          </p15:clr>
        </p15:guide>
        <p15:guide id="2" pos="600" userDrawn="1">
          <p15:clr>
            <a:srgbClr val="A4A3A4"/>
          </p15:clr>
        </p15:guide>
        <p15:guide id="3" pos="1848" userDrawn="1">
          <p15:clr>
            <a:srgbClr val="A4A3A4"/>
          </p15:clr>
        </p15:guide>
      </p15:sldGuideLst>
    </p:ext>
    <p:ext uri="{2D200454-40CA-4A62-9FC3-DE9A4176ACB9}">
      <p15:notesGuideLst xmlns:p15="http://schemas.microsoft.com/office/powerpoint/2012/main"/>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Zeina Hijazi" initials="ZH" lastIdx="257" clrIdx="13">
    <p:extLst>
      <p:ext uri="{19B8F6BF-5375-455C-9EA6-DF929625EA0E}">
        <p15:presenceInfo xmlns:p15="http://schemas.microsoft.com/office/powerpoint/2012/main" userId="f0300d29df198785" providerId="Windows Live"/>
      </p:ext>
    </p:extLst>
  </p:cmAuthor>
  <p:cmAuthor id="14" name="Araz Keoroghlian" initials="AK" lastIdx="1" clrIdx="14">
    <p:extLst>
      <p:ext uri="{19B8F6BF-5375-455C-9EA6-DF929625EA0E}">
        <p15:presenceInfo xmlns:p15="http://schemas.microsoft.com/office/powerpoint/2012/main" userId="S::Araz.Keoroghlian@qitabi.org::a1a4266b-6ca5-4740-a844-176f53d2bad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74C274"/>
    <a:srgbClr val="0A6DC6"/>
    <a:srgbClr val="59B4E1"/>
    <a:srgbClr val="0076A3"/>
    <a:srgbClr val="578CC3"/>
    <a:srgbClr val="C7E6F5"/>
    <a:srgbClr val="DAF3F6"/>
    <a:srgbClr val="94CFEC"/>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388646-EC7A-4AC8-8CD3-9BD1037E8DCC}" v="6" dt="2023-09-29T08:02:41.102"/>
  </p1510:revLst>
</p1510:revInfo>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66" autoAdjust="0"/>
    <p:restoredTop sz="68467" autoAdjust="0"/>
  </p:normalViewPr>
  <p:slideViewPr>
    <p:cSldViewPr snapToGrid="0">
      <p:cViewPr varScale="1">
        <p:scale>
          <a:sx n="58" d="100"/>
          <a:sy n="58" d="100"/>
        </p:scale>
        <p:origin x="1613" y="67"/>
      </p:cViewPr>
      <p:guideLst>
        <p:guide orient="horz" pos="1152"/>
        <p:guide pos="600"/>
        <p:guide pos="1848"/>
      </p:guideLst>
    </p:cSldViewPr>
  </p:slideViewPr>
  <p:outlineViewPr>
    <p:cViewPr>
      <p:scale>
        <a:sx n="33" d="100"/>
        <a:sy n="33" d="100"/>
      </p:scale>
      <p:origin x="0" y="0"/>
    </p:cViewPr>
  </p:outlineViewPr>
  <p:notesTextViewPr>
    <p:cViewPr>
      <p:scale>
        <a:sx n="100" d="100"/>
        <a:sy n="100" d="100"/>
      </p:scale>
      <p:origin x="0" y="-250"/>
    </p:cViewPr>
  </p:notesTextViewPr>
  <p:notesViewPr>
    <p:cSldViewPr snapToGrid="0">
      <p:cViewPr varScale="1">
        <p:scale>
          <a:sx n="66" d="100"/>
          <a:sy n="66" d="100"/>
        </p:scale>
        <p:origin x="1854"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0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20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gs" Target="tags/tag1.xml"/><Relationship Id="rId203" Type="http://schemas.openxmlformats.org/officeDocument/2006/relationships/presProps" Target="presProps.xml"/><Relationship Id="rId20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202" Type="http://schemas.openxmlformats.org/officeDocument/2006/relationships/commentAuthors" Target="commentAuthors.xml"/><Relationship Id="rId207" Type="http://schemas.microsoft.com/office/2016/11/relationships/changesInfo" Target="changesInfos/changesInfo1.xml"/><Relationship Id="rId8" Type="http://schemas.openxmlformats.org/officeDocument/2006/relationships/slide" Target="slides/slide3.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ie Berberian" userId="809d8dc8-07a5-4055-8049-407d3da2be71" providerId="ADAL" clId="{DC388646-EC7A-4AC8-8CD3-9BD1037E8DCC}"/>
    <pc:docChg chg="modSld">
      <pc:chgData name="Elie Berberian" userId="809d8dc8-07a5-4055-8049-407d3da2be71" providerId="ADAL" clId="{DC388646-EC7A-4AC8-8CD3-9BD1037E8DCC}" dt="2023-09-29T08:07:22.932" v="40" actId="948"/>
      <pc:docMkLst>
        <pc:docMk/>
      </pc:docMkLst>
      <pc:sldChg chg="modNotesTx">
        <pc:chgData name="Elie Berberian" userId="809d8dc8-07a5-4055-8049-407d3da2be71" providerId="ADAL" clId="{DC388646-EC7A-4AC8-8CD3-9BD1037E8DCC}" dt="2023-09-29T08:05:43.541" v="28" actId="948"/>
        <pc:sldMkLst>
          <pc:docMk/>
          <pc:sldMk cId="1854192523" sldId="467"/>
        </pc:sldMkLst>
      </pc:sldChg>
      <pc:sldChg chg="modSp mod modNotesTx">
        <pc:chgData name="Elie Berberian" userId="809d8dc8-07a5-4055-8049-407d3da2be71" providerId="ADAL" clId="{DC388646-EC7A-4AC8-8CD3-9BD1037E8DCC}" dt="2023-09-29T08:06:07.650" v="31" actId="948"/>
        <pc:sldMkLst>
          <pc:docMk/>
          <pc:sldMk cId="2243243971" sldId="501"/>
        </pc:sldMkLst>
        <pc:spChg chg="mod">
          <ac:chgData name="Elie Berberian" userId="809d8dc8-07a5-4055-8049-407d3da2be71" providerId="ADAL" clId="{DC388646-EC7A-4AC8-8CD3-9BD1037E8DCC}" dt="2023-09-29T08:02:58.021" v="5" actId="20577"/>
          <ac:spMkLst>
            <pc:docMk/>
            <pc:sldMk cId="2243243971" sldId="501"/>
            <ac:spMk id="5" creationId="{8A036A78-0108-4728-A23D-00AEBC3C2F2B}"/>
          </ac:spMkLst>
        </pc:spChg>
      </pc:sldChg>
      <pc:sldChg chg="modNotesTx">
        <pc:chgData name="Elie Berberian" userId="809d8dc8-07a5-4055-8049-407d3da2be71" providerId="ADAL" clId="{DC388646-EC7A-4AC8-8CD3-9BD1037E8DCC}" dt="2023-09-29T08:04:29.006" v="17" actId="948"/>
        <pc:sldMkLst>
          <pc:docMk/>
          <pc:sldMk cId="777578002" sldId="542"/>
        </pc:sldMkLst>
      </pc:sldChg>
      <pc:sldChg chg="modSp modNotesTx">
        <pc:chgData name="Elie Berberian" userId="809d8dc8-07a5-4055-8049-407d3da2be71" providerId="ADAL" clId="{DC388646-EC7A-4AC8-8CD3-9BD1037E8DCC}" dt="2023-09-29T08:04:43.881" v="21" actId="20577"/>
        <pc:sldMkLst>
          <pc:docMk/>
          <pc:sldMk cId="1625508939" sldId="633"/>
        </pc:sldMkLst>
        <pc:spChg chg="mod">
          <ac:chgData name="Elie Berberian" userId="809d8dc8-07a5-4055-8049-407d3da2be71" providerId="ADAL" clId="{DC388646-EC7A-4AC8-8CD3-9BD1037E8DCC}" dt="2023-09-29T08:02:25.566" v="2" actId="20577"/>
          <ac:spMkLst>
            <pc:docMk/>
            <pc:sldMk cId="1625508939" sldId="633"/>
            <ac:spMk id="2" creationId="{D98D8C86-09D2-4530-A165-3666C3BFA106}"/>
          </ac:spMkLst>
        </pc:spChg>
      </pc:sldChg>
      <pc:sldChg chg="modNotesTx">
        <pc:chgData name="Elie Berberian" userId="809d8dc8-07a5-4055-8049-407d3da2be71" providerId="ADAL" clId="{DC388646-EC7A-4AC8-8CD3-9BD1037E8DCC}" dt="2023-09-29T08:04:13.929" v="15" actId="948"/>
        <pc:sldMkLst>
          <pc:docMk/>
          <pc:sldMk cId="3846670222" sldId="1713"/>
        </pc:sldMkLst>
      </pc:sldChg>
      <pc:sldChg chg="modNotesTx">
        <pc:chgData name="Elie Berberian" userId="809d8dc8-07a5-4055-8049-407d3da2be71" providerId="ADAL" clId="{DC388646-EC7A-4AC8-8CD3-9BD1037E8DCC}" dt="2023-09-29T08:05:35.054" v="27" actId="948"/>
        <pc:sldMkLst>
          <pc:docMk/>
          <pc:sldMk cId="3517770898" sldId="1719"/>
        </pc:sldMkLst>
      </pc:sldChg>
      <pc:sldChg chg="modSp modNotesTx">
        <pc:chgData name="Elie Berberian" userId="809d8dc8-07a5-4055-8049-407d3da2be71" providerId="ADAL" clId="{DC388646-EC7A-4AC8-8CD3-9BD1037E8DCC}" dt="2023-09-29T08:04:55.231" v="22" actId="948"/>
        <pc:sldMkLst>
          <pc:docMk/>
          <pc:sldMk cId="986578311" sldId="1782"/>
        </pc:sldMkLst>
        <pc:spChg chg="mod">
          <ac:chgData name="Elie Berberian" userId="809d8dc8-07a5-4055-8049-407d3da2be71" providerId="ADAL" clId="{DC388646-EC7A-4AC8-8CD3-9BD1037E8DCC}" dt="2023-09-29T08:02:41.102" v="4" actId="20577"/>
          <ac:spMkLst>
            <pc:docMk/>
            <pc:sldMk cId="986578311" sldId="1782"/>
            <ac:spMk id="2" creationId="{D98D8C86-09D2-4530-A165-3666C3BFA106}"/>
          </ac:spMkLst>
        </pc:spChg>
      </pc:sldChg>
      <pc:sldChg chg="modSp mod modNotesTx">
        <pc:chgData name="Elie Berberian" userId="809d8dc8-07a5-4055-8049-407d3da2be71" providerId="ADAL" clId="{DC388646-EC7A-4AC8-8CD3-9BD1037E8DCC}" dt="2023-09-29T08:06:30.534" v="34" actId="948"/>
        <pc:sldMkLst>
          <pc:docMk/>
          <pc:sldMk cId="895107080" sldId="1838"/>
        </pc:sldMkLst>
        <pc:spChg chg="mod">
          <ac:chgData name="Elie Berberian" userId="809d8dc8-07a5-4055-8049-407d3da2be71" providerId="ADAL" clId="{DC388646-EC7A-4AC8-8CD3-9BD1037E8DCC}" dt="2023-09-29T08:03:10.808" v="8" actId="20577"/>
          <ac:spMkLst>
            <pc:docMk/>
            <pc:sldMk cId="895107080" sldId="1838"/>
            <ac:spMk id="5" creationId="{8A036A78-0108-4728-A23D-00AEBC3C2F2B}"/>
          </ac:spMkLst>
        </pc:spChg>
      </pc:sldChg>
      <pc:sldChg chg="modNotesTx">
        <pc:chgData name="Elie Berberian" userId="809d8dc8-07a5-4055-8049-407d3da2be71" providerId="ADAL" clId="{DC388646-EC7A-4AC8-8CD3-9BD1037E8DCC}" dt="2023-09-29T08:04:22.020" v="16" actId="948"/>
        <pc:sldMkLst>
          <pc:docMk/>
          <pc:sldMk cId="1192249793" sldId="1853"/>
        </pc:sldMkLst>
      </pc:sldChg>
      <pc:sldChg chg="modNotesTx">
        <pc:chgData name="Elie Berberian" userId="809d8dc8-07a5-4055-8049-407d3da2be71" providerId="ADAL" clId="{DC388646-EC7A-4AC8-8CD3-9BD1037E8DCC}" dt="2023-09-29T08:05:03.493" v="23" actId="948"/>
        <pc:sldMkLst>
          <pc:docMk/>
          <pc:sldMk cId="1268959338" sldId="1856"/>
        </pc:sldMkLst>
      </pc:sldChg>
      <pc:sldChg chg="modNotesTx">
        <pc:chgData name="Elie Berberian" userId="809d8dc8-07a5-4055-8049-407d3da2be71" providerId="ADAL" clId="{DC388646-EC7A-4AC8-8CD3-9BD1037E8DCC}" dt="2023-09-29T08:05:11.016" v="24" actId="948"/>
        <pc:sldMkLst>
          <pc:docMk/>
          <pc:sldMk cId="2289309617" sldId="1857"/>
        </pc:sldMkLst>
      </pc:sldChg>
      <pc:sldChg chg="modNotesTx">
        <pc:chgData name="Elie Berberian" userId="809d8dc8-07a5-4055-8049-407d3da2be71" providerId="ADAL" clId="{DC388646-EC7A-4AC8-8CD3-9BD1037E8DCC}" dt="2023-09-29T08:05:19.134" v="25" actId="948"/>
        <pc:sldMkLst>
          <pc:docMk/>
          <pc:sldMk cId="451546143" sldId="1858"/>
        </pc:sldMkLst>
      </pc:sldChg>
      <pc:sldChg chg="modNotesTx">
        <pc:chgData name="Elie Berberian" userId="809d8dc8-07a5-4055-8049-407d3da2be71" providerId="ADAL" clId="{DC388646-EC7A-4AC8-8CD3-9BD1037E8DCC}" dt="2023-09-29T08:05:27.085" v="26" actId="948"/>
        <pc:sldMkLst>
          <pc:docMk/>
          <pc:sldMk cId="3901868646" sldId="1859"/>
        </pc:sldMkLst>
      </pc:sldChg>
      <pc:sldChg chg="modNotesTx">
        <pc:chgData name="Elie Berberian" userId="809d8dc8-07a5-4055-8049-407d3da2be71" providerId="ADAL" clId="{DC388646-EC7A-4AC8-8CD3-9BD1037E8DCC}" dt="2023-09-29T08:05:52.521" v="29" actId="948"/>
        <pc:sldMkLst>
          <pc:docMk/>
          <pc:sldMk cId="3395120780" sldId="1861"/>
        </pc:sldMkLst>
      </pc:sldChg>
      <pc:sldChg chg="modNotesTx">
        <pc:chgData name="Elie Berberian" userId="809d8dc8-07a5-4055-8049-407d3da2be71" providerId="ADAL" clId="{DC388646-EC7A-4AC8-8CD3-9BD1037E8DCC}" dt="2023-09-29T08:05:59.532" v="30" actId="948"/>
        <pc:sldMkLst>
          <pc:docMk/>
          <pc:sldMk cId="366578791" sldId="1863"/>
        </pc:sldMkLst>
      </pc:sldChg>
      <pc:sldChg chg="modSp mod modNotesTx">
        <pc:chgData name="Elie Berberian" userId="809d8dc8-07a5-4055-8049-407d3da2be71" providerId="ADAL" clId="{DC388646-EC7A-4AC8-8CD3-9BD1037E8DCC}" dt="2023-09-29T08:06:15.553" v="32" actId="948"/>
        <pc:sldMkLst>
          <pc:docMk/>
          <pc:sldMk cId="2871158484" sldId="1865"/>
        </pc:sldMkLst>
        <pc:spChg chg="mod">
          <ac:chgData name="Elie Berberian" userId="809d8dc8-07a5-4055-8049-407d3da2be71" providerId="ADAL" clId="{DC388646-EC7A-4AC8-8CD3-9BD1037E8DCC}" dt="2023-09-29T08:03:01.241" v="6" actId="20577"/>
          <ac:spMkLst>
            <pc:docMk/>
            <pc:sldMk cId="2871158484" sldId="1865"/>
            <ac:spMk id="5" creationId="{8A036A78-0108-4728-A23D-00AEBC3C2F2B}"/>
          </ac:spMkLst>
        </pc:spChg>
      </pc:sldChg>
      <pc:sldChg chg="modSp mod modNotesTx">
        <pc:chgData name="Elie Berberian" userId="809d8dc8-07a5-4055-8049-407d3da2be71" providerId="ADAL" clId="{DC388646-EC7A-4AC8-8CD3-9BD1037E8DCC}" dt="2023-09-29T08:06:23.831" v="33" actId="948"/>
        <pc:sldMkLst>
          <pc:docMk/>
          <pc:sldMk cId="833921285" sldId="1866"/>
        </pc:sldMkLst>
        <pc:spChg chg="mod">
          <ac:chgData name="Elie Berberian" userId="809d8dc8-07a5-4055-8049-407d3da2be71" providerId="ADAL" clId="{DC388646-EC7A-4AC8-8CD3-9BD1037E8DCC}" dt="2023-09-29T08:03:05.138" v="7" actId="20577"/>
          <ac:spMkLst>
            <pc:docMk/>
            <pc:sldMk cId="833921285" sldId="1866"/>
            <ac:spMk id="5" creationId="{8A036A78-0108-4728-A23D-00AEBC3C2F2B}"/>
          </ac:spMkLst>
        </pc:spChg>
      </pc:sldChg>
      <pc:sldChg chg="modSp mod modNotesTx">
        <pc:chgData name="Elie Berberian" userId="809d8dc8-07a5-4055-8049-407d3da2be71" providerId="ADAL" clId="{DC388646-EC7A-4AC8-8CD3-9BD1037E8DCC}" dt="2023-09-29T08:06:57.607" v="37" actId="948"/>
        <pc:sldMkLst>
          <pc:docMk/>
          <pc:sldMk cId="1185229014" sldId="1868"/>
        </pc:sldMkLst>
        <pc:spChg chg="mod">
          <ac:chgData name="Elie Berberian" userId="809d8dc8-07a5-4055-8049-407d3da2be71" providerId="ADAL" clId="{DC388646-EC7A-4AC8-8CD3-9BD1037E8DCC}" dt="2023-09-29T08:03:20.108" v="11" actId="20577"/>
          <ac:spMkLst>
            <pc:docMk/>
            <pc:sldMk cId="1185229014" sldId="1868"/>
            <ac:spMk id="5" creationId="{8A036A78-0108-4728-A23D-00AEBC3C2F2B}"/>
          </ac:spMkLst>
        </pc:spChg>
      </pc:sldChg>
      <pc:sldChg chg="modSp mod modNotesTx">
        <pc:chgData name="Elie Berberian" userId="809d8dc8-07a5-4055-8049-407d3da2be71" providerId="ADAL" clId="{DC388646-EC7A-4AC8-8CD3-9BD1037E8DCC}" dt="2023-09-29T08:06:42.306" v="35" actId="948"/>
        <pc:sldMkLst>
          <pc:docMk/>
          <pc:sldMk cId="2543306180" sldId="1871"/>
        </pc:sldMkLst>
        <pc:spChg chg="mod">
          <ac:chgData name="Elie Berberian" userId="809d8dc8-07a5-4055-8049-407d3da2be71" providerId="ADAL" clId="{DC388646-EC7A-4AC8-8CD3-9BD1037E8DCC}" dt="2023-09-29T08:03:13.237" v="9" actId="20577"/>
          <ac:spMkLst>
            <pc:docMk/>
            <pc:sldMk cId="2543306180" sldId="1871"/>
            <ac:spMk id="3" creationId="{D674635D-90F3-0584-A084-EF323BB7CC5E}"/>
          </ac:spMkLst>
        </pc:spChg>
      </pc:sldChg>
      <pc:sldChg chg="modSp mod modNotesTx">
        <pc:chgData name="Elie Berberian" userId="809d8dc8-07a5-4055-8049-407d3da2be71" providerId="ADAL" clId="{DC388646-EC7A-4AC8-8CD3-9BD1037E8DCC}" dt="2023-09-29T08:06:49.661" v="36" actId="948"/>
        <pc:sldMkLst>
          <pc:docMk/>
          <pc:sldMk cId="2823803168" sldId="1872"/>
        </pc:sldMkLst>
        <pc:spChg chg="mod">
          <ac:chgData name="Elie Berberian" userId="809d8dc8-07a5-4055-8049-407d3da2be71" providerId="ADAL" clId="{DC388646-EC7A-4AC8-8CD3-9BD1037E8DCC}" dt="2023-09-29T08:03:16.400" v="10" actId="20577"/>
          <ac:spMkLst>
            <pc:docMk/>
            <pc:sldMk cId="2823803168" sldId="1872"/>
            <ac:spMk id="4" creationId="{2286345A-5908-96FB-3F82-EF1DAF5F2B15}"/>
          </ac:spMkLst>
        </pc:spChg>
      </pc:sldChg>
      <pc:sldChg chg="modSp mod modNotesTx">
        <pc:chgData name="Elie Berberian" userId="809d8dc8-07a5-4055-8049-407d3da2be71" providerId="ADAL" clId="{DC388646-EC7A-4AC8-8CD3-9BD1037E8DCC}" dt="2023-09-29T08:07:15.366" v="39" actId="948"/>
        <pc:sldMkLst>
          <pc:docMk/>
          <pc:sldMk cId="316102439" sldId="1876"/>
        </pc:sldMkLst>
        <pc:spChg chg="mod">
          <ac:chgData name="Elie Berberian" userId="809d8dc8-07a5-4055-8049-407d3da2be71" providerId="ADAL" clId="{DC388646-EC7A-4AC8-8CD3-9BD1037E8DCC}" dt="2023-09-29T08:03:28.579" v="13" actId="20577"/>
          <ac:spMkLst>
            <pc:docMk/>
            <pc:sldMk cId="316102439" sldId="1876"/>
            <ac:spMk id="2" creationId="{0D47D13B-C9FC-2A32-8AAE-12056857D859}"/>
          </ac:spMkLst>
        </pc:spChg>
      </pc:sldChg>
      <pc:sldChg chg="modSp mod modNotesTx">
        <pc:chgData name="Elie Berberian" userId="809d8dc8-07a5-4055-8049-407d3da2be71" providerId="ADAL" clId="{DC388646-EC7A-4AC8-8CD3-9BD1037E8DCC}" dt="2023-09-29T08:07:22.932" v="40" actId="948"/>
        <pc:sldMkLst>
          <pc:docMk/>
          <pc:sldMk cId="1132054919" sldId="1877"/>
        </pc:sldMkLst>
        <pc:spChg chg="mod">
          <ac:chgData name="Elie Berberian" userId="809d8dc8-07a5-4055-8049-407d3da2be71" providerId="ADAL" clId="{DC388646-EC7A-4AC8-8CD3-9BD1037E8DCC}" dt="2023-09-29T08:03:32.128" v="14" actId="20577"/>
          <ac:spMkLst>
            <pc:docMk/>
            <pc:sldMk cId="1132054919" sldId="1877"/>
            <ac:spMk id="3" creationId="{E422271E-6246-C80E-65D9-04B0E2DCE015}"/>
          </ac:spMkLst>
        </pc:spChg>
      </pc:sldChg>
      <pc:sldChg chg="modSp mod modNotesTx">
        <pc:chgData name="Elie Berberian" userId="809d8dc8-07a5-4055-8049-407d3da2be71" providerId="ADAL" clId="{DC388646-EC7A-4AC8-8CD3-9BD1037E8DCC}" dt="2023-09-29T08:07:08.445" v="38" actId="948"/>
        <pc:sldMkLst>
          <pc:docMk/>
          <pc:sldMk cId="3105257473" sldId="1879"/>
        </pc:sldMkLst>
        <pc:spChg chg="mod">
          <ac:chgData name="Elie Berberian" userId="809d8dc8-07a5-4055-8049-407d3da2be71" providerId="ADAL" clId="{DC388646-EC7A-4AC8-8CD3-9BD1037E8DCC}" dt="2023-09-29T08:03:23.277" v="12" actId="20577"/>
          <ac:spMkLst>
            <pc:docMk/>
            <pc:sldMk cId="3105257473" sldId="1879"/>
            <ac:spMk id="3" creationId="{3F3CCF2D-B20E-F0E7-C32A-C1A963F6E6E2}"/>
          </ac:spMkLst>
        </pc:spChg>
      </pc:sldChg>
      <pc:sldChg chg="modSp">
        <pc:chgData name="Elie Berberian" userId="809d8dc8-07a5-4055-8049-407d3da2be71" providerId="ADAL" clId="{DC388646-EC7A-4AC8-8CD3-9BD1037E8DCC}" dt="2023-09-29T07:56:05.194" v="1" actId="1076"/>
        <pc:sldMkLst>
          <pc:docMk/>
          <pc:sldMk cId="0" sldId="1885"/>
        </pc:sldMkLst>
        <pc:picChg chg="mod">
          <ac:chgData name="Elie Berberian" userId="809d8dc8-07a5-4055-8049-407d3da2be71" providerId="ADAL" clId="{DC388646-EC7A-4AC8-8CD3-9BD1037E8DCC}" dt="2023-09-29T07:56:05.194" v="1" actId="1076"/>
          <ac:picMkLst>
            <pc:docMk/>
            <pc:sldMk cId="0" sldId="1885"/>
            <ac:picMk id="1026" creationId="{1EF62954-5F8E-4F23-B50C-EF2051C7B39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cs typeface="Arial" panose="020B0604020202020204" pitchFamily="34" charset="0"/>
              </a:defRPr>
            </a:lvl1pPr>
          </a:lstStyle>
          <a:p>
            <a:pPr algn="r">
              <a:buSzPts val="1200"/>
            </a:pPr>
            <a:fld id="{00000000-1234-1234-1234-123412341234}" type="slidenum">
              <a:rPr lang="fr-FR" sz="1200" smtClean="0">
                <a:solidFill>
                  <a:schemeClr val="dk1"/>
                </a:solidFill>
                <a:ea typeface="Calibri"/>
                <a:sym typeface="Calibri"/>
              </a:rPr>
              <a:pPr algn="r">
                <a:buSzPts val="1200"/>
              </a:pPr>
              <a:t>‹#›</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203822362"/>
      </p:ext>
    </p:extLst>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b12e75e382_2_2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50" name="Google Shape;150;gb12e75e382_2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dit : </a:t>
                </a:r>
                <a:r>
                  <a:rPr lang="fr-FR" sz="1800" b="1" i="0" baseline="0" dirty="0">
                    <a:latin typeface="Comic Sans MS" pitchFamily="66" charset="0"/>
                  </a:rPr>
                  <a:t>« </a:t>
                </a:r>
                <a:r>
                  <a:rPr lang="fr-FR" sz="1800" b="1" i="0" baseline="0" dirty="0">
                    <a:effectLst/>
                    <a:highlight>
                      <a:srgbClr val="00FFFF"/>
                    </a:highlight>
                    <a:latin typeface="Comic Sans MS" pitchFamily="66" charset="0"/>
                    <a:cs typeface="Calibri" panose="020F0502020204030204" pitchFamily="34" charset="0"/>
                  </a:rPr>
                  <a:t>Voyons ce que les angles d’un triangle isocèle ont de spécial.</a:t>
                </a:r>
                <a:endParaRPr lang="fr-FR" sz="1800" b="1" i="0" baseline="0" dirty="0">
                  <a:effectLst/>
                  <a:highlight>
                    <a:srgbClr val="00FFFF"/>
                  </a:highlight>
                  <a:latin typeface="Comic Sans MS" pitchFamily="66" charset="0"/>
                  <a:cs typeface="Arial" panose="020B0604020202020204" pitchFamily="34"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Nous savons</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qu’</a:t>
                </a:r>
                <a:r>
                  <a:rPr lang="fr-FR" sz="1800" b="1" i="0" baseline="0" dirty="0">
                    <a:effectLst/>
                    <a:highlight>
                      <a:srgbClr val="00FFFF"/>
                    </a:highlight>
                    <a:latin typeface="Comic Sans MS" pitchFamily="66" charset="0"/>
                    <a:cs typeface="Calibri" panose="020F0502020204030204" pitchFamily="34" charset="0"/>
                  </a:rPr>
                  <a:t>un triangle isocèle a 2 côtés égaux et 2 angles égaux.</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14:m>
                  <m:oMathPara xmlns:m="http://schemas.openxmlformats.org/officeDocument/2006/math">
                    <m:oMathParaPr>
                      <m:jc m:val="left"/>
                    </m:oMathParaPr>
                    <m:oMath xmlns:m="http://schemas.openxmlformats.org/officeDocument/2006/math">
                      <m:acc>
                        <m:accPr>
                          <m:chr m:val="̂"/>
                          <m:ctrlPr>
                            <a:rPr lang="fr-FR" sz="1800" b="1" i="1" cap="none" smtClean="0">
                              <a:latin typeface="Cambria Math" panose="02040503050406030204" pitchFamily="18" charset="0"/>
                              <a:cs typeface="Poppins Medium" panose="00000600000000000000" pitchFamily="50" charset="0"/>
                            </a:rPr>
                          </m:ctrlPr>
                        </m:accPr>
                        <m:e>
                          <m:r>
                            <a:rPr lang="fr-FR" sz="1800" b="1" i="0" cap="none" smtClean="0">
                              <a:latin typeface="Cambria Math" panose="02040503050406030204" pitchFamily="18" charset="0"/>
                              <a:cs typeface="Poppins Medium" panose="00000600000000000000" pitchFamily="50" charset="0"/>
                            </a:rPr>
                            <m:t>𝐂𝐀𝐑</m:t>
                          </m:r>
                        </m:e>
                      </m:acc>
                      <m:r>
                        <a:rPr lang="fr-FR" sz="1800" b="1" i="0" cap="none" smtClean="0">
                          <a:latin typeface="Cambria Math" panose="02040503050406030204" pitchFamily="18" charset="0"/>
                          <a:cs typeface="Poppins Medium" panose="00000600000000000000" pitchFamily="50" charset="0"/>
                        </a:rPr>
                        <m:t>=</m:t>
                      </m:r>
                      <m:acc>
                        <m:accPr>
                          <m:chr m:val="̂"/>
                          <m:ctrlPr>
                            <a:rPr lang="fr-FR" sz="1800" b="1" i="1" cap="none">
                              <a:latin typeface="Cambria Math" panose="02040503050406030204" pitchFamily="18" charset="0"/>
                              <a:cs typeface="Poppins Medium" panose="00000600000000000000" pitchFamily="50" charset="0"/>
                            </a:rPr>
                          </m:ctrlPr>
                        </m:accPr>
                        <m:e>
                          <m:r>
                            <a:rPr lang="fr-FR" sz="1800" b="1" i="0" cap="none" smtClean="0">
                              <a:latin typeface="Cambria Math" panose="02040503050406030204" pitchFamily="18" charset="0"/>
                              <a:cs typeface="Poppins Medium" panose="00000600000000000000" pitchFamily="50" charset="0"/>
                            </a:rPr>
                            <m:t>𝐂𝐑𝐀</m:t>
                          </m:r>
                        </m:e>
                      </m:acc>
                      <m:r>
                        <a:rPr lang="fr-FR" sz="1800" b="1" i="0" cap="none" smtClean="0">
                          <a:latin typeface="Cambria Math" panose="02040503050406030204" pitchFamily="18" charset="0"/>
                          <a:cs typeface="Poppins Medium" panose="00000600000000000000" pitchFamily="50" charset="0"/>
                        </a:rPr>
                        <m:t>=</m:t>
                      </m:r>
                      <m:r>
                        <a:rPr lang="fr-FR" sz="1800" b="1" i="0" cap="none" smtClean="0">
                          <a:latin typeface="Cambria Math" panose="02040503050406030204" pitchFamily="18" charset="0"/>
                          <a:cs typeface="Poppins Medium" panose="00000600000000000000" pitchFamily="50" charset="0"/>
                        </a:rPr>
                        <m:t>𝟓𝟓</m:t>
                      </m:r>
                      <m:r>
                        <a:rPr lang="fr-FR" sz="1800" b="1" i="0" cap="none" smtClean="0">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fr-FR" sz="1800" b="1" i="0" cap="none" dirty="0">
                  <a:latin typeface="Comic Sans MS" pitchFamily="66" charset="0"/>
                  <a:ea typeface="Cambria Math" panose="02040503050406030204" pitchFamily="18" charset="0"/>
                  <a:cs typeface="Poppins Medium" panose="00000600000000000000" pitchFamily="50" charset="0"/>
                </a:endParaRPr>
              </a:p>
              <a:p>
                <a:pPr marL="228600" marR="0" indent="0">
                  <a:lnSpc>
                    <a:spcPct val="107000"/>
                  </a:lnSpc>
                  <a:spcBef>
                    <a:spcPts val="0"/>
                  </a:spcBef>
                  <a:spcAft>
                    <a:spcPts val="800"/>
                  </a:spcAft>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Les angles à</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la base sont les 2 angles égaux. »</a:t>
                </a:r>
                <a:endParaRPr lang="fr-FR" sz="1800" b="1" i="0" dirty="0">
                  <a:latin typeface="Comic Sans MS" pitchFamily="66" charset="0"/>
                </a:endParaRPr>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dit : </a:t>
                </a:r>
                <a:r>
                  <a:rPr lang="fr-FR" sz="1800" b="1" i="0" baseline="0" dirty="0">
                    <a:latin typeface="Comic Sans MS" pitchFamily="66" charset="0"/>
                  </a:rPr>
                  <a:t>« </a:t>
                </a:r>
                <a:r>
                  <a:rPr lang="fr-FR" sz="1800" b="1" i="0" baseline="0" dirty="0">
                    <a:effectLst/>
                    <a:highlight>
                      <a:srgbClr val="00FFFF"/>
                    </a:highlight>
                    <a:latin typeface="Comic Sans MS" pitchFamily="66" charset="0"/>
                    <a:cs typeface="Calibri" panose="020F0502020204030204" pitchFamily="34" charset="0"/>
                  </a:rPr>
                  <a:t>Voyons ce que les angles d’un triangle isocèle ont de spécial.</a:t>
                </a:r>
                <a:endParaRPr lang="fr-FR" sz="1800" b="1" i="0" baseline="0" dirty="0">
                  <a:effectLst/>
                  <a:highlight>
                    <a:srgbClr val="00FFFF"/>
                  </a:highlight>
                  <a:latin typeface="Comic Sans MS" pitchFamily="66" charset="0"/>
                  <a:cs typeface="Arial" panose="020B0604020202020204" pitchFamily="34"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Nous savons</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qu’</a:t>
                </a:r>
                <a:r>
                  <a:rPr lang="fr-FR" sz="1800" b="1" i="0" baseline="0" dirty="0">
                    <a:effectLst/>
                    <a:highlight>
                      <a:srgbClr val="00FFFF"/>
                    </a:highlight>
                    <a:latin typeface="Comic Sans MS" pitchFamily="66" charset="0"/>
                    <a:cs typeface="Calibri" panose="020F0502020204030204" pitchFamily="34" charset="0"/>
                  </a:rPr>
                  <a:t>un triangle isocèle a 2 côtés égaux et 2 angles égaux.</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800" b="1" i="0" cap="none">
                    <a:latin typeface="Cambria Math" panose="02040503050406030204" pitchFamily="18" charset="0"/>
                    <a:cs typeface="Poppins Medium" panose="00000600000000000000" pitchFamily="50" charset="0"/>
                  </a:rPr>
                  <a:t>(𝐂𝐀𝐑) ̂=(𝐂𝐑𝐀) ̂=𝟓𝟓</a:t>
                </a:r>
                <a:r>
                  <a:rPr lang="fr-FR" sz="1800" b="1" i="0" cap="none">
                    <a:latin typeface="Cambria Math" panose="02040503050406030204" pitchFamily="18" charset="0"/>
                    <a:ea typeface="Cambria Math" panose="02040503050406030204" pitchFamily="18" charset="0"/>
                    <a:cs typeface="Poppins Medium" panose="00000600000000000000" pitchFamily="50" charset="0"/>
                  </a:rPr>
                  <a:t>°.</a:t>
                </a:r>
                <a:endParaRPr lang="fr-FR" sz="1800" b="1" i="0" cap="none" dirty="0">
                  <a:latin typeface="Comic Sans MS" pitchFamily="66" charset="0"/>
                  <a:ea typeface="Cambria Math" panose="02040503050406030204" pitchFamily="18" charset="0"/>
                  <a:cs typeface="Poppins Medium" panose="00000600000000000000" pitchFamily="50" charset="0"/>
                </a:endParaRPr>
              </a:p>
              <a:p>
                <a:pPr marL="228600" marR="0" indent="0">
                  <a:lnSpc>
                    <a:spcPct val="107000"/>
                  </a:lnSpc>
                  <a:spcBef>
                    <a:spcPts val="0"/>
                  </a:spcBef>
                  <a:spcAft>
                    <a:spcPts val="800"/>
                  </a:spcAft>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Les angles à</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la base sont les 2 angles égaux. »</a:t>
                </a:r>
                <a:endParaRPr lang="fr-FR" sz="1800" b="1" i="0" dirty="0">
                  <a:latin typeface="Comic Sans MS"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10</a:t>
            </a:fld>
            <a:endParaRPr lang="en-US" dirty="0">
              <a:latin typeface="Comic Sans MS" panose="030F0702030302020204" pitchFamily="66" charset="0"/>
            </a:endParaRPr>
          </a:p>
        </p:txBody>
      </p:sp>
    </p:spTree>
    <p:extLst>
      <p:ext uri="{BB962C8B-B14F-4D97-AF65-F5344CB8AC3E}">
        <p14:creationId xmlns:p14="http://schemas.microsoft.com/office/powerpoint/2010/main" val="12034951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indent="0">
                  <a:lnSpc>
                    <a:spcPct val="107000"/>
                  </a:lnSpc>
                  <a:spcBef>
                    <a:spcPts val="0"/>
                  </a:spcBef>
                  <a:spcAft>
                    <a:spcPts val="800"/>
                  </a:spcAft>
                </a:pPr>
                <a:r>
                  <a:rPr lang="fr-FR" i="0" dirty="0">
                    <a:latin typeface="Comic Sans MS" pitchFamily="66" charset="0"/>
                  </a:rPr>
                  <a:t>L’enseignant</a:t>
                </a:r>
                <a:r>
                  <a:rPr lang="fr-FR" i="0" baseline="0" dirty="0">
                    <a:latin typeface="Comic Sans MS" pitchFamily="66" charset="0"/>
                  </a:rPr>
                  <a:t>(e) dit : </a:t>
                </a:r>
                <a:r>
                  <a:rPr lang="fr-FR" sz="1800" b="1" i="0" dirty="0">
                    <a:latin typeface="Comic Sans MS" pitchFamily="66" charset="0"/>
                  </a:rPr>
                  <a:t>« </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ART est un triangle rectangle isocèle.</a:t>
                </a:r>
              </a:p>
              <a:p>
                <a:pPr marL="228600" marR="0" indent="0">
                  <a:lnSpc>
                    <a:spcPct val="107000"/>
                  </a:lnSpc>
                  <a:spcBef>
                    <a:spcPts val="0"/>
                  </a:spcBef>
                  <a:spcAft>
                    <a:spcPts val="800"/>
                  </a:spcAft>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Un</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triangle rectangle a un angle droit et la somme des 2 autres angles est de</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90</a:t>
                </a:r>
                <a:r>
                  <a:rPr lang="fr-FR" sz="1800" b="1" i="0" baseline="30000" dirty="0">
                    <a:effectLst/>
                    <a:highlight>
                      <a:srgbClr val="00FFFF"/>
                    </a:highlight>
                    <a:latin typeface="Comic Sans MS" pitchFamily="66" charset="0"/>
                    <a:ea typeface="Calibri" panose="020F0502020204030204" pitchFamily="34" charset="0"/>
                    <a:cs typeface="Calibri" panose="020F0502020204030204" pitchFamily="34" charset="0"/>
                  </a:rPr>
                  <a:t>o</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a:t>
                </a:r>
              </a:p>
              <a:p>
                <a:pPr marL="228600" marR="0" indent="0">
                  <a:lnSpc>
                    <a:spcPct val="107000"/>
                  </a:lnSpc>
                  <a:spcBef>
                    <a:spcPts val="0"/>
                  </a:spcBef>
                  <a:spcAft>
                    <a:spcPts val="800"/>
                  </a:spcAft>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Mais,</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c’est un triangle rectangle isocèle en A, et ses angles à la base sont égaux.</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a:t>
                </a:r>
                <a:endParaRPr lang="fr-FR" sz="1800" b="1" i="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Donc, </a:t>
                </a:r>
                <a14:m>
                  <m:oMath xmlns:m="http://schemas.openxmlformats.org/officeDocument/2006/math">
                    <m:acc>
                      <m:accPr>
                        <m:chr m:val="̂"/>
                        <m:ctrlPr>
                          <a:rPr lang="fr-FR" sz="1800" b="1" i="1" cap="none" smtClean="0">
                            <a:latin typeface="Cambria Math" panose="02040503050406030204" pitchFamily="18" charset="0"/>
                            <a:cs typeface="Poppins Medium" panose="00000600000000000000" pitchFamily="50" charset="0"/>
                          </a:rPr>
                        </m:ctrlPr>
                      </m:accPr>
                      <m:e>
                        <m:r>
                          <a:rPr lang="fr-FR" sz="1800" b="1" i="0" cap="none" smtClean="0">
                            <a:latin typeface="Cambria Math" panose="02040503050406030204" pitchFamily="18" charset="0"/>
                            <a:cs typeface="Poppins Medium" panose="00000600000000000000" pitchFamily="50" charset="0"/>
                          </a:rPr>
                          <m:t>𝐀𝐑𝐓</m:t>
                        </m:r>
                      </m:e>
                    </m:acc>
                    <m:r>
                      <a:rPr lang="fr-FR" sz="1800" b="1" i="0" cap="none" smtClean="0">
                        <a:latin typeface="Cambria Math" panose="02040503050406030204" pitchFamily="18" charset="0"/>
                        <a:cs typeface="Poppins Medium" panose="00000600000000000000" pitchFamily="50" charset="0"/>
                      </a:rPr>
                      <m:t>=</m:t>
                    </m:r>
                    <m:acc>
                      <m:accPr>
                        <m:chr m:val="̂"/>
                        <m:ctrlPr>
                          <a:rPr lang="fr-FR" sz="1800" b="1" i="1" cap="none" smtClean="0">
                            <a:latin typeface="Cambria Math" panose="02040503050406030204" pitchFamily="18" charset="0"/>
                            <a:cs typeface="Poppins Medium" panose="00000600000000000000" pitchFamily="50" charset="0"/>
                          </a:rPr>
                        </m:ctrlPr>
                      </m:accPr>
                      <m:e>
                        <m:r>
                          <a:rPr lang="fr-FR" sz="1800" b="1" i="0" cap="none" smtClean="0">
                            <a:latin typeface="Cambria Math" panose="02040503050406030204" pitchFamily="18" charset="0"/>
                            <a:cs typeface="Poppins Medium" panose="00000600000000000000" pitchFamily="50" charset="0"/>
                          </a:rPr>
                          <m:t>𝐀𝐓𝐑</m:t>
                        </m:r>
                      </m:e>
                    </m:acc>
                  </m:oMath>
                </a14:m>
                <a:r>
                  <a:rPr lang="fr-FR" sz="1800" b="1" i="0" dirty="0">
                    <a:latin typeface="Comic Sans MS" pitchFamily="66" charset="0"/>
                  </a:rPr>
                  <a:t> = 𝟗𝟎°÷ 𝟐 = 𝟒𝟓°. </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Dans un triangle rectangle isocèle, un angle mesure 90 degrés et les 2 autres angles mesurent 45</a:t>
                </a:r>
                <a14:m>
                  <m:oMath xmlns:m="http://schemas.openxmlformats.org/officeDocument/2006/math">
                    <m:r>
                      <a:rPr lang="fr-FR" sz="1800" b="1" i="0"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a14:m>
                <a:r>
                  <a:rPr lang="fr-FR" sz="1800" b="1" i="0" dirty="0">
                    <a:latin typeface="Comic Sans MS" panose="030F0702030302020204" pitchFamily="66" charset="0"/>
                    <a:cs typeface="Arial" panose="020B0604020202020204" pitchFamily="34" charset="0"/>
                  </a:rPr>
                  <a:t> </a:t>
                </a:r>
                <a:r>
                  <a:rPr lang="fr-FR" sz="1800" b="1" i="0" dirty="0">
                    <a:latin typeface="Comic Sans MS" pitchFamily="66" charset="0"/>
                  </a:rPr>
                  <a:t>chacun</a:t>
                </a:r>
                <a:r>
                  <a:rPr lang="fr-FR" sz="1800" b="1" i="0" dirty="0">
                    <a:latin typeface="Comic Sans MS" panose="030F0702030302020204" pitchFamily="66" charset="0"/>
                    <a:cs typeface="Arial" panose="020B0604020202020204" pitchFamily="34" charset="0"/>
                  </a:rPr>
                  <a:t>.</a:t>
                </a:r>
                <a:r>
                  <a:rPr lang="fr-FR" sz="1800" b="1" i="0" u="none" dirty="0">
                    <a:latin typeface="Comic Sans MS" panose="030F0702030302020204" pitchFamily="66" charset="0"/>
                    <a:cs typeface="Calibri"/>
                  </a:rPr>
                  <a:t> »</a:t>
                </a:r>
                <a:endParaRPr lang="fr-FR" sz="1800" b="1" i="0" u="none" dirty="0">
                  <a:latin typeface="Comic Sans MS" pitchFamily="66" charset="0"/>
                  <a:ea typeface="Calibri" panose="020F0502020204030204" pitchFamily="34" charset="0"/>
                  <a:cs typeface="Calibri"/>
                </a:endParaRPr>
              </a:p>
              <a:p>
                <a:pPr marL="45720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i="0" u="none"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indent="0">
                  <a:lnSpc>
                    <a:spcPct val="107000"/>
                  </a:lnSpc>
                  <a:spcBef>
                    <a:spcPts val="0"/>
                  </a:spcBef>
                  <a:spcAft>
                    <a:spcPts val="800"/>
                  </a:spcAft>
                </a:pPr>
                <a:r>
                  <a:rPr lang="fr-FR" i="0" dirty="0">
                    <a:latin typeface="Comic Sans MS" pitchFamily="66" charset="0"/>
                  </a:rPr>
                  <a:t>L’enseignant</a:t>
                </a:r>
                <a:r>
                  <a:rPr lang="fr-FR" i="0" baseline="0" dirty="0">
                    <a:latin typeface="Comic Sans MS" pitchFamily="66" charset="0"/>
                  </a:rPr>
                  <a:t>(e) dit : </a:t>
                </a:r>
                <a:r>
                  <a:rPr lang="fr-FR" sz="1800" b="1" i="0" dirty="0">
                    <a:latin typeface="Comic Sans MS" pitchFamily="66" charset="0"/>
                  </a:rPr>
                  <a:t>« </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ART est un triangle rectangle isocèle.</a:t>
                </a:r>
              </a:p>
              <a:p>
                <a:pPr marL="228600" marR="0" indent="0">
                  <a:lnSpc>
                    <a:spcPct val="107000"/>
                  </a:lnSpc>
                  <a:spcBef>
                    <a:spcPts val="0"/>
                  </a:spcBef>
                  <a:spcAft>
                    <a:spcPts val="800"/>
                  </a:spcAft>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Un</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triangle rectangle a un angle droit et la somme des 2 autres angles est de</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90</a:t>
                </a:r>
                <a:r>
                  <a:rPr lang="fr-FR" sz="1800" b="1" i="0" baseline="30000" dirty="0">
                    <a:effectLst/>
                    <a:highlight>
                      <a:srgbClr val="00FFFF"/>
                    </a:highlight>
                    <a:latin typeface="Comic Sans MS" pitchFamily="66" charset="0"/>
                    <a:ea typeface="Calibri" panose="020F0502020204030204" pitchFamily="34" charset="0"/>
                    <a:cs typeface="Calibri" panose="020F0502020204030204" pitchFamily="34" charset="0"/>
                  </a:rPr>
                  <a:t>o</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a:t>
                </a:r>
              </a:p>
              <a:p>
                <a:pPr marL="228600" marR="0" indent="0">
                  <a:lnSpc>
                    <a:spcPct val="107000"/>
                  </a:lnSpc>
                  <a:spcBef>
                    <a:spcPts val="0"/>
                  </a:spcBef>
                  <a:spcAft>
                    <a:spcPts val="800"/>
                  </a:spcAft>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Mais,</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c’est un triangle rectangle isocèle en A, et ses angles à la base sont égaux.</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a:t>
                </a:r>
                <a:endParaRPr lang="fr-FR" sz="1800" b="1" i="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Donc, </a:t>
                </a:r>
                <a:r>
                  <a:rPr lang="fr-FR" sz="1800" b="1" i="0" cap="none">
                    <a:latin typeface="Cambria Math" panose="02040503050406030204" pitchFamily="18" charset="0"/>
                    <a:cs typeface="Poppins Medium" panose="00000600000000000000" pitchFamily="50" charset="0"/>
                  </a:rPr>
                  <a:t>(𝐀𝐑𝐓) ̂=(𝐀𝐓𝐑) ̂</a:t>
                </a:r>
                <a:r>
                  <a:rPr lang="fr-FR" sz="1800" b="1" i="0" dirty="0">
                    <a:latin typeface="Comic Sans MS" pitchFamily="66" charset="0"/>
                  </a:rPr>
                  <a:t> = 𝟗𝟎°÷ 𝟐 = 𝟒𝟓°. </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Dans un triangle rectangle isocèle, un angle mesure 90 degrés et les 2 autres angles mesurent 45</a:t>
                </a:r>
                <a:r>
                  <a:rPr lang="fr-FR" sz="1800" b="1" i="0" cap="none">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a:t>°</a:t>
                </a:r>
                <a:r>
                  <a:rPr lang="fr-FR" sz="1800" b="1" i="0" dirty="0">
                    <a:latin typeface="Comic Sans MS" panose="030F0702030302020204" pitchFamily="66" charset="0"/>
                    <a:cs typeface="Arial" panose="020B0604020202020204" pitchFamily="34" charset="0"/>
                  </a:rPr>
                  <a:t> </a:t>
                </a:r>
                <a:r>
                  <a:rPr lang="fr-FR" sz="1800" b="1" i="0" dirty="0">
                    <a:latin typeface="Comic Sans MS" pitchFamily="66" charset="0"/>
                  </a:rPr>
                  <a:t>chacun</a:t>
                </a:r>
                <a:r>
                  <a:rPr lang="fr-FR" sz="1800" b="1" i="0" dirty="0">
                    <a:latin typeface="Comic Sans MS" panose="030F0702030302020204" pitchFamily="66" charset="0"/>
                    <a:cs typeface="Arial" panose="020B0604020202020204" pitchFamily="34" charset="0"/>
                  </a:rPr>
                  <a:t>.</a:t>
                </a:r>
                <a:r>
                  <a:rPr lang="fr-FR" sz="1800" b="1" i="0" u="none" dirty="0">
                    <a:latin typeface="Comic Sans MS" panose="030F0702030302020204" pitchFamily="66" charset="0"/>
                    <a:cs typeface="Calibri"/>
                  </a:rPr>
                  <a:t> »</a:t>
                </a:r>
                <a:endParaRPr lang="fr-FR" sz="1800" b="1" i="0" u="none" dirty="0">
                  <a:latin typeface="Comic Sans MS" pitchFamily="66" charset="0"/>
                  <a:ea typeface="Calibri" panose="020F0502020204030204" pitchFamily="34" charset="0"/>
                  <a:cs typeface="Calibri"/>
                </a:endParaRPr>
              </a:p>
              <a:p>
                <a:pPr marL="45720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i="0" u="none"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11</a:t>
            </a:fld>
            <a:endParaRPr lang="en-US" dirty="0">
              <a:latin typeface="Comic Sans MS" panose="030F0702030302020204" pitchFamily="66" charset="0"/>
            </a:endParaRPr>
          </a:p>
        </p:txBody>
      </p:sp>
    </p:spTree>
    <p:extLst>
      <p:ext uri="{BB962C8B-B14F-4D97-AF65-F5344CB8AC3E}">
        <p14:creationId xmlns:p14="http://schemas.microsoft.com/office/powerpoint/2010/main" val="22015153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indent="0">
                  <a:lnSpc>
                    <a:spcPct val="107000"/>
                  </a:lnSpc>
                  <a:spcBef>
                    <a:spcPts val="0"/>
                  </a:spcBef>
                  <a:spcAft>
                    <a:spcPts val="800"/>
                  </a:spcAft>
                </a:pPr>
                <a:r>
                  <a:rPr lang="fr-FR" i="0" dirty="0">
                    <a:latin typeface="Comic Sans MS" pitchFamily="66" charset="0"/>
                  </a:rPr>
                  <a:t>L’enseignant</a:t>
                </a:r>
                <a:r>
                  <a:rPr lang="fr-FR" i="0" baseline="0" dirty="0">
                    <a:latin typeface="Comic Sans MS" pitchFamily="66" charset="0"/>
                  </a:rPr>
                  <a:t>(e) dit : </a:t>
                </a:r>
                <a:r>
                  <a:rPr lang="fr-FR" sz="1800" b="1" i="0" dirty="0">
                    <a:latin typeface="Comic Sans MS" pitchFamily="66" charset="0"/>
                  </a:rPr>
                  <a:t>« </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MAN est</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un triangle équilatéral. Il a 3 côtés égaux et 3 angles égaux.</a:t>
                </a:r>
                <a:endParaRPr lang="fr-FR" sz="1800" b="1" i="0" dirty="0">
                  <a:effectLst/>
                  <a:highlight>
                    <a:srgbClr val="00FFFF"/>
                  </a:highlight>
                  <a:latin typeface="Comic Sans MS" pitchFamily="66"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On sait que la somme des angles</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d’un triangle est de</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180</a:t>
                </a:r>
                <a:r>
                  <a:rPr lang="fr-FR" sz="1800" b="1" i="0" baseline="30000" dirty="0">
                    <a:effectLst/>
                    <a:highlight>
                      <a:srgbClr val="00FFFF"/>
                    </a:highlight>
                    <a:latin typeface="Comic Sans MS" pitchFamily="66" charset="0"/>
                    <a:ea typeface="Calibri" panose="020F0502020204030204" pitchFamily="34" charset="0"/>
                    <a:cs typeface="Calibri" panose="020F0502020204030204" pitchFamily="34" charset="0"/>
                  </a:rPr>
                  <a:t>o</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Donc, </a:t>
                </a:r>
                <a14:m>
                  <m:oMath xmlns:m="http://schemas.openxmlformats.org/officeDocument/2006/math">
                    <m:acc>
                      <m:accPr>
                        <m:chr m:val="̂"/>
                        <m:ctrlPr>
                          <a:rPr lang="fr-FR" sz="1800" b="1" i="1" cap="none" smtClean="0">
                            <a:latin typeface="Cambria Math" panose="02040503050406030204" pitchFamily="18" charset="0"/>
                            <a:cs typeface="Poppins Medium" panose="00000600000000000000" pitchFamily="50" charset="0"/>
                          </a:rPr>
                        </m:ctrlPr>
                      </m:accPr>
                      <m:e>
                        <m:r>
                          <a:rPr lang="fr-FR" sz="1800" b="1" i="0" cap="none" smtClean="0">
                            <a:latin typeface="Cambria Math" panose="02040503050406030204" pitchFamily="18" charset="0"/>
                            <a:cs typeface="Poppins Medium" panose="00000600000000000000" pitchFamily="50" charset="0"/>
                          </a:rPr>
                          <m:t>𝐌𝐀𝐍</m:t>
                        </m:r>
                      </m:e>
                    </m:acc>
                    <m:r>
                      <a:rPr lang="fr-FR" sz="1800" b="1" i="0" cap="none" smtClean="0">
                        <a:latin typeface="Cambria Math" panose="02040503050406030204" pitchFamily="18" charset="0"/>
                        <a:cs typeface="Poppins Medium" panose="00000600000000000000" pitchFamily="50" charset="0"/>
                      </a:rPr>
                      <m:t>=</m:t>
                    </m:r>
                    <m:acc>
                      <m:accPr>
                        <m:chr m:val="̂"/>
                        <m:ctrlPr>
                          <a:rPr lang="fr-FR" sz="1800" b="1" i="1" cap="none">
                            <a:latin typeface="Cambria Math" panose="02040503050406030204" pitchFamily="18" charset="0"/>
                            <a:cs typeface="Poppins Medium" panose="00000600000000000000" pitchFamily="50" charset="0"/>
                          </a:rPr>
                        </m:ctrlPr>
                      </m:accPr>
                      <m:e>
                        <m:r>
                          <a:rPr lang="fr-FR" sz="1800" b="1" i="0" cap="none" smtClean="0">
                            <a:latin typeface="Cambria Math" panose="02040503050406030204" pitchFamily="18" charset="0"/>
                            <a:cs typeface="Poppins Medium" panose="00000600000000000000" pitchFamily="50" charset="0"/>
                          </a:rPr>
                          <m:t>𝐌𝐍𝐀</m:t>
                        </m:r>
                      </m:e>
                    </m:acc>
                    <m:r>
                      <a:rPr lang="fr-FR" sz="1800" b="1" i="0" cap="none" smtClean="0">
                        <a:latin typeface="Cambria Math" panose="02040503050406030204" pitchFamily="18" charset="0"/>
                        <a:cs typeface="Poppins Medium" panose="00000600000000000000" pitchFamily="50" charset="0"/>
                      </a:rPr>
                      <m:t>=</m:t>
                    </m:r>
                    <m:acc>
                      <m:accPr>
                        <m:chr m:val="̂"/>
                        <m:ctrlPr>
                          <a:rPr lang="fr-FR" sz="1800" b="1" i="1" cap="none">
                            <a:latin typeface="Cambria Math" panose="02040503050406030204" pitchFamily="18" charset="0"/>
                            <a:cs typeface="Poppins Medium" panose="00000600000000000000" pitchFamily="50" charset="0"/>
                          </a:rPr>
                        </m:ctrlPr>
                      </m:accPr>
                      <m:e>
                        <m:r>
                          <a:rPr lang="fr-FR" sz="1800" b="1" i="0" cap="none" smtClean="0">
                            <a:latin typeface="Cambria Math" panose="02040503050406030204" pitchFamily="18" charset="0"/>
                            <a:cs typeface="Poppins Medium" panose="00000600000000000000" pitchFamily="50" charset="0"/>
                          </a:rPr>
                          <m:t>𝐀𝐌𝐍</m:t>
                        </m:r>
                      </m:e>
                    </m:acc>
                    <m:r>
                      <a:rPr lang="fr-FR" sz="1800" b="1" i="0" cap="none" smtClean="0">
                        <a:latin typeface="Cambria Math" panose="02040503050406030204" pitchFamily="18" charset="0"/>
                        <a:cs typeface="Poppins Medium" panose="00000600000000000000" pitchFamily="50" charset="0"/>
                      </a:rPr>
                      <m:t>=</m:t>
                    </m:r>
                    <m:r>
                      <a:rPr lang="fr-FR" sz="1800" b="1" i="0" cap="none" smtClean="0">
                        <a:latin typeface="Cambria Math" panose="02040503050406030204" pitchFamily="18" charset="0"/>
                        <a:cs typeface="Poppins Medium" panose="00000600000000000000" pitchFamily="50" charset="0"/>
                      </a:rPr>
                      <m:t>𝟏𝟖𝟎</m:t>
                    </m:r>
                    <m:r>
                      <a:rPr lang="fr-FR" sz="1800" b="1" i="0" cap="none" smtClean="0">
                        <a:latin typeface="Cambria Math" panose="02040503050406030204" pitchFamily="18" charset="0"/>
                        <a:ea typeface="Cambria Math" panose="02040503050406030204" pitchFamily="18" charset="0"/>
                        <a:cs typeface="Poppins Medium" panose="00000600000000000000" pitchFamily="50" charset="0"/>
                      </a:rPr>
                      <m:t>°÷</m:t>
                    </m:r>
                    <m:r>
                      <a:rPr lang="fr-FR" sz="1800" b="1" i="0" cap="none" smtClean="0">
                        <a:latin typeface="Cambria Math" panose="02040503050406030204" pitchFamily="18" charset="0"/>
                        <a:ea typeface="Cambria Math" panose="02040503050406030204" pitchFamily="18" charset="0"/>
                        <a:cs typeface="Poppins Medium" panose="00000600000000000000" pitchFamily="50" charset="0"/>
                      </a:rPr>
                      <m:t>𝟑</m:t>
                    </m:r>
                    <m:r>
                      <a:rPr lang="fr-FR" sz="1800" b="1" i="0" cap="none" smtClean="0">
                        <a:latin typeface="Cambria Math" panose="02040503050406030204" pitchFamily="18" charset="0"/>
                        <a:ea typeface="Cambria Math" panose="02040503050406030204" pitchFamily="18" charset="0"/>
                        <a:cs typeface="Poppins Medium" panose="00000600000000000000" pitchFamily="50" charset="0"/>
                      </a:rPr>
                      <m:t>=</m:t>
                    </m:r>
                    <m:r>
                      <a:rPr lang="fr-FR" sz="1800" b="1" i="0" cap="none" smtClean="0">
                        <a:latin typeface="Cambria Math" panose="02040503050406030204" pitchFamily="18" charset="0"/>
                        <a:ea typeface="Cambria Math" panose="02040503050406030204" pitchFamily="18" charset="0"/>
                        <a:cs typeface="Poppins Medium" panose="00000600000000000000" pitchFamily="50" charset="0"/>
                      </a:rPr>
                      <m:t>𝟔𝟎</m:t>
                    </m:r>
                    <m:r>
                      <a:rPr lang="fr-FR" sz="1800" b="1" i="0" cap="none" smtClean="0">
                        <a:latin typeface="Cambria Math" panose="02040503050406030204" pitchFamily="18" charset="0"/>
                        <a:ea typeface="Cambria Math" panose="02040503050406030204" pitchFamily="18" charset="0"/>
                        <a:cs typeface="Poppins Medium" panose="00000600000000000000" pitchFamily="50" charset="0"/>
                      </a:rPr>
                      <m:t>°</m:t>
                    </m:r>
                  </m:oMath>
                </a14:m>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Ainsi, chaque</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angle d’un triangle équilatéral mesure </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60</a:t>
                </a:r>
                <a:r>
                  <a:rPr lang="fr-FR" sz="1800" b="1" i="0" baseline="30000" dirty="0">
                    <a:effectLst/>
                    <a:highlight>
                      <a:srgbClr val="00FFFF"/>
                    </a:highlight>
                    <a:latin typeface="Comic Sans MS" pitchFamily="66" charset="0"/>
                    <a:ea typeface="Calibri" panose="020F0502020204030204" pitchFamily="34" charset="0"/>
                    <a:cs typeface="Calibri" panose="020F0502020204030204" pitchFamily="34" charset="0"/>
                  </a:rPr>
                  <a:t>o</a:t>
                </a:r>
                <a:r>
                  <a:rPr lang="fr-FR" sz="1800" b="1" i="0" u="none" dirty="0">
                    <a:latin typeface="Comic Sans MS" pitchFamily="66" charset="0"/>
                    <a:ea typeface="Calibri" panose="020F0502020204030204" pitchFamily="34" charset="0"/>
                    <a:cs typeface="Calibri"/>
                  </a:rPr>
                  <a:t>. »</a:t>
                </a:r>
              </a:p>
              <a:p>
                <a:pPr marL="228600" indent="0"/>
                <a:endParaRPr lang="fr-FR" sz="1800" i="0" dirty="0">
                  <a:latin typeface="Comic Sans MS" panose="030F0702030302020204" pitchFamily="66" charset="0"/>
                  <a:cs typeface="Arial" panose="020B0604020202020204" pitchFamily="34" charset="0"/>
                </a:endParaRPr>
              </a:p>
              <a:p>
                <a:pPr marL="45720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i="0" dirty="0">
                  <a:latin typeface="Comic Sans MS" pitchFamily="66" charset="0"/>
                </a:endParaRPr>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indent="0">
                  <a:lnSpc>
                    <a:spcPct val="107000"/>
                  </a:lnSpc>
                  <a:spcBef>
                    <a:spcPts val="0"/>
                  </a:spcBef>
                  <a:spcAft>
                    <a:spcPts val="800"/>
                  </a:spcAft>
                </a:pPr>
                <a:r>
                  <a:rPr lang="fr-FR" i="0" dirty="0">
                    <a:latin typeface="Comic Sans MS" pitchFamily="66" charset="0"/>
                  </a:rPr>
                  <a:t>L’enseignant</a:t>
                </a:r>
                <a:r>
                  <a:rPr lang="fr-FR" i="0" baseline="0" dirty="0">
                    <a:latin typeface="Comic Sans MS" pitchFamily="66" charset="0"/>
                  </a:rPr>
                  <a:t>(e) dit : </a:t>
                </a:r>
                <a:r>
                  <a:rPr lang="fr-FR" sz="1800" b="1" i="0" dirty="0">
                    <a:latin typeface="Comic Sans MS" pitchFamily="66" charset="0"/>
                  </a:rPr>
                  <a:t>« </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MAN est</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un triangle équilatéral. Il a 3 côtés égaux et 3 angles égaux.</a:t>
                </a:r>
                <a:endParaRPr lang="fr-FR" sz="1800" b="1" i="0" dirty="0">
                  <a:effectLst/>
                  <a:highlight>
                    <a:srgbClr val="00FFFF"/>
                  </a:highlight>
                  <a:latin typeface="Comic Sans MS" pitchFamily="66"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On sait que la somme des angles</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d’un triangle est de</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180</a:t>
                </a:r>
                <a:r>
                  <a:rPr lang="fr-FR" sz="1800" b="1" i="0" baseline="30000" dirty="0">
                    <a:effectLst/>
                    <a:highlight>
                      <a:srgbClr val="00FFFF"/>
                    </a:highlight>
                    <a:latin typeface="Comic Sans MS" pitchFamily="66" charset="0"/>
                    <a:ea typeface="Calibri" panose="020F0502020204030204" pitchFamily="34" charset="0"/>
                    <a:cs typeface="Calibri" panose="020F0502020204030204" pitchFamily="34" charset="0"/>
                  </a:rPr>
                  <a:t>o</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Donc, </a:t>
                </a:r>
                <a:r>
                  <a:rPr lang="fr-FR" sz="1800" b="1" i="0" cap="none">
                    <a:latin typeface="Cambria Math" panose="02040503050406030204" pitchFamily="18" charset="0"/>
                    <a:cs typeface="Poppins Medium" panose="00000600000000000000" pitchFamily="50" charset="0"/>
                  </a:rPr>
                  <a:t>(𝐌𝐀𝐍) ̂=(𝐌𝐍𝐀) ̂=(𝐀𝐌𝐍) ̂=𝟏𝟖𝟎</a:t>
                </a:r>
                <a:r>
                  <a:rPr lang="fr-FR" sz="1800" b="1" i="0" cap="none">
                    <a:latin typeface="Cambria Math" panose="02040503050406030204" pitchFamily="18" charset="0"/>
                    <a:ea typeface="Cambria Math" panose="02040503050406030204" pitchFamily="18" charset="0"/>
                    <a:cs typeface="Poppins Medium" panose="00000600000000000000" pitchFamily="50" charset="0"/>
                  </a:rPr>
                  <a:t>°÷𝟑=𝟔𝟎°</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Ainsi, chaque</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angle d’un triangle équilatéral mesure </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60</a:t>
                </a:r>
                <a:r>
                  <a:rPr lang="fr-FR" sz="1800" b="1" i="0" baseline="30000" dirty="0">
                    <a:effectLst/>
                    <a:highlight>
                      <a:srgbClr val="00FFFF"/>
                    </a:highlight>
                    <a:latin typeface="Comic Sans MS" pitchFamily="66" charset="0"/>
                    <a:ea typeface="Calibri" panose="020F0502020204030204" pitchFamily="34" charset="0"/>
                    <a:cs typeface="Calibri" panose="020F0502020204030204" pitchFamily="34" charset="0"/>
                  </a:rPr>
                  <a:t>o</a:t>
                </a:r>
                <a:r>
                  <a:rPr lang="fr-FR" sz="1800" b="1" i="0" u="none" dirty="0">
                    <a:latin typeface="Comic Sans MS" pitchFamily="66" charset="0"/>
                    <a:ea typeface="Calibri" panose="020F0502020204030204" pitchFamily="34" charset="0"/>
                    <a:cs typeface="Calibri"/>
                  </a:rPr>
                  <a:t>. »</a:t>
                </a:r>
              </a:p>
              <a:p>
                <a:pPr marL="228600" indent="0"/>
                <a:endParaRPr lang="fr-FR" sz="1800" i="0" dirty="0">
                  <a:latin typeface="Comic Sans MS" panose="030F0702030302020204" pitchFamily="66" charset="0"/>
                  <a:cs typeface="Arial" panose="020B0604020202020204" pitchFamily="34" charset="0"/>
                </a:endParaRPr>
              </a:p>
              <a:p>
                <a:pPr marL="45720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i="0" dirty="0">
                  <a:latin typeface="Comic Sans MS"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12</a:t>
            </a:fld>
            <a:endParaRPr lang="en-US" dirty="0">
              <a:latin typeface="Comic Sans MS" panose="030F0702030302020204" pitchFamily="66" charset="0"/>
            </a:endParaRPr>
          </a:p>
        </p:txBody>
      </p:sp>
    </p:spTree>
    <p:extLst>
      <p:ext uri="{BB962C8B-B14F-4D97-AF65-F5344CB8AC3E}">
        <p14:creationId xmlns:p14="http://schemas.microsoft.com/office/powerpoint/2010/main" val="2262923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dit : </a:t>
                </a:r>
                <a:r>
                  <a:rPr lang="fr-FR" sz="1800" b="1" i="0" dirty="0">
                    <a:latin typeface="Comic Sans MS" pitchFamily="66" charset="0"/>
                  </a:rPr>
                  <a:t>« Nous déduisons maintenant que la somme des mesures des angles de tout triangle est de 180</a:t>
                </a:r>
                <a14:m>
                  <m:oMath xmlns:m="http://schemas.openxmlformats.org/officeDocument/2006/math">
                    <m:r>
                      <a:rPr lang="fr-FR" sz="1800" b="1" i="0" smtClean="0">
                        <a:solidFill>
                          <a:schemeClr val="tx1">
                            <a:lumMod val="75000"/>
                            <a:lumOff val="25000"/>
                          </a:schemeClr>
                        </a:solidFill>
                        <a:latin typeface="Cambria Math" panose="02040503050406030204" pitchFamily="18" charset="0"/>
                      </a:rPr>
                      <m:t>°</m:t>
                    </m:r>
                  </m:oMath>
                </a14:m>
                <a:r>
                  <a:rPr lang="fr-FR" sz="1800" b="1" i="0" dirty="0">
                    <a:latin typeface="Comic Sans MS" pitchFamily="66" charset="0"/>
                  </a:rPr>
                  <a:t>. </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Donc, si nous connaissons la mesure de 2 angles dans un triangle, nous pouvons calculer la mesure du troisième. </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Tout ce que nous avons à faire,</a:t>
                </a:r>
                <a:r>
                  <a:rPr lang="fr-FR" sz="1800" b="1" i="0" baseline="0" dirty="0">
                    <a:latin typeface="Comic Sans MS" pitchFamily="66" charset="0"/>
                  </a:rPr>
                  <a:t> c’</a:t>
                </a:r>
                <a:r>
                  <a:rPr lang="fr-FR" sz="1800" b="1" i="0" dirty="0">
                    <a:latin typeface="Comic Sans MS" pitchFamily="66" charset="0"/>
                  </a:rPr>
                  <a:t>est d’additionner les mesures des deux angles donnés et de soustraire la somme de 180</a:t>
                </a:r>
                <a14:m>
                  <m:oMath xmlns:m="http://schemas.openxmlformats.org/officeDocument/2006/math">
                    <m:r>
                      <a:rPr lang="fr-FR" sz="1800" b="1" i="0" smtClean="0">
                        <a:solidFill>
                          <a:schemeClr val="tx1">
                            <a:lumMod val="75000"/>
                            <a:lumOff val="25000"/>
                          </a:schemeClr>
                        </a:solidFill>
                        <a:latin typeface="Cambria Math" panose="02040503050406030204" pitchFamily="18" charset="0"/>
                      </a:rPr>
                      <m:t>°</m:t>
                    </m:r>
                  </m:oMath>
                </a14:m>
                <a:r>
                  <a:rPr lang="fr-FR" sz="1800" b="1" i="0" dirty="0">
                    <a:latin typeface="Comic Sans MS" pitchFamily="66" charset="0"/>
                  </a:rPr>
                  <a:t>. </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Ce n'est pas tout. Nous avons également déduit qu'un triangle rectangle a un angle droit qui mesure 90</a:t>
                </a:r>
                <a14:m>
                  <m:oMath xmlns:m="http://schemas.openxmlformats.org/officeDocument/2006/math">
                    <m:r>
                      <a:rPr lang="fr-FR" sz="1800" b="1" i="0" smtClean="0">
                        <a:solidFill>
                          <a:schemeClr val="tx1">
                            <a:lumMod val="75000"/>
                            <a:lumOff val="25000"/>
                          </a:schemeClr>
                        </a:solidFill>
                        <a:latin typeface="Cambria Math" panose="02040503050406030204" pitchFamily="18" charset="0"/>
                      </a:rPr>
                      <m:t>°</m:t>
                    </m:r>
                  </m:oMath>
                </a14:m>
                <a:r>
                  <a:rPr lang="fr-FR" sz="1800" b="1" i="0" dirty="0">
                    <a:latin typeface="Comic Sans MS" pitchFamily="66" charset="0"/>
                  </a:rPr>
                  <a:t>. </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Ainsi, la somme des 2 autres angles aigus dans un triangle rectangle est également de 90</a:t>
                </a:r>
                <a14:m>
                  <m:oMath xmlns:m="http://schemas.openxmlformats.org/officeDocument/2006/math">
                    <m:r>
                      <a:rPr lang="fr-FR" sz="1800" b="1" i="0" smtClean="0">
                        <a:solidFill>
                          <a:schemeClr val="tx1">
                            <a:lumMod val="75000"/>
                            <a:lumOff val="25000"/>
                          </a:schemeClr>
                        </a:solidFill>
                        <a:latin typeface="Cambria Math" panose="02040503050406030204" pitchFamily="18" charset="0"/>
                      </a:rPr>
                      <m:t>°</m:t>
                    </m:r>
                  </m:oMath>
                </a14:m>
                <a:r>
                  <a:rPr lang="fr-FR" sz="1800" b="1" i="0" dirty="0">
                    <a:latin typeface="Comic Sans MS" pitchFamily="66" charset="0"/>
                  </a:rPr>
                  <a:t>, ce sont des angles complémentaires. </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i="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De plus, dans un triangle isocèle, les angles à la base sont égaux, ils ont la même mesure. </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Et dans un triangle rectangle isocèle, un angle mesure 90</a:t>
                </a:r>
                <a14:m>
                  <m:oMath xmlns:m="http://schemas.openxmlformats.org/officeDocument/2006/math">
                    <m:r>
                      <a:rPr lang="fr-FR" sz="1800" b="1" i="0" smtClean="0">
                        <a:solidFill>
                          <a:schemeClr val="tx1">
                            <a:lumMod val="75000"/>
                            <a:lumOff val="25000"/>
                          </a:schemeClr>
                        </a:solidFill>
                        <a:latin typeface="Cambria Math" panose="02040503050406030204" pitchFamily="18" charset="0"/>
                      </a:rPr>
                      <m:t>°</m:t>
                    </m:r>
                  </m:oMath>
                </a14:m>
                <a:r>
                  <a:rPr lang="fr-FR" sz="1800" b="1" i="0" dirty="0">
                    <a:latin typeface="Comic Sans MS" pitchFamily="66" charset="0"/>
                  </a:rPr>
                  <a:t> et les deux autres mesurent chacun 45</a:t>
                </a:r>
                <a14:m>
                  <m:oMath xmlns:m="http://schemas.openxmlformats.org/officeDocument/2006/math">
                    <m:r>
                      <a:rPr lang="fr-FR" sz="1800" b="1" i="0" smtClean="0">
                        <a:solidFill>
                          <a:schemeClr val="tx1">
                            <a:lumMod val="75000"/>
                            <a:lumOff val="25000"/>
                          </a:schemeClr>
                        </a:solidFill>
                        <a:latin typeface="Cambria Math" panose="02040503050406030204" pitchFamily="18" charset="0"/>
                      </a:rPr>
                      <m:t>°</m:t>
                    </m:r>
                  </m:oMath>
                </a14:m>
                <a:r>
                  <a:rPr lang="fr-FR" sz="1800" b="1" i="0" dirty="0">
                    <a:latin typeface="Comic Sans MS" pitchFamily="66" charset="0"/>
                  </a:rPr>
                  <a:t>. </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i="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Quant aux triangles équilatéraux, ils ont trois angles égaux et chaque angle d'un triangle équilatéral mesure 60</a:t>
                </a:r>
                <a14:m>
                  <m:oMath xmlns:m="http://schemas.openxmlformats.org/officeDocument/2006/math">
                    <m:r>
                      <a:rPr lang="fr-FR" sz="1800" b="1" i="0" smtClean="0">
                        <a:solidFill>
                          <a:schemeClr val="tx1">
                            <a:lumMod val="75000"/>
                            <a:lumOff val="25000"/>
                          </a:schemeClr>
                        </a:solidFill>
                        <a:latin typeface="Cambria Math" panose="02040503050406030204" pitchFamily="18" charset="0"/>
                      </a:rPr>
                      <m:t>°</m:t>
                    </m:r>
                  </m:oMath>
                </a14:m>
                <a:r>
                  <a:rPr lang="fr-FR" sz="1800" b="1" i="0" u="none" dirty="0">
                    <a:latin typeface="Comic Sans MS" pitchFamily="66" charset="0"/>
                    <a:ea typeface="Calibri" panose="020F0502020204030204" pitchFamily="34" charset="0"/>
                    <a:cs typeface="Calibri"/>
                  </a:rPr>
                  <a:t>. »</a:t>
                </a:r>
              </a:p>
              <a:p>
                <a:pPr marL="45720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i="0" u="none"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dit : </a:t>
                </a:r>
                <a:r>
                  <a:rPr lang="fr-FR" sz="1800" b="1" i="0" dirty="0">
                    <a:latin typeface="Comic Sans MS" pitchFamily="66" charset="0"/>
                  </a:rPr>
                  <a:t>« Nous déduisons maintenant que la somme des mesures des angles de tout triangle est de 180</a:t>
                </a:r>
                <a:r>
                  <a:rPr lang="fr-FR" sz="1800" b="1" i="0">
                    <a:solidFill>
                      <a:schemeClr val="tx1">
                        <a:lumMod val="75000"/>
                        <a:lumOff val="25000"/>
                      </a:schemeClr>
                    </a:solidFill>
                    <a:latin typeface="Cambria Math" panose="02040503050406030204" pitchFamily="18" charset="0"/>
                  </a:rPr>
                  <a:t>°</a:t>
                </a:r>
                <a:r>
                  <a:rPr lang="fr-FR" sz="1800" b="1" i="0" dirty="0">
                    <a:latin typeface="Comic Sans MS" pitchFamily="66" charset="0"/>
                  </a:rPr>
                  <a:t>. </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Donc, si nous connaissons la mesure de 2 angles dans un triangle, nous pouvons calculer la mesure du troisième. </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Tout ce que nous avons à faire,</a:t>
                </a:r>
                <a:r>
                  <a:rPr lang="fr-FR" sz="1800" b="1" i="0" baseline="0" dirty="0">
                    <a:latin typeface="Comic Sans MS" pitchFamily="66" charset="0"/>
                  </a:rPr>
                  <a:t> c’</a:t>
                </a:r>
                <a:r>
                  <a:rPr lang="fr-FR" sz="1800" b="1" i="0" dirty="0">
                    <a:latin typeface="Comic Sans MS" pitchFamily="66" charset="0"/>
                  </a:rPr>
                  <a:t>est d’additionner les mesures des deux angles donnés et de soustraire la somme de 180</a:t>
                </a:r>
                <a:r>
                  <a:rPr lang="fr-FR" sz="1800" b="1" i="0">
                    <a:solidFill>
                      <a:schemeClr val="tx1">
                        <a:lumMod val="75000"/>
                        <a:lumOff val="25000"/>
                      </a:schemeClr>
                    </a:solidFill>
                    <a:latin typeface="Cambria Math" panose="02040503050406030204" pitchFamily="18" charset="0"/>
                  </a:rPr>
                  <a:t>°</a:t>
                </a:r>
                <a:r>
                  <a:rPr lang="fr-FR" sz="1800" b="1" i="0" dirty="0">
                    <a:latin typeface="Comic Sans MS" pitchFamily="66" charset="0"/>
                  </a:rPr>
                  <a:t>. </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Ce n'est pas tout. Nous avons également déduit qu'un triangle rectangle a un angle droit qui mesure 90</a:t>
                </a:r>
                <a:r>
                  <a:rPr lang="fr-FR" sz="1800" b="1" i="0">
                    <a:solidFill>
                      <a:schemeClr val="tx1">
                        <a:lumMod val="75000"/>
                        <a:lumOff val="25000"/>
                      </a:schemeClr>
                    </a:solidFill>
                    <a:latin typeface="Cambria Math" panose="02040503050406030204" pitchFamily="18" charset="0"/>
                  </a:rPr>
                  <a:t>°</a:t>
                </a:r>
                <a:r>
                  <a:rPr lang="fr-FR" sz="1800" b="1" i="0" dirty="0">
                    <a:latin typeface="Comic Sans MS" pitchFamily="66" charset="0"/>
                  </a:rPr>
                  <a:t>. </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Ainsi, la somme des 2 autres angles aigus dans un triangle rectangle est également de 90</a:t>
                </a:r>
                <a:r>
                  <a:rPr lang="fr-FR" sz="1800" b="1" i="0">
                    <a:solidFill>
                      <a:schemeClr val="tx1">
                        <a:lumMod val="75000"/>
                        <a:lumOff val="25000"/>
                      </a:schemeClr>
                    </a:solidFill>
                    <a:latin typeface="Cambria Math" panose="02040503050406030204" pitchFamily="18" charset="0"/>
                  </a:rPr>
                  <a:t>°</a:t>
                </a:r>
                <a:r>
                  <a:rPr lang="fr-FR" sz="1800" b="1" i="0" dirty="0">
                    <a:latin typeface="Comic Sans MS" pitchFamily="66" charset="0"/>
                  </a:rPr>
                  <a:t>, ce sont des angles complémentaires. </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i="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De plus, dans un triangle isocèle, les angles à la base sont égaux, ils ont la même mesure. </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Et dans un triangle rectangle isocèle, un angle mesure 90</a:t>
                </a:r>
                <a:r>
                  <a:rPr lang="fr-FR" sz="1800" b="1" i="0">
                    <a:solidFill>
                      <a:schemeClr val="tx1">
                        <a:lumMod val="75000"/>
                        <a:lumOff val="25000"/>
                      </a:schemeClr>
                    </a:solidFill>
                    <a:latin typeface="Cambria Math" panose="02040503050406030204" pitchFamily="18" charset="0"/>
                  </a:rPr>
                  <a:t>°</a:t>
                </a:r>
                <a:r>
                  <a:rPr lang="fr-FR" sz="1800" b="1" i="0" dirty="0">
                    <a:latin typeface="Comic Sans MS" pitchFamily="66" charset="0"/>
                  </a:rPr>
                  <a:t> et les deux autres mesurent chacun 45</a:t>
                </a:r>
                <a:r>
                  <a:rPr lang="fr-FR" sz="1800" b="1" i="0">
                    <a:solidFill>
                      <a:schemeClr val="tx1">
                        <a:lumMod val="75000"/>
                        <a:lumOff val="25000"/>
                      </a:schemeClr>
                    </a:solidFill>
                    <a:latin typeface="Cambria Math" panose="02040503050406030204" pitchFamily="18" charset="0"/>
                  </a:rPr>
                  <a:t>°</a:t>
                </a:r>
                <a:r>
                  <a:rPr lang="fr-FR" sz="1800" b="1" i="0" dirty="0">
                    <a:latin typeface="Comic Sans MS" pitchFamily="66" charset="0"/>
                  </a:rPr>
                  <a:t>. </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i="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Quant aux triangles équilatéraux, ils ont trois angles égaux et chaque angle d'un triangle équilatéral mesure 60</a:t>
                </a:r>
                <a:r>
                  <a:rPr lang="fr-FR" sz="1800" b="1" i="0">
                    <a:solidFill>
                      <a:schemeClr val="tx1">
                        <a:lumMod val="75000"/>
                        <a:lumOff val="25000"/>
                      </a:schemeClr>
                    </a:solidFill>
                    <a:latin typeface="Cambria Math" panose="02040503050406030204" pitchFamily="18" charset="0"/>
                  </a:rPr>
                  <a:t>°</a:t>
                </a:r>
                <a:r>
                  <a:rPr lang="fr-FR" sz="1800" b="1" i="0" u="none" dirty="0">
                    <a:latin typeface="Comic Sans MS" pitchFamily="66" charset="0"/>
                    <a:ea typeface="Calibri" panose="020F0502020204030204" pitchFamily="34" charset="0"/>
                    <a:cs typeface="Calibri"/>
                  </a:rPr>
                  <a:t>. »</a:t>
                </a:r>
              </a:p>
              <a:p>
                <a:pPr marL="45720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i="0" u="none"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13</a:t>
            </a:fld>
            <a:endParaRPr lang="en-US" dirty="0">
              <a:latin typeface="Comic Sans MS" panose="030F0702030302020204" pitchFamily="66" charset="0"/>
            </a:endParaRPr>
          </a:p>
        </p:txBody>
      </p:sp>
    </p:spTree>
    <p:extLst>
      <p:ext uri="{BB962C8B-B14F-4D97-AF65-F5344CB8AC3E}">
        <p14:creationId xmlns:p14="http://schemas.microsoft.com/office/powerpoint/2010/main" val="3006349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14</a:t>
            </a:fld>
            <a:endParaRPr lang="fr-FR" sz="1200" b="0" i="0" u="none" strike="noStrike" cap="none" dirty="0">
              <a:solidFill>
                <a:schemeClr val="dk1"/>
              </a:solidFill>
              <a:ea typeface="Calibri"/>
              <a:cs typeface="Calibri"/>
              <a:sym typeface="Calibri"/>
            </a:endParaRPr>
          </a:p>
        </p:txBody>
      </p:sp>
    </p:spTree>
    <p:extLst>
      <p:ext uri="{BB962C8B-B14F-4D97-AF65-F5344CB8AC3E}">
        <p14:creationId xmlns:p14="http://schemas.microsoft.com/office/powerpoint/2010/main" val="3124870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Quelle</a:t>
                </a:r>
                <a:r>
                  <a:rPr lang="fr-FR" sz="800" b="1" i="0" u="none" baseline="0" dirty="0">
                    <a:latin typeface="Comic Sans MS" pitchFamily="66" charset="0"/>
                    <a:ea typeface="Calibri" panose="020F0502020204030204" pitchFamily="34" charset="0"/>
                    <a:cs typeface="Calibri"/>
                  </a:rPr>
                  <a:t> est la mesure de l’angle </a:t>
                </a:r>
                <a14:m>
                  <m:oMath xmlns:m="http://schemas.openxmlformats.org/officeDocument/2006/math">
                    <m:acc>
                      <m:accPr>
                        <m:chr m:val="̂"/>
                        <m:ctrlPr>
                          <a:rPr lang="fr-FR" sz="8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800" b="1" i="0"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𝐀𝐁𝐂</m:t>
                        </m:r>
                      </m:e>
                    </m:acc>
                  </m:oMath>
                </a14:m>
                <a:r>
                  <a:rPr lang="fr-FR" sz="800" b="1" i="0" u="none" strike="noStrike" cap="none" dirty="0">
                    <a:solidFill>
                      <a:schemeClr val="bg1"/>
                    </a:solidFill>
                    <a:effectLst/>
                    <a:latin typeface="Comic Sans MS" pitchFamily="66" charset="0"/>
                    <a:ea typeface="Times New Roman" panose="02020603050405020304" pitchFamily="18" charset="0"/>
                    <a:cs typeface="Calibri" panose="020F0502020204030204" pitchFamily="34" charset="0"/>
                    <a:sym typeface="Calibri"/>
                  </a:rPr>
                  <a:t> dans</a:t>
                </a:r>
                <a:r>
                  <a:rPr lang="fr-FR" sz="800" b="1" i="0" u="none" strike="noStrike" cap="none" baseline="0" dirty="0">
                    <a:solidFill>
                      <a:schemeClr val="bg1"/>
                    </a:solidFill>
                    <a:effectLst/>
                    <a:latin typeface="Comic Sans MS" pitchFamily="66" charset="0"/>
                    <a:ea typeface="Times New Roman" panose="02020603050405020304" pitchFamily="18" charset="0"/>
                    <a:cs typeface="Calibri" panose="020F0502020204030204" pitchFamily="34" charset="0"/>
                    <a:sym typeface="Calibri"/>
                  </a:rPr>
                  <a:t> le </a:t>
                </a:r>
                <a:r>
                  <a:rPr lang="fr-FR" sz="800" b="1" i="0" u="none" strike="noStrike" cap="none" dirty="0">
                    <a:solidFill>
                      <a:schemeClr val="bg1"/>
                    </a:solidFill>
                    <a:effectLst/>
                    <a:latin typeface="Comic Sans MS" pitchFamily="66" charset="0"/>
                    <a:ea typeface="Times New Roman" panose="02020603050405020304" pitchFamily="18" charset="0"/>
                    <a:cs typeface="Calibri" panose="020F0502020204030204" pitchFamily="34" charset="0"/>
                    <a:sym typeface="Calibri"/>
                  </a:rPr>
                  <a:t>triangle ABC ?</a:t>
                </a:r>
                <a:r>
                  <a:rPr lang="fr-FR" sz="800" b="1" i="0" u="none" strike="noStrike" cap="none" dirty="0">
                    <a:solidFill>
                      <a:schemeClr val="bg1"/>
                    </a:solidFill>
                    <a:effectLst/>
                    <a:latin typeface="Comic Sans MS" pitchFamily="66" charset="0"/>
                    <a:ea typeface="Times New Roman" panose="02020603050405020304" pitchFamily="18" charset="0"/>
                    <a:cs typeface="Calibri" panose="020F0502020204030204" pitchFamily="34" charset="0"/>
                    <a:sym typeface="Comic Sans MS"/>
                  </a:rPr>
                  <a:t>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montrer leur travail.</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Donnez aux élèves des exemples montrant 3 mesures différentes</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d’angles et demander si de tels triangles existent ou non.</a:t>
                </a:r>
                <a:endParaRPr lang="fr-FR" b="0" i="0" baseline="0" noProof="0" dirty="0">
                  <a:solidFill>
                    <a:srgbClr val="595959"/>
                  </a:solidFill>
                  <a:latin typeface="Comic Sans MS" pitchFamily="66" charset="0"/>
                </a:endParaRPr>
              </a:p>
              <a:p>
                <a:pPr marL="228600" indent="0"/>
                <a:r>
                  <a:rPr lang="fr-FR" sz="1200" b="0" i="0" u="none" dirty="0">
                    <a:solidFill>
                      <a:schemeClr val="bg1"/>
                    </a:solidFill>
                    <a:effectLst/>
                    <a:latin typeface="Comic Sans MS" pitchFamily="66" charset="0"/>
                    <a:ea typeface="Calibri" panose="020F0502020204030204" pitchFamily="34" charset="0"/>
                    <a:cs typeface="Calibri"/>
                    <a:sym typeface="Comic Sans MS"/>
                  </a:rPr>
                  <a:t>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b="1" i="0" baseline="0" dirty="0">
                    <a:latin typeface="Comic Sans MS" pitchFamily="66" charset="0"/>
                  </a:rPr>
                  <a:t>« La somme des angles d’un triangle est de 1</a:t>
                </a:r>
                <a:r>
                  <a:rPr lang="fr-FR" sz="1200" b="1" i="0" dirty="0">
                    <a:solidFill>
                      <a:srgbClr val="FF0000"/>
                    </a:solidFill>
                    <a:effectLst/>
                    <a:latin typeface="Comic Sans MS" pitchFamily="66" charset="0"/>
                    <a:ea typeface="Calibri" panose="020F0502020204030204" pitchFamily="34" charset="0"/>
                    <a:cs typeface="Calibri" panose="020F0502020204030204" pitchFamily="34" charset="0"/>
                  </a:rPr>
                  <a:t>80</a:t>
                </a:r>
                <a:r>
                  <a:rPr lang="fr-FR" sz="1200" b="1" i="0" baseline="30000" dirty="0">
                    <a:solidFill>
                      <a:srgbClr val="FF0000"/>
                    </a:solidFill>
                    <a:effectLst/>
                    <a:latin typeface="Comic Sans MS" pitchFamily="66" charset="0"/>
                    <a:ea typeface="Calibri" panose="020F0502020204030204" pitchFamily="34" charset="0"/>
                    <a:cs typeface="Calibri" panose="020F0502020204030204" pitchFamily="34" charset="0"/>
                  </a:rPr>
                  <a:t>o</a:t>
                </a:r>
                <a:r>
                  <a:rPr lang="fr-FR" sz="1000" b="1" i="0" u="none" strike="noStrike" cap="none" dirty="0">
                    <a:solidFill>
                      <a:schemeClr val="dk1"/>
                    </a:solidFill>
                    <a:effectLst/>
                    <a:latin typeface="Comic Sans MS" pitchFamily="66" charset="0"/>
                    <a:ea typeface="Calibri"/>
                    <a:cs typeface="Calibri"/>
                    <a:sym typeface="Calibri"/>
                  </a:rPr>
                  <a:t>. </a:t>
                </a:r>
              </a:p>
              <a:p>
                <a:pPr marL="228600" indent="0"/>
                <a:r>
                  <a:rPr lang="fr-FR" sz="1000" b="1" i="0" u="none" strike="noStrike" cap="none" dirty="0">
                    <a:solidFill>
                      <a:schemeClr val="dk1"/>
                    </a:solidFill>
                    <a:effectLst/>
                    <a:latin typeface="Comic Sans MS" pitchFamily="66" charset="0"/>
                    <a:ea typeface="Calibri"/>
                    <a:cs typeface="Calibri"/>
                    <a:sym typeface="Calibri"/>
                  </a:rPr>
                  <a:t>Donc, </a:t>
                </a:r>
                <a14:m>
                  <m:oMath xmlns:m="http://schemas.openxmlformats.org/officeDocument/2006/math">
                    <m:acc>
                      <m:accPr>
                        <m:chr m:val="̂"/>
                        <m:ctrlPr>
                          <a:rPr lang="fr-FR" sz="1000" b="1" i="1" u="none" strike="noStrike" cap="none">
                            <a:solidFill>
                              <a:schemeClr val="dk1"/>
                            </a:solidFill>
                            <a:effectLst/>
                            <a:latin typeface="Cambria Math" panose="02040503050406030204" pitchFamily="18" charset="0"/>
                            <a:ea typeface="Calibri"/>
                            <a:cs typeface="Calibri"/>
                            <a:sym typeface="Calibri"/>
                          </a:rPr>
                        </m:ctrlPr>
                      </m:accPr>
                      <m:e>
                        <m:r>
                          <a:rPr lang="fr-FR" sz="1000" b="1" i="0" u="none" strike="noStrike" cap="none" smtClean="0">
                            <a:solidFill>
                              <a:schemeClr val="dk1"/>
                            </a:solidFill>
                            <a:effectLst/>
                            <a:latin typeface="Cambria Math" panose="02040503050406030204" pitchFamily="18" charset="0"/>
                            <a:ea typeface="Calibri"/>
                            <a:cs typeface="Calibri"/>
                            <a:sym typeface="Calibri"/>
                          </a:rPr>
                          <m:t>𝐀𝐁𝐂</m:t>
                        </m:r>
                      </m:e>
                    </m:acc>
                    <m:r>
                      <a:rPr lang="fr-FR" sz="1000" b="1" i="0" u="none" strike="noStrike" cap="none" smtClean="0">
                        <a:solidFill>
                          <a:schemeClr val="dk1"/>
                        </a:solidFill>
                        <a:effectLst/>
                        <a:latin typeface="Cambria Math" panose="02040503050406030204" pitchFamily="18" charset="0"/>
                        <a:ea typeface="Calibri"/>
                        <a:cs typeface="Calibri"/>
                        <a:sym typeface="Calibri"/>
                      </a:rPr>
                      <m:t>+ </m:t>
                    </m:r>
                    <m:acc>
                      <m:accPr>
                        <m:chr m:val="̂"/>
                        <m:ctrlPr>
                          <a:rPr lang="fr-FR" sz="1000" b="1" i="1" u="none" strike="noStrike" cap="none">
                            <a:solidFill>
                              <a:schemeClr val="dk1"/>
                            </a:solidFill>
                            <a:effectLst/>
                            <a:latin typeface="Cambria Math" panose="02040503050406030204" pitchFamily="18" charset="0"/>
                            <a:ea typeface="Calibri"/>
                            <a:cs typeface="Calibri"/>
                            <a:sym typeface="Calibri"/>
                          </a:rPr>
                        </m:ctrlPr>
                      </m:accPr>
                      <m:e>
                        <m:r>
                          <a:rPr lang="fr-FR" sz="1000" b="1" i="0" u="none" strike="noStrike" cap="none" smtClean="0">
                            <a:solidFill>
                              <a:schemeClr val="dk1"/>
                            </a:solidFill>
                            <a:effectLst/>
                            <a:latin typeface="Cambria Math" panose="02040503050406030204" pitchFamily="18" charset="0"/>
                            <a:ea typeface="Calibri"/>
                            <a:cs typeface="Calibri"/>
                            <a:sym typeface="Calibri"/>
                          </a:rPr>
                          <m:t>𝐁𝐀𝐂</m:t>
                        </m:r>
                      </m:e>
                    </m:acc>
                    <m:r>
                      <a:rPr lang="fr-FR" sz="1000" b="1" i="0" u="none" strike="noStrike" cap="none" smtClean="0">
                        <a:solidFill>
                          <a:schemeClr val="dk1"/>
                        </a:solidFill>
                        <a:effectLst/>
                        <a:latin typeface="Cambria Math" panose="02040503050406030204" pitchFamily="18" charset="0"/>
                        <a:ea typeface="Calibri"/>
                        <a:cs typeface="Calibri"/>
                        <a:sym typeface="Calibri"/>
                      </a:rPr>
                      <m:t>+ </m:t>
                    </m:r>
                    <m:acc>
                      <m:accPr>
                        <m:chr m:val="̂"/>
                        <m:ctrlPr>
                          <a:rPr lang="fr-FR" sz="1000" b="1" i="1" u="none" strike="noStrike" cap="none">
                            <a:solidFill>
                              <a:schemeClr val="dk1"/>
                            </a:solidFill>
                            <a:effectLst/>
                            <a:latin typeface="Cambria Math" panose="02040503050406030204" pitchFamily="18" charset="0"/>
                            <a:ea typeface="Calibri"/>
                            <a:cs typeface="Calibri"/>
                            <a:sym typeface="Calibri"/>
                          </a:rPr>
                        </m:ctrlPr>
                      </m:accPr>
                      <m:e>
                        <m:r>
                          <a:rPr lang="fr-FR" sz="1000" b="1" i="0" u="none" strike="noStrike" cap="none" smtClean="0">
                            <a:solidFill>
                              <a:schemeClr val="dk1"/>
                            </a:solidFill>
                            <a:effectLst/>
                            <a:latin typeface="Cambria Math" panose="02040503050406030204" pitchFamily="18" charset="0"/>
                            <a:ea typeface="Calibri"/>
                            <a:cs typeface="Calibri"/>
                            <a:sym typeface="Calibri"/>
                          </a:rPr>
                          <m:t>𝐁𝐂𝐀</m:t>
                        </m:r>
                      </m:e>
                    </m:acc>
                    <m:r>
                      <a:rPr lang="fr-FR" sz="1000" b="1" i="0" u="none" strike="noStrike" cap="none" smtClean="0">
                        <a:solidFill>
                          <a:schemeClr val="dk1"/>
                        </a:solidFill>
                        <a:effectLst/>
                        <a:latin typeface="Cambria Math" panose="02040503050406030204" pitchFamily="18" charset="0"/>
                        <a:ea typeface="Calibri"/>
                        <a:cs typeface="Calibri"/>
                        <a:sym typeface="Calibri"/>
                      </a:rPr>
                      <m:t>=</m:t>
                    </m:r>
                    <m:r>
                      <a:rPr lang="fr-FR" sz="1000" b="1" i="0" u="none" strike="noStrike" cap="none" smtClean="0">
                        <a:solidFill>
                          <a:schemeClr val="dk1"/>
                        </a:solidFill>
                        <a:effectLst/>
                        <a:latin typeface="Cambria Math" panose="02040503050406030204" pitchFamily="18" charset="0"/>
                        <a:ea typeface="Calibri"/>
                        <a:cs typeface="Calibri"/>
                        <a:sym typeface="Calibri"/>
                      </a:rPr>
                      <m:t>𝟏𝟖𝟎</m:t>
                    </m:r>
                    <m:r>
                      <a:rPr lang="fr-FR" sz="1000" b="1" i="0" u="none" strike="noStrike" cap="none" smtClean="0">
                        <a:solidFill>
                          <a:schemeClr val="dk1"/>
                        </a:solidFill>
                        <a:effectLst/>
                        <a:latin typeface="Cambria Math" panose="02040503050406030204" pitchFamily="18" charset="0"/>
                        <a:ea typeface="Calibri"/>
                        <a:cs typeface="Calibri"/>
                        <a:sym typeface="Calibri"/>
                      </a:rPr>
                      <m:t>° </m:t>
                    </m:r>
                  </m:oMath>
                </a14:m>
                <a:endParaRPr lang="fr-FR" sz="1000" b="1" i="0" u="none" strike="noStrike" cap="none" dirty="0">
                  <a:solidFill>
                    <a:schemeClr val="dk1"/>
                  </a:solidFill>
                  <a:effectLst/>
                  <a:latin typeface="Comic Sans MS" pitchFamily="66" charset="0"/>
                  <a:ea typeface="Calibri"/>
                  <a:cs typeface="Calibri"/>
                  <a:sym typeface="Calibri"/>
                </a:endParaRPr>
              </a:p>
              <a:p>
                <a:pPr marL="228600" indent="0"/>
                <a14:m>
                  <m:oMath xmlns:m="http://schemas.openxmlformats.org/officeDocument/2006/math">
                    <m:acc>
                      <m:accPr>
                        <m:chr m:val="̂"/>
                        <m:ctrlPr>
                          <a:rPr lang="fr-FR" sz="1000" b="1" i="1" u="none" strike="noStrike" cap="none">
                            <a:solidFill>
                              <a:schemeClr val="dk1"/>
                            </a:solidFill>
                            <a:effectLst/>
                            <a:latin typeface="Cambria Math" panose="02040503050406030204" pitchFamily="18" charset="0"/>
                            <a:ea typeface="Calibri"/>
                            <a:cs typeface="Calibri"/>
                            <a:sym typeface="Calibri"/>
                          </a:rPr>
                        </m:ctrlPr>
                      </m:accPr>
                      <m:e>
                        <m:r>
                          <a:rPr lang="fr-FR" sz="1000" b="1" i="0" u="none" strike="noStrike" cap="none" smtClean="0">
                            <a:solidFill>
                              <a:schemeClr val="dk1"/>
                            </a:solidFill>
                            <a:effectLst/>
                            <a:latin typeface="Cambria Math" panose="02040503050406030204" pitchFamily="18" charset="0"/>
                            <a:ea typeface="Calibri"/>
                            <a:cs typeface="Calibri"/>
                            <a:sym typeface="Calibri"/>
                          </a:rPr>
                          <m:t>𝐀𝐁𝐂</m:t>
                        </m:r>
                      </m:e>
                    </m:acc>
                    <m:r>
                      <a:rPr lang="fr-FR" sz="1000" b="1" i="0" u="none" strike="noStrike" cap="none" smtClean="0">
                        <a:solidFill>
                          <a:schemeClr val="dk1"/>
                        </a:solidFill>
                        <a:effectLst/>
                        <a:latin typeface="Cambria Math" panose="02040503050406030204" pitchFamily="18" charset="0"/>
                        <a:ea typeface="Calibri"/>
                        <a:cs typeface="Calibri"/>
                        <a:sym typeface="Calibri"/>
                      </a:rPr>
                      <m:t>=</m:t>
                    </m:r>
                    <m:r>
                      <a:rPr lang="fr-FR" sz="1000" b="1" i="0" u="none" strike="noStrike" cap="none" smtClean="0">
                        <a:solidFill>
                          <a:schemeClr val="dk1"/>
                        </a:solidFill>
                        <a:effectLst/>
                        <a:latin typeface="Cambria Math" panose="02040503050406030204" pitchFamily="18" charset="0"/>
                        <a:ea typeface="Calibri"/>
                        <a:cs typeface="Calibri"/>
                        <a:sym typeface="Calibri"/>
                      </a:rPr>
                      <m:t>𝟏𝟖𝟎</m:t>
                    </m:r>
                    <m:r>
                      <a:rPr lang="fr-FR" sz="1000" b="1" i="0" u="none" strike="noStrike" cap="none" smtClean="0">
                        <a:solidFill>
                          <a:schemeClr val="dk1"/>
                        </a:solidFill>
                        <a:effectLst/>
                        <a:latin typeface="Cambria Math" panose="02040503050406030204" pitchFamily="18" charset="0"/>
                        <a:ea typeface="Calibri"/>
                        <a:cs typeface="Calibri"/>
                        <a:sym typeface="Calibri"/>
                      </a:rPr>
                      <m:t>°−(</m:t>
                    </m:r>
                    <m:acc>
                      <m:accPr>
                        <m:chr m:val="̂"/>
                        <m:ctrlPr>
                          <a:rPr lang="fr-FR" sz="1000" b="1" i="1" u="none" strike="noStrike" cap="none">
                            <a:solidFill>
                              <a:schemeClr val="dk1"/>
                            </a:solidFill>
                            <a:effectLst/>
                            <a:latin typeface="Cambria Math" panose="02040503050406030204" pitchFamily="18" charset="0"/>
                            <a:ea typeface="Calibri"/>
                            <a:cs typeface="Calibri"/>
                            <a:sym typeface="Calibri"/>
                          </a:rPr>
                        </m:ctrlPr>
                      </m:accPr>
                      <m:e>
                        <m:r>
                          <a:rPr lang="fr-FR" sz="1000" b="1" i="0" u="none" strike="noStrike" cap="none" smtClean="0">
                            <a:solidFill>
                              <a:schemeClr val="dk1"/>
                            </a:solidFill>
                            <a:effectLst/>
                            <a:latin typeface="Cambria Math" panose="02040503050406030204" pitchFamily="18" charset="0"/>
                            <a:ea typeface="Calibri"/>
                            <a:cs typeface="Calibri"/>
                            <a:sym typeface="Calibri"/>
                          </a:rPr>
                          <m:t>𝐂𝐀𝐁</m:t>
                        </m:r>
                      </m:e>
                    </m:acc>
                    <m:r>
                      <a:rPr lang="fr-FR" sz="1000" b="1" i="0" u="none" strike="noStrike" cap="none" smtClean="0">
                        <a:solidFill>
                          <a:schemeClr val="dk1"/>
                        </a:solidFill>
                        <a:effectLst/>
                        <a:latin typeface="Cambria Math" panose="02040503050406030204" pitchFamily="18" charset="0"/>
                        <a:ea typeface="Calibri"/>
                        <a:cs typeface="Calibri"/>
                        <a:sym typeface="Calibri"/>
                      </a:rPr>
                      <m:t>+</m:t>
                    </m:r>
                    <m:acc>
                      <m:accPr>
                        <m:chr m:val="̂"/>
                        <m:ctrlPr>
                          <a:rPr lang="fr-FR" sz="1000" b="1" i="1" u="none" strike="noStrike" cap="none">
                            <a:solidFill>
                              <a:schemeClr val="dk1"/>
                            </a:solidFill>
                            <a:effectLst/>
                            <a:latin typeface="Cambria Math" panose="02040503050406030204" pitchFamily="18" charset="0"/>
                            <a:ea typeface="Calibri"/>
                            <a:cs typeface="Calibri"/>
                            <a:sym typeface="Calibri"/>
                          </a:rPr>
                        </m:ctrlPr>
                      </m:accPr>
                      <m:e>
                        <m:r>
                          <a:rPr lang="fr-FR" sz="1000" b="1" i="0" u="none" strike="noStrike" cap="none" smtClean="0">
                            <a:solidFill>
                              <a:schemeClr val="dk1"/>
                            </a:solidFill>
                            <a:effectLst/>
                            <a:latin typeface="Cambria Math" panose="02040503050406030204" pitchFamily="18" charset="0"/>
                            <a:ea typeface="Calibri"/>
                            <a:cs typeface="Calibri"/>
                            <a:sym typeface="Calibri"/>
                          </a:rPr>
                          <m:t>𝐁𝐂𝐀</m:t>
                        </m:r>
                      </m:e>
                    </m:acc>
                    <m:r>
                      <a:rPr lang="fr-FR" sz="1000" b="1" i="0" u="none" strike="noStrike" cap="none" smtClean="0">
                        <a:solidFill>
                          <a:schemeClr val="dk1"/>
                        </a:solidFill>
                        <a:effectLst/>
                        <a:latin typeface="Cambria Math" panose="02040503050406030204" pitchFamily="18" charset="0"/>
                        <a:ea typeface="Calibri"/>
                        <a:cs typeface="Calibri"/>
                        <a:sym typeface="Calibri"/>
                      </a:rPr>
                      <m:t>) </m:t>
                    </m:r>
                  </m:oMath>
                </a14:m>
                <a:r>
                  <a:rPr lang="fr-FR" sz="1000" b="1" i="0" u="none" strike="noStrike" cap="none" dirty="0">
                    <a:solidFill>
                      <a:schemeClr val="dk1"/>
                    </a:solidFill>
                    <a:effectLst/>
                    <a:latin typeface="Comic Sans MS" pitchFamily="66" charset="0"/>
                    <a:ea typeface="Calibri"/>
                    <a:cs typeface="Calibri"/>
                    <a:sym typeface="Calibri"/>
                  </a:rPr>
                  <a:t> </a:t>
                </a:r>
              </a:p>
              <a:p>
                <a:pPr marL="228600" indent="0"/>
                <a:r>
                  <a:rPr lang="fr-FR" sz="1000" b="1" i="0" u="none" strike="noStrike" cap="none" dirty="0">
                    <a:solidFill>
                      <a:schemeClr val="dk1"/>
                    </a:solidFill>
                    <a:effectLst/>
                    <a:latin typeface="Comic Sans MS" pitchFamily="66" charset="0"/>
                    <a:ea typeface="Calibri"/>
                    <a:cs typeface="Calibri"/>
                    <a:sym typeface="Calibri"/>
                  </a:rPr>
                  <a:t> </a:t>
                </a:r>
                <a14:m>
                  <m:oMath xmlns:m="http://schemas.openxmlformats.org/officeDocument/2006/math">
                    <m:acc>
                      <m:accPr>
                        <m:chr m:val="̂"/>
                        <m:ctrlPr>
                          <a:rPr lang="fr-FR" sz="1000" b="1" i="1" u="none" strike="noStrike" cap="none">
                            <a:solidFill>
                              <a:schemeClr val="dk1"/>
                            </a:solidFill>
                            <a:effectLst/>
                            <a:latin typeface="Cambria Math" panose="02040503050406030204" pitchFamily="18" charset="0"/>
                            <a:ea typeface="Calibri"/>
                            <a:cs typeface="Calibri"/>
                            <a:sym typeface="Calibri"/>
                          </a:rPr>
                        </m:ctrlPr>
                      </m:accPr>
                      <m:e>
                        <m:r>
                          <a:rPr lang="fr-FR" sz="1000" b="1" i="0" u="none" strike="noStrike" cap="none" smtClean="0">
                            <a:solidFill>
                              <a:schemeClr val="dk1"/>
                            </a:solidFill>
                            <a:effectLst/>
                            <a:latin typeface="Cambria Math" panose="02040503050406030204" pitchFamily="18" charset="0"/>
                            <a:ea typeface="Calibri"/>
                            <a:cs typeface="Calibri"/>
                            <a:sym typeface="Calibri"/>
                          </a:rPr>
                          <m:t>𝐀𝐁𝐂</m:t>
                        </m:r>
                      </m:e>
                    </m:acc>
                    <m:r>
                      <a:rPr lang="fr-FR" sz="1000" b="1" i="0" u="none" strike="noStrike" cap="none" smtClean="0">
                        <a:solidFill>
                          <a:schemeClr val="dk1"/>
                        </a:solidFill>
                        <a:effectLst/>
                        <a:latin typeface="Cambria Math" panose="02040503050406030204" pitchFamily="18" charset="0"/>
                        <a:ea typeface="Calibri"/>
                        <a:cs typeface="Calibri"/>
                        <a:sym typeface="Calibri"/>
                      </a:rPr>
                      <m:t>=</m:t>
                    </m:r>
                    <m:r>
                      <a:rPr lang="fr-FR" sz="1000" b="1" i="0" u="none" strike="noStrike" cap="none" smtClean="0">
                        <a:solidFill>
                          <a:schemeClr val="dk1"/>
                        </a:solidFill>
                        <a:effectLst/>
                        <a:latin typeface="Cambria Math" panose="02040503050406030204" pitchFamily="18" charset="0"/>
                        <a:ea typeface="Calibri"/>
                        <a:cs typeface="Calibri"/>
                        <a:sym typeface="Calibri"/>
                      </a:rPr>
                      <m:t>𝟏𝟖𝟎</m:t>
                    </m:r>
                    <m:r>
                      <a:rPr lang="fr-FR" sz="1000" b="1" i="0" u="none" strike="noStrike" cap="none" smtClean="0">
                        <a:solidFill>
                          <a:schemeClr val="dk1"/>
                        </a:solidFill>
                        <a:effectLst/>
                        <a:latin typeface="Cambria Math" panose="02040503050406030204" pitchFamily="18" charset="0"/>
                        <a:ea typeface="Calibri"/>
                        <a:cs typeface="Calibri"/>
                        <a:sym typeface="Calibri"/>
                      </a:rPr>
                      <m:t>°−(</m:t>
                    </m:r>
                    <m:r>
                      <a:rPr lang="fr-FR" sz="1000" b="1" i="0" u="none" strike="noStrike" cap="none" smtClean="0">
                        <a:solidFill>
                          <a:schemeClr val="dk1"/>
                        </a:solidFill>
                        <a:effectLst/>
                        <a:latin typeface="Cambria Math" panose="02040503050406030204" pitchFamily="18" charset="0"/>
                        <a:ea typeface="Calibri"/>
                        <a:cs typeface="Calibri"/>
                        <a:sym typeface="Calibri"/>
                      </a:rPr>
                      <m:t>𝟐𝟓</m:t>
                    </m:r>
                    <m:r>
                      <a:rPr lang="fr-FR" sz="1000" b="1" i="0" u="none" strike="noStrike" cap="none" smtClean="0">
                        <a:solidFill>
                          <a:schemeClr val="dk1"/>
                        </a:solidFill>
                        <a:effectLst/>
                        <a:latin typeface="Cambria Math" panose="02040503050406030204" pitchFamily="18" charset="0"/>
                        <a:ea typeface="Calibri"/>
                        <a:cs typeface="Calibri"/>
                        <a:sym typeface="Calibri"/>
                      </a:rPr>
                      <m:t>°+</m:t>
                    </m:r>
                    <m:r>
                      <a:rPr lang="fr-FR" sz="1000" b="1" i="0" u="none" strike="noStrike" cap="none" smtClean="0">
                        <a:solidFill>
                          <a:schemeClr val="dk1"/>
                        </a:solidFill>
                        <a:effectLst/>
                        <a:latin typeface="Cambria Math" panose="02040503050406030204" pitchFamily="18" charset="0"/>
                        <a:ea typeface="Calibri"/>
                        <a:cs typeface="Calibri"/>
                        <a:sym typeface="Calibri"/>
                      </a:rPr>
                      <m:t>𝟑𝟓</m:t>
                    </m:r>
                    <m:r>
                      <a:rPr lang="fr-FR" sz="1000" b="1" i="0" u="none" strike="noStrike" cap="none" smtClean="0">
                        <a:solidFill>
                          <a:schemeClr val="dk1"/>
                        </a:solidFill>
                        <a:effectLst/>
                        <a:latin typeface="Cambria Math" panose="02040503050406030204" pitchFamily="18" charset="0"/>
                        <a:ea typeface="Calibri"/>
                        <a:cs typeface="Calibri"/>
                        <a:sym typeface="Calibri"/>
                      </a:rPr>
                      <m:t>°) </m:t>
                    </m:r>
                  </m:oMath>
                </a14:m>
                <a:endParaRPr lang="fr-FR" sz="1000" b="1" i="0" u="none" strike="noStrike" cap="none" dirty="0">
                  <a:solidFill>
                    <a:schemeClr val="dk1"/>
                  </a:solidFill>
                  <a:effectLst/>
                  <a:latin typeface="Comic Sans MS" pitchFamily="66" charset="0"/>
                  <a:ea typeface="Calibri"/>
                  <a:cs typeface="Calibri"/>
                  <a:sym typeface="Calibri"/>
                </a:endParaRPr>
              </a:p>
              <a:p>
                <a:pPr marL="228600" indent="0"/>
                <a14:m>
                  <m:oMath xmlns:m="http://schemas.openxmlformats.org/officeDocument/2006/math">
                    <m:acc>
                      <m:accPr>
                        <m:chr m:val="̂"/>
                        <m:ctrlPr>
                          <a:rPr lang="fr-FR" sz="1000" b="1" i="1" u="none" strike="noStrike" cap="none">
                            <a:solidFill>
                              <a:schemeClr val="dk1"/>
                            </a:solidFill>
                            <a:effectLst/>
                            <a:latin typeface="Cambria Math" panose="02040503050406030204" pitchFamily="18" charset="0"/>
                            <a:ea typeface="Calibri"/>
                            <a:cs typeface="Calibri"/>
                            <a:sym typeface="Calibri"/>
                          </a:rPr>
                        </m:ctrlPr>
                      </m:accPr>
                      <m:e>
                        <m:r>
                          <a:rPr lang="fr-FR" sz="1000" b="1" i="0" u="none" strike="noStrike" cap="none" smtClean="0">
                            <a:solidFill>
                              <a:schemeClr val="dk1"/>
                            </a:solidFill>
                            <a:effectLst/>
                            <a:latin typeface="Cambria Math" panose="02040503050406030204" pitchFamily="18" charset="0"/>
                            <a:ea typeface="Calibri"/>
                            <a:cs typeface="Calibri"/>
                            <a:sym typeface="Calibri"/>
                          </a:rPr>
                          <m:t>𝐀𝐁𝐂</m:t>
                        </m:r>
                      </m:e>
                    </m:acc>
                    <m:r>
                      <a:rPr lang="fr-FR" sz="1000" b="1" i="0" u="none" strike="noStrike" cap="none" smtClean="0">
                        <a:solidFill>
                          <a:schemeClr val="dk1"/>
                        </a:solidFill>
                        <a:effectLst/>
                        <a:latin typeface="Cambria Math" panose="02040503050406030204" pitchFamily="18" charset="0"/>
                        <a:ea typeface="Calibri"/>
                        <a:cs typeface="Calibri"/>
                        <a:sym typeface="Calibri"/>
                      </a:rPr>
                      <m:t>=</m:t>
                    </m:r>
                    <m:r>
                      <a:rPr lang="fr-FR" sz="1000" b="1" i="0" u="none" strike="noStrike" cap="none" smtClean="0">
                        <a:solidFill>
                          <a:schemeClr val="dk1"/>
                        </a:solidFill>
                        <a:effectLst/>
                        <a:latin typeface="Cambria Math" panose="02040503050406030204" pitchFamily="18" charset="0"/>
                        <a:ea typeface="Calibri"/>
                        <a:cs typeface="Calibri"/>
                        <a:sym typeface="Calibri"/>
                      </a:rPr>
                      <m:t>𝟏𝟖𝟎</m:t>
                    </m:r>
                    <m:r>
                      <a:rPr lang="fr-FR" sz="1000" b="1" i="0" u="none" strike="noStrike" cap="none" smtClean="0">
                        <a:solidFill>
                          <a:schemeClr val="dk1"/>
                        </a:solidFill>
                        <a:effectLst/>
                        <a:latin typeface="Cambria Math" panose="02040503050406030204" pitchFamily="18" charset="0"/>
                        <a:ea typeface="Calibri"/>
                        <a:cs typeface="Calibri"/>
                        <a:sym typeface="Calibri"/>
                      </a:rPr>
                      <m:t>°−</m:t>
                    </m:r>
                    <m:r>
                      <a:rPr lang="fr-FR" sz="1000" b="1" i="0" u="none" strike="noStrike" cap="none" smtClean="0">
                        <a:solidFill>
                          <a:schemeClr val="dk1"/>
                        </a:solidFill>
                        <a:effectLst/>
                        <a:latin typeface="Cambria Math" panose="02040503050406030204" pitchFamily="18" charset="0"/>
                        <a:ea typeface="Calibri"/>
                        <a:cs typeface="Calibri"/>
                        <a:sym typeface="Calibri"/>
                      </a:rPr>
                      <m:t>𝟔𝟎</m:t>
                    </m:r>
                    <m:r>
                      <a:rPr lang="fr-FR" sz="1000" b="1" i="0" u="none" strike="noStrike" cap="none" smtClean="0">
                        <a:solidFill>
                          <a:schemeClr val="dk1"/>
                        </a:solidFill>
                        <a:effectLst/>
                        <a:latin typeface="Cambria Math" panose="02040503050406030204" pitchFamily="18" charset="0"/>
                        <a:ea typeface="Calibri"/>
                        <a:cs typeface="Calibri"/>
                        <a:sym typeface="Calibri"/>
                      </a:rPr>
                      <m:t>°</m:t>
                    </m:r>
                  </m:oMath>
                </a14:m>
                <a:r>
                  <a:rPr lang="fr-FR" sz="1000" b="1" i="0" u="none" strike="noStrike" cap="none" dirty="0">
                    <a:solidFill>
                      <a:schemeClr val="dk1"/>
                    </a:solidFill>
                    <a:effectLst/>
                    <a:latin typeface="Comic Sans MS" pitchFamily="66" charset="0"/>
                    <a:ea typeface="Calibri"/>
                    <a:cs typeface="Calibri"/>
                    <a:sym typeface="Calibri"/>
                  </a:rPr>
                  <a:t>.</a:t>
                </a:r>
              </a:p>
              <a:p>
                <a:pPr marL="228600" indent="0"/>
                <a:r>
                  <a:rPr lang="fr-FR" sz="1000" b="1" i="0" u="none" strike="noStrike" cap="none" dirty="0">
                    <a:solidFill>
                      <a:schemeClr val="dk1"/>
                    </a:solidFill>
                    <a:effectLst/>
                    <a:latin typeface="Comic Sans MS" pitchFamily="66" charset="0"/>
                    <a:ea typeface="Calibri"/>
                    <a:cs typeface="Calibri"/>
                    <a:sym typeface="Calibri"/>
                  </a:rPr>
                  <a:t>L’angle </a:t>
                </a:r>
                <a14:m>
                  <m:oMath xmlns:m="http://schemas.openxmlformats.org/officeDocument/2006/math">
                    <m:acc>
                      <m:accPr>
                        <m:chr m:val="̂"/>
                        <m:ctrlPr>
                          <a:rPr lang="fr-FR" sz="1000" b="1" i="1" u="none" strike="noStrike" cap="none">
                            <a:solidFill>
                              <a:schemeClr val="dk1"/>
                            </a:solidFill>
                            <a:effectLst/>
                            <a:latin typeface="Cambria Math" panose="02040503050406030204" pitchFamily="18" charset="0"/>
                            <a:ea typeface="Calibri"/>
                            <a:cs typeface="Calibri"/>
                            <a:sym typeface="Calibri"/>
                          </a:rPr>
                        </m:ctrlPr>
                      </m:accPr>
                      <m:e>
                        <m:r>
                          <a:rPr lang="fr-FR" sz="1000" b="1" i="0" u="none" strike="noStrike" cap="none" smtClean="0">
                            <a:solidFill>
                              <a:schemeClr val="dk1"/>
                            </a:solidFill>
                            <a:effectLst/>
                            <a:latin typeface="Cambria Math" panose="02040503050406030204" pitchFamily="18" charset="0"/>
                            <a:ea typeface="Calibri"/>
                            <a:cs typeface="Calibri"/>
                            <a:sym typeface="Calibri"/>
                          </a:rPr>
                          <m:t>𝐀𝐁𝐂</m:t>
                        </m:r>
                      </m:e>
                    </m:acc>
                  </m:oMath>
                </a14:m>
                <a:r>
                  <a:rPr lang="fr-FR" sz="1000" b="1" i="0" u="none" strike="noStrike" cap="none" dirty="0">
                    <a:solidFill>
                      <a:schemeClr val="dk1"/>
                    </a:solidFill>
                    <a:effectLst/>
                    <a:latin typeface="Comic Sans MS" pitchFamily="66" charset="0"/>
                    <a:ea typeface="Calibri"/>
                    <a:cs typeface="Calibri"/>
                    <a:sym typeface="Calibri"/>
                  </a:rPr>
                  <a:t> mesure 120</a:t>
                </a:r>
                <a:r>
                  <a:rPr lang="fr-FR" sz="1000" b="1" i="0" u="none" strike="noStrike" cap="none" baseline="30000" dirty="0">
                    <a:solidFill>
                      <a:schemeClr val="dk1"/>
                    </a:solidFill>
                    <a:effectLst/>
                    <a:latin typeface="Comic Sans MS" pitchFamily="66" charset="0"/>
                    <a:ea typeface="Calibri"/>
                    <a:cs typeface="Calibri"/>
                    <a:sym typeface="Calibri"/>
                  </a:rPr>
                  <a:t>o</a:t>
                </a:r>
                <a:r>
                  <a:rPr lang="fr-FR" sz="1200" b="1" i="0" dirty="0">
                    <a:solidFill>
                      <a:schemeClr val="bg1"/>
                    </a:solidFill>
                    <a:latin typeface="Comic Sans MS" pitchFamily="66" charset="0"/>
                    <a:cs typeface="Calibri" panose="020F0502020204030204" pitchFamily="34" charset="0"/>
                    <a:sym typeface="Comic Sans MS"/>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000" b="1" i="0" u="none" strike="noStrike" cap="none" dirty="0">
                  <a:solidFill>
                    <a:schemeClr val="dk1"/>
                  </a:solidFill>
                  <a:effectLst/>
                  <a:latin typeface="Comic Sans MS" pitchFamily="66" charset="0"/>
                  <a:ea typeface="Calibri"/>
                  <a:cs typeface="Calibri"/>
                  <a:sym typeface="Calibri"/>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Quelle</a:t>
                </a:r>
                <a:r>
                  <a:rPr lang="fr-FR" sz="800" b="1" i="0" u="none" baseline="0" dirty="0">
                    <a:latin typeface="Comic Sans MS" pitchFamily="66" charset="0"/>
                    <a:ea typeface="Calibri" panose="020F0502020204030204" pitchFamily="34" charset="0"/>
                    <a:cs typeface="Calibri"/>
                  </a:rPr>
                  <a:t> est la mesure de l’angle </a:t>
                </a:r>
                <a:r>
                  <a:rPr lang="fr-FR" sz="800" b="1" i="0">
                    <a:solidFill>
                      <a:schemeClr val="bg1"/>
                    </a:solidFill>
                    <a:effectLst/>
                    <a:latin typeface="Cambria Math" panose="02040503050406030204" pitchFamily="18" charset="0"/>
                    <a:cs typeface="Calibri" panose="020F0502020204030204" pitchFamily="34" charset="0"/>
                  </a:rPr>
                  <a:t>(</a:t>
                </a:r>
                <a:r>
                  <a:rPr lang="fr-FR" sz="800" b="1" i="0">
                    <a:solidFill>
                      <a:schemeClr val="bg1"/>
                    </a:solidFill>
                    <a:effectLst/>
                    <a:latin typeface="Cambria Math" panose="02040503050406030204" pitchFamily="18" charset="0"/>
                    <a:ea typeface="Calibri" panose="020F0502020204030204" pitchFamily="34" charset="0"/>
                    <a:cs typeface="Calibri" panose="020F0502020204030204" pitchFamily="34" charset="0"/>
                  </a:rPr>
                  <a:t>𝐀𝐁𝐂) ̂</a:t>
                </a:r>
                <a:r>
                  <a:rPr lang="fr-FR" sz="800" b="1" i="0" u="none" strike="noStrike" cap="none" dirty="0">
                    <a:solidFill>
                      <a:schemeClr val="bg1"/>
                    </a:solidFill>
                    <a:effectLst/>
                    <a:latin typeface="Comic Sans MS" pitchFamily="66" charset="0"/>
                    <a:ea typeface="Times New Roman" panose="02020603050405020304" pitchFamily="18" charset="0"/>
                    <a:cs typeface="Calibri" panose="020F0502020204030204" pitchFamily="34" charset="0"/>
                    <a:sym typeface="Calibri"/>
                  </a:rPr>
                  <a:t> dans</a:t>
                </a:r>
                <a:r>
                  <a:rPr lang="fr-FR" sz="800" b="1" i="0" u="none" strike="noStrike" cap="none" baseline="0" dirty="0">
                    <a:solidFill>
                      <a:schemeClr val="bg1"/>
                    </a:solidFill>
                    <a:effectLst/>
                    <a:latin typeface="Comic Sans MS" pitchFamily="66" charset="0"/>
                    <a:ea typeface="Times New Roman" panose="02020603050405020304" pitchFamily="18" charset="0"/>
                    <a:cs typeface="Calibri" panose="020F0502020204030204" pitchFamily="34" charset="0"/>
                    <a:sym typeface="Calibri"/>
                  </a:rPr>
                  <a:t> le </a:t>
                </a:r>
                <a:r>
                  <a:rPr lang="fr-FR" sz="800" b="1" i="0" u="none" strike="noStrike" cap="none" dirty="0">
                    <a:solidFill>
                      <a:schemeClr val="bg1"/>
                    </a:solidFill>
                    <a:effectLst/>
                    <a:latin typeface="Comic Sans MS" pitchFamily="66" charset="0"/>
                    <a:ea typeface="Times New Roman" panose="02020603050405020304" pitchFamily="18" charset="0"/>
                    <a:cs typeface="Calibri" panose="020F0502020204030204" pitchFamily="34" charset="0"/>
                    <a:sym typeface="Calibri"/>
                  </a:rPr>
                  <a:t>triangle ABC ?</a:t>
                </a:r>
                <a:r>
                  <a:rPr lang="fr-FR" sz="800" b="1" i="0" u="none" strike="noStrike" cap="none" dirty="0">
                    <a:solidFill>
                      <a:schemeClr val="bg1"/>
                    </a:solidFill>
                    <a:effectLst/>
                    <a:latin typeface="Comic Sans MS" pitchFamily="66" charset="0"/>
                    <a:ea typeface="Times New Roman" panose="02020603050405020304" pitchFamily="18" charset="0"/>
                    <a:cs typeface="Calibri" panose="020F0502020204030204" pitchFamily="34" charset="0"/>
                    <a:sym typeface="Comic Sans MS"/>
                  </a:rPr>
                  <a:t>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montrer leur travail.</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Donnez aux élèves des exemples montrant 3 mesures différentes</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d’angles et demander si de tels triangles existent ou non.</a:t>
                </a:r>
                <a:endParaRPr lang="fr-FR" b="0" i="0" baseline="0" noProof="0" dirty="0">
                  <a:solidFill>
                    <a:srgbClr val="595959"/>
                  </a:solidFill>
                  <a:latin typeface="Comic Sans MS" pitchFamily="66" charset="0"/>
                </a:endParaRPr>
              </a:p>
              <a:p>
                <a:pPr marL="228600" indent="0"/>
                <a:r>
                  <a:rPr lang="fr-FR" sz="1200" b="0" i="0" u="none" dirty="0">
                    <a:solidFill>
                      <a:schemeClr val="bg1"/>
                    </a:solidFill>
                    <a:effectLst/>
                    <a:latin typeface="Comic Sans MS" pitchFamily="66" charset="0"/>
                    <a:ea typeface="Calibri" panose="020F0502020204030204" pitchFamily="34" charset="0"/>
                    <a:cs typeface="Calibri"/>
                    <a:sym typeface="Comic Sans MS"/>
                  </a:rPr>
                  <a:t>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b="1" i="0" baseline="0" dirty="0">
                    <a:latin typeface="Comic Sans MS" pitchFamily="66" charset="0"/>
                  </a:rPr>
                  <a:t>« La somme des angles d’un triangle est de 1</a:t>
                </a:r>
                <a:r>
                  <a:rPr lang="fr-FR" sz="1200" b="1" i="0" dirty="0">
                    <a:solidFill>
                      <a:srgbClr val="FF0000"/>
                    </a:solidFill>
                    <a:effectLst/>
                    <a:latin typeface="Comic Sans MS" pitchFamily="66" charset="0"/>
                    <a:ea typeface="Calibri" panose="020F0502020204030204" pitchFamily="34" charset="0"/>
                    <a:cs typeface="Calibri" panose="020F0502020204030204" pitchFamily="34" charset="0"/>
                  </a:rPr>
                  <a:t>80</a:t>
                </a:r>
                <a:r>
                  <a:rPr lang="fr-FR" sz="1200" b="1" i="0" baseline="30000" dirty="0">
                    <a:solidFill>
                      <a:srgbClr val="FF0000"/>
                    </a:solidFill>
                    <a:effectLst/>
                    <a:latin typeface="Comic Sans MS" pitchFamily="66" charset="0"/>
                    <a:ea typeface="Calibri" panose="020F0502020204030204" pitchFamily="34" charset="0"/>
                    <a:cs typeface="Calibri" panose="020F0502020204030204" pitchFamily="34" charset="0"/>
                  </a:rPr>
                  <a:t>o</a:t>
                </a:r>
                <a:r>
                  <a:rPr lang="fr-FR" sz="1000" b="1" i="0" u="none" strike="noStrike" cap="none" dirty="0">
                    <a:solidFill>
                      <a:schemeClr val="dk1"/>
                    </a:solidFill>
                    <a:effectLst/>
                    <a:latin typeface="Comic Sans MS" pitchFamily="66" charset="0"/>
                    <a:ea typeface="Calibri"/>
                    <a:cs typeface="Calibri"/>
                    <a:sym typeface="Calibri"/>
                  </a:rPr>
                  <a:t>. </a:t>
                </a:r>
              </a:p>
              <a:p>
                <a:pPr marL="228600" indent="0"/>
                <a:r>
                  <a:rPr lang="fr-FR" sz="1000" b="1" i="0" u="none" strike="noStrike" cap="none" dirty="0">
                    <a:solidFill>
                      <a:schemeClr val="dk1"/>
                    </a:solidFill>
                    <a:effectLst/>
                    <a:latin typeface="Comic Sans MS" pitchFamily="66" charset="0"/>
                    <a:ea typeface="Calibri"/>
                    <a:cs typeface="Calibri"/>
                    <a:sym typeface="Calibri"/>
                  </a:rPr>
                  <a:t>Donc, </a:t>
                </a:r>
                <a:r>
                  <a:rPr lang="fr-FR" sz="1000" b="1" i="0" u="none" strike="noStrike" cap="none">
                    <a:solidFill>
                      <a:schemeClr val="dk1"/>
                    </a:solidFill>
                    <a:effectLst/>
                    <a:latin typeface="Cambria Math" panose="02040503050406030204" pitchFamily="18" charset="0"/>
                    <a:cs typeface="Calibri"/>
                    <a:sym typeface="Calibri"/>
                  </a:rPr>
                  <a:t>(</a:t>
                </a:r>
                <a:r>
                  <a:rPr lang="fr-FR" sz="1000" b="1" i="0" u="none" strike="noStrike" cap="none">
                    <a:solidFill>
                      <a:schemeClr val="dk1"/>
                    </a:solidFill>
                    <a:effectLst/>
                    <a:latin typeface="Cambria Math" panose="02040503050406030204" pitchFamily="18" charset="0"/>
                    <a:ea typeface="Calibri"/>
                    <a:cs typeface="Calibri"/>
                    <a:sym typeface="Calibri"/>
                  </a:rPr>
                  <a:t>𝐀𝐁𝐂) ̂+ </a:t>
                </a:r>
                <a:r>
                  <a:rPr lang="fr-FR" sz="1000" b="1" i="0" u="none" strike="noStrike" cap="none">
                    <a:solidFill>
                      <a:schemeClr val="dk1"/>
                    </a:solidFill>
                    <a:effectLst/>
                    <a:latin typeface="Cambria Math" panose="02040503050406030204" pitchFamily="18" charset="0"/>
                    <a:cs typeface="Calibri"/>
                    <a:sym typeface="Calibri"/>
                  </a:rPr>
                  <a:t>(</a:t>
                </a:r>
                <a:r>
                  <a:rPr lang="fr-FR" sz="1000" b="1" i="0" u="none" strike="noStrike" cap="none">
                    <a:solidFill>
                      <a:schemeClr val="dk1"/>
                    </a:solidFill>
                    <a:effectLst/>
                    <a:latin typeface="Cambria Math" panose="02040503050406030204" pitchFamily="18" charset="0"/>
                    <a:ea typeface="Calibri"/>
                    <a:cs typeface="Calibri"/>
                    <a:sym typeface="Calibri"/>
                  </a:rPr>
                  <a:t>𝐁𝐀𝐂) ̂+ </a:t>
                </a:r>
                <a:r>
                  <a:rPr lang="fr-FR" sz="1000" b="1" i="0" u="none" strike="noStrike" cap="none">
                    <a:solidFill>
                      <a:schemeClr val="dk1"/>
                    </a:solidFill>
                    <a:effectLst/>
                    <a:latin typeface="Cambria Math" panose="02040503050406030204" pitchFamily="18" charset="0"/>
                    <a:cs typeface="Calibri"/>
                    <a:sym typeface="Calibri"/>
                  </a:rPr>
                  <a:t>(</a:t>
                </a:r>
                <a:r>
                  <a:rPr lang="fr-FR" sz="1000" b="1" i="0" u="none" strike="noStrike" cap="none">
                    <a:solidFill>
                      <a:schemeClr val="dk1"/>
                    </a:solidFill>
                    <a:effectLst/>
                    <a:latin typeface="Cambria Math" panose="02040503050406030204" pitchFamily="18" charset="0"/>
                    <a:ea typeface="Calibri"/>
                    <a:cs typeface="Calibri"/>
                    <a:sym typeface="Calibri"/>
                  </a:rPr>
                  <a:t>𝐁𝐂𝐀) ̂=𝟏𝟖𝟎° </a:t>
                </a:r>
                <a:endParaRPr lang="fr-FR" sz="1000" b="1" i="0" u="none" strike="noStrike" cap="none" dirty="0">
                  <a:solidFill>
                    <a:schemeClr val="dk1"/>
                  </a:solidFill>
                  <a:effectLst/>
                  <a:latin typeface="Comic Sans MS" pitchFamily="66" charset="0"/>
                  <a:ea typeface="Calibri"/>
                  <a:cs typeface="Calibri"/>
                  <a:sym typeface="Calibri"/>
                </a:endParaRPr>
              </a:p>
              <a:p>
                <a:pPr marL="228600" indent="0"/>
                <a:r>
                  <a:rPr lang="fr-FR" sz="1000" b="1" i="0" u="none" strike="noStrike" cap="none">
                    <a:solidFill>
                      <a:schemeClr val="dk1"/>
                    </a:solidFill>
                    <a:effectLst/>
                    <a:latin typeface="Cambria Math" panose="02040503050406030204" pitchFamily="18" charset="0"/>
                    <a:cs typeface="Calibri"/>
                    <a:sym typeface="Calibri"/>
                  </a:rPr>
                  <a:t>(</a:t>
                </a:r>
                <a:r>
                  <a:rPr lang="fr-FR" sz="1000" b="1" i="0" u="none" strike="noStrike" cap="none">
                    <a:solidFill>
                      <a:schemeClr val="dk1"/>
                    </a:solidFill>
                    <a:effectLst/>
                    <a:latin typeface="Cambria Math" panose="02040503050406030204" pitchFamily="18" charset="0"/>
                    <a:ea typeface="Calibri"/>
                    <a:cs typeface="Calibri"/>
                    <a:sym typeface="Calibri"/>
                  </a:rPr>
                  <a:t>𝐀𝐁𝐂) ̂=𝟏𝟖𝟎°−(</a:t>
                </a:r>
                <a:r>
                  <a:rPr lang="fr-FR" sz="1000" b="1" i="0" u="none" strike="noStrike" cap="none">
                    <a:solidFill>
                      <a:schemeClr val="dk1"/>
                    </a:solidFill>
                    <a:effectLst/>
                    <a:latin typeface="Cambria Math" panose="02040503050406030204" pitchFamily="18" charset="0"/>
                    <a:cs typeface="Calibri"/>
                    <a:sym typeface="Calibri"/>
                  </a:rPr>
                  <a:t>(</a:t>
                </a:r>
                <a:r>
                  <a:rPr lang="fr-FR" sz="1000" b="1" i="0" u="none" strike="noStrike" cap="none">
                    <a:solidFill>
                      <a:schemeClr val="dk1"/>
                    </a:solidFill>
                    <a:effectLst/>
                    <a:latin typeface="Cambria Math" panose="02040503050406030204" pitchFamily="18" charset="0"/>
                    <a:ea typeface="Calibri"/>
                    <a:cs typeface="Calibri"/>
                    <a:sym typeface="Calibri"/>
                  </a:rPr>
                  <a:t>𝐂𝐀𝐁) ̂+</a:t>
                </a:r>
                <a:r>
                  <a:rPr lang="fr-FR" sz="1000" b="1" i="0" u="none" strike="noStrike" cap="none">
                    <a:solidFill>
                      <a:schemeClr val="dk1"/>
                    </a:solidFill>
                    <a:effectLst/>
                    <a:latin typeface="Cambria Math" panose="02040503050406030204" pitchFamily="18" charset="0"/>
                    <a:cs typeface="Calibri"/>
                    <a:sym typeface="Calibri"/>
                  </a:rPr>
                  <a:t>(</a:t>
                </a:r>
                <a:r>
                  <a:rPr lang="fr-FR" sz="1000" b="1" i="0" u="none" strike="noStrike" cap="none">
                    <a:solidFill>
                      <a:schemeClr val="dk1"/>
                    </a:solidFill>
                    <a:effectLst/>
                    <a:latin typeface="Cambria Math" panose="02040503050406030204" pitchFamily="18" charset="0"/>
                    <a:ea typeface="Calibri"/>
                    <a:cs typeface="Calibri"/>
                    <a:sym typeface="Calibri"/>
                  </a:rPr>
                  <a:t>𝐁𝐂𝐀) ̂) </a:t>
                </a:r>
                <a:r>
                  <a:rPr lang="fr-FR" sz="1000" b="1" i="0" u="none" strike="noStrike" cap="none" dirty="0">
                    <a:solidFill>
                      <a:schemeClr val="dk1"/>
                    </a:solidFill>
                    <a:effectLst/>
                    <a:latin typeface="Comic Sans MS" pitchFamily="66" charset="0"/>
                    <a:ea typeface="Calibri"/>
                    <a:cs typeface="Calibri"/>
                    <a:sym typeface="Calibri"/>
                  </a:rPr>
                  <a:t> </a:t>
                </a:r>
              </a:p>
              <a:p>
                <a:pPr marL="228600" indent="0"/>
                <a:r>
                  <a:rPr lang="fr-FR" sz="1000" b="1" i="0" u="none" strike="noStrike" cap="none" dirty="0">
                    <a:solidFill>
                      <a:schemeClr val="dk1"/>
                    </a:solidFill>
                    <a:effectLst/>
                    <a:latin typeface="Comic Sans MS" pitchFamily="66" charset="0"/>
                    <a:ea typeface="Calibri"/>
                    <a:cs typeface="Calibri"/>
                    <a:sym typeface="Calibri"/>
                  </a:rPr>
                  <a:t> </a:t>
                </a:r>
                <a:r>
                  <a:rPr lang="fr-FR" sz="1000" b="1" i="0" u="none" strike="noStrike" cap="none">
                    <a:solidFill>
                      <a:schemeClr val="dk1"/>
                    </a:solidFill>
                    <a:effectLst/>
                    <a:latin typeface="Cambria Math" panose="02040503050406030204" pitchFamily="18" charset="0"/>
                    <a:cs typeface="Calibri"/>
                    <a:sym typeface="Calibri"/>
                  </a:rPr>
                  <a:t>(</a:t>
                </a:r>
                <a:r>
                  <a:rPr lang="fr-FR" sz="1000" b="1" i="0" u="none" strike="noStrike" cap="none">
                    <a:solidFill>
                      <a:schemeClr val="dk1"/>
                    </a:solidFill>
                    <a:effectLst/>
                    <a:latin typeface="Cambria Math" panose="02040503050406030204" pitchFamily="18" charset="0"/>
                    <a:ea typeface="Calibri"/>
                    <a:cs typeface="Calibri"/>
                    <a:sym typeface="Calibri"/>
                  </a:rPr>
                  <a:t>𝐀𝐁𝐂) ̂=𝟏𝟖𝟎°−(𝟐𝟓°+𝟑𝟓°) </a:t>
                </a:r>
                <a:endParaRPr lang="fr-FR" sz="1000" b="1" i="0" u="none" strike="noStrike" cap="none" dirty="0">
                  <a:solidFill>
                    <a:schemeClr val="dk1"/>
                  </a:solidFill>
                  <a:effectLst/>
                  <a:latin typeface="Comic Sans MS" pitchFamily="66" charset="0"/>
                  <a:ea typeface="Calibri"/>
                  <a:cs typeface="Calibri"/>
                  <a:sym typeface="Calibri"/>
                </a:endParaRPr>
              </a:p>
              <a:p>
                <a:pPr marL="228600" indent="0"/>
                <a:r>
                  <a:rPr lang="fr-FR" sz="1000" b="1" i="0" u="none" strike="noStrike" cap="none">
                    <a:solidFill>
                      <a:schemeClr val="dk1"/>
                    </a:solidFill>
                    <a:effectLst/>
                    <a:latin typeface="Cambria Math" panose="02040503050406030204" pitchFamily="18" charset="0"/>
                    <a:cs typeface="Calibri"/>
                    <a:sym typeface="Calibri"/>
                  </a:rPr>
                  <a:t>(</a:t>
                </a:r>
                <a:r>
                  <a:rPr lang="fr-FR" sz="1000" b="1" i="0" u="none" strike="noStrike" cap="none">
                    <a:solidFill>
                      <a:schemeClr val="dk1"/>
                    </a:solidFill>
                    <a:effectLst/>
                    <a:latin typeface="Cambria Math" panose="02040503050406030204" pitchFamily="18" charset="0"/>
                    <a:ea typeface="Calibri"/>
                    <a:cs typeface="Calibri"/>
                    <a:sym typeface="Calibri"/>
                  </a:rPr>
                  <a:t>𝐀𝐁𝐂) ̂=𝟏𝟖𝟎°−𝟔𝟎°</a:t>
                </a:r>
                <a:r>
                  <a:rPr lang="fr-FR" sz="1000" b="1" i="0" u="none" strike="noStrike" cap="none" dirty="0">
                    <a:solidFill>
                      <a:schemeClr val="dk1"/>
                    </a:solidFill>
                    <a:effectLst/>
                    <a:latin typeface="Comic Sans MS" pitchFamily="66" charset="0"/>
                    <a:ea typeface="Calibri"/>
                    <a:cs typeface="Calibri"/>
                    <a:sym typeface="Calibri"/>
                  </a:rPr>
                  <a:t>.</a:t>
                </a:r>
              </a:p>
              <a:p>
                <a:pPr marL="228600" indent="0"/>
                <a:r>
                  <a:rPr lang="fr-FR" sz="1000" b="1" i="0" u="none" strike="noStrike" cap="none" dirty="0">
                    <a:solidFill>
                      <a:schemeClr val="dk1"/>
                    </a:solidFill>
                    <a:effectLst/>
                    <a:latin typeface="Comic Sans MS" pitchFamily="66" charset="0"/>
                    <a:ea typeface="Calibri"/>
                    <a:cs typeface="Calibri"/>
                    <a:sym typeface="Calibri"/>
                  </a:rPr>
                  <a:t>L’angle </a:t>
                </a:r>
                <a:r>
                  <a:rPr lang="fr-FR" sz="1000" b="1" i="0" u="none" strike="noStrike" cap="none">
                    <a:solidFill>
                      <a:schemeClr val="dk1"/>
                    </a:solidFill>
                    <a:effectLst/>
                    <a:latin typeface="Cambria Math" panose="02040503050406030204" pitchFamily="18" charset="0"/>
                    <a:cs typeface="Calibri"/>
                    <a:sym typeface="Calibri"/>
                  </a:rPr>
                  <a:t>(</a:t>
                </a:r>
                <a:r>
                  <a:rPr lang="fr-FR" sz="1000" b="1" i="0" u="none" strike="noStrike" cap="none">
                    <a:solidFill>
                      <a:schemeClr val="dk1"/>
                    </a:solidFill>
                    <a:effectLst/>
                    <a:latin typeface="Cambria Math" panose="02040503050406030204" pitchFamily="18" charset="0"/>
                    <a:ea typeface="Calibri"/>
                    <a:cs typeface="Calibri"/>
                    <a:sym typeface="Calibri"/>
                  </a:rPr>
                  <a:t>𝐀𝐁𝐂) ̂</a:t>
                </a:r>
                <a:r>
                  <a:rPr lang="fr-FR" sz="1000" b="1" i="0" u="none" strike="noStrike" cap="none" dirty="0">
                    <a:solidFill>
                      <a:schemeClr val="dk1"/>
                    </a:solidFill>
                    <a:effectLst/>
                    <a:latin typeface="Comic Sans MS" pitchFamily="66" charset="0"/>
                    <a:ea typeface="Calibri"/>
                    <a:cs typeface="Calibri"/>
                    <a:sym typeface="Calibri"/>
                  </a:rPr>
                  <a:t> mesure 120</a:t>
                </a:r>
                <a:r>
                  <a:rPr lang="fr-FR" sz="1000" b="1" i="0" u="none" strike="noStrike" cap="none" baseline="30000" dirty="0">
                    <a:solidFill>
                      <a:schemeClr val="dk1"/>
                    </a:solidFill>
                    <a:effectLst/>
                    <a:latin typeface="Comic Sans MS" pitchFamily="66" charset="0"/>
                    <a:ea typeface="Calibri"/>
                    <a:cs typeface="Calibri"/>
                    <a:sym typeface="Calibri"/>
                  </a:rPr>
                  <a:t>o</a:t>
                </a:r>
                <a:r>
                  <a:rPr lang="fr-FR" sz="1200" b="1" i="0" dirty="0">
                    <a:solidFill>
                      <a:schemeClr val="bg1"/>
                    </a:solidFill>
                    <a:latin typeface="Comic Sans MS" pitchFamily="66" charset="0"/>
                    <a:cs typeface="Calibri" panose="020F0502020204030204" pitchFamily="34" charset="0"/>
                    <a:sym typeface="Comic Sans MS"/>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000" b="1" i="0" u="none" strike="noStrike" cap="none" dirty="0">
                  <a:solidFill>
                    <a:schemeClr val="dk1"/>
                  </a:solidFill>
                  <a:effectLst/>
                  <a:latin typeface="Comic Sans MS" pitchFamily="66" charset="0"/>
                  <a:ea typeface="Calibri"/>
                  <a:cs typeface="Calibri"/>
                  <a:sym typeface="Calibri"/>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15</a:t>
            </a:fld>
            <a:endParaRPr lang="en-US" dirty="0">
              <a:latin typeface="Comic Sans MS" panose="030F0702030302020204" pitchFamily="66" charset="0"/>
            </a:endParaRPr>
          </a:p>
        </p:txBody>
      </p:sp>
    </p:spTree>
    <p:extLst>
      <p:ext uri="{BB962C8B-B14F-4D97-AF65-F5344CB8AC3E}">
        <p14:creationId xmlns:p14="http://schemas.microsoft.com/office/powerpoint/2010/main" val="1409993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Quelle</a:t>
                </a:r>
                <a:r>
                  <a:rPr lang="fr-FR" sz="800" b="1" i="0" u="none" baseline="0" dirty="0">
                    <a:latin typeface="Comic Sans MS" pitchFamily="66" charset="0"/>
                    <a:ea typeface="Calibri" panose="020F0502020204030204" pitchFamily="34" charset="0"/>
                    <a:cs typeface="Calibri"/>
                  </a:rPr>
                  <a:t> est la mesure de l’angle </a:t>
                </a:r>
                <a14:m>
                  <m:oMath xmlns:m="http://schemas.openxmlformats.org/officeDocument/2006/math">
                    <m:acc>
                      <m:accPr>
                        <m:chr m:val="̂"/>
                        <m:ctrlPr>
                          <a:rPr lang="fr-FR" sz="8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800" b="1" i="0" smtClean="0">
                            <a:solidFill>
                              <a:schemeClr val="bg1"/>
                            </a:solidFill>
                            <a:effectLst/>
                            <a:latin typeface="Cambria Math"/>
                            <a:ea typeface="Calibri" panose="020F0502020204030204" pitchFamily="34" charset="0"/>
                            <a:cs typeface="Calibri" panose="020F0502020204030204" pitchFamily="34" charset="0"/>
                          </a:rPr>
                          <m:t>𝐌𝐍𝐏</m:t>
                        </m:r>
                      </m:e>
                    </m:acc>
                  </m:oMath>
                </a14:m>
                <a:r>
                  <a:rPr lang="fr-FR" sz="800" b="1" i="0" u="none" strike="noStrike" cap="none" dirty="0">
                    <a:solidFill>
                      <a:schemeClr val="bg1"/>
                    </a:solidFill>
                    <a:effectLst/>
                    <a:latin typeface="Comic Sans MS" pitchFamily="66" charset="0"/>
                    <a:ea typeface="Times New Roman" panose="02020603050405020304" pitchFamily="18" charset="0"/>
                    <a:cs typeface="Calibri" panose="020F0502020204030204" pitchFamily="34" charset="0"/>
                    <a:sym typeface="Calibri"/>
                  </a:rPr>
                  <a:t> dans</a:t>
                </a:r>
                <a:r>
                  <a:rPr lang="fr-FR" sz="800" b="1" i="0" u="none" strike="noStrike" cap="none" baseline="0" dirty="0">
                    <a:solidFill>
                      <a:schemeClr val="bg1"/>
                    </a:solidFill>
                    <a:effectLst/>
                    <a:latin typeface="Comic Sans MS" pitchFamily="66" charset="0"/>
                    <a:ea typeface="Times New Roman" panose="02020603050405020304" pitchFamily="18" charset="0"/>
                    <a:cs typeface="Calibri" panose="020F0502020204030204" pitchFamily="34" charset="0"/>
                    <a:sym typeface="Calibri"/>
                  </a:rPr>
                  <a:t> le </a:t>
                </a:r>
                <a:r>
                  <a:rPr lang="fr-FR" sz="800" b="1" i="0" u="none" strike="noStrike" cap="none" dirty="0">
                    <a:solidFill>
                      <a:schemeClr val="bg1"/>
                    </a:solidFill>
                    <a:effectLst/>
                    <a:latin typeface="Comic Sans MS" pitchFamily="66" charset="0"/>
                    <a:ea typeface="Times New Roman" panose="02020603050405020304" pitchFamily="18" charset="0"/>
                    <a:cs typeface="Calibri" panose="020F0502020204030204" pitchFamily="34" charset="0"/>
                    <a:sym typeface="Calibri"/>
                  </a:rPr>
                  <a:t>triangle MNP ?</a:t>
                </a:r>
                <a:r>
                  <a:rPr lang="fr-FR" sz="800" b="1" i="0" u="none" strike="noStrike" cap="none" dirty="0">
                    <a:solidFill>
                      <a:schemeClr val="bg1"/>
                    </a:solidFill>
                    <a:effectLst/>
                    <a:latin typeface="Comic Sans MS" pitchFamily="66" charset="0"/>
                    <a:ea typeface="Times New Roman" panose="02020603050405020304" pitchFamily="18" charset="0"/>
                    <a:cs typeface="Calibri" panose="020F0502020204030204" pitchFamily="34" charset="0"/>
                    <a:sym typeface="Comic Sans MS"/>
                  </a:rPr>
                  <a:t>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montrer leur travail.</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b="1" i="0" baseline="0" dirty="0">
                    <a:latin typeface="Comic Sans MS" pitchFamily="66" charset="0"/>
                  </a:rPr>
                  <a:t>« </a:t>
                </a:r>
                <a:r>
                  <a:rPr lang="fr-FR" b="1" i="0" dirty="0">
                    <a:latin typeface="Comic Sans MS" pitchFamily="66" charset="0"/>
                  </a:rPr>
                  <a:t>MNP est un triangle rectangle en M et les angles aigus d'un triangle rectangle sont complémentaires, leur somme vaut </a:t>
                </a:r>
                <a:r>
                  <a:rPr lang="fr-FR" sz="1200" b="1" i="0" dirty="0">
                    <a:solidFill>
                      <a:srgbClr val="FF0000"/>
                    </a:solidFill>
                    <a:effectLst/>
                    <a:latin typeface="Comic Sans MS" pitchFamily="66" charset="0"/>
                    <a:ea typeface="Calibri" panose="020F0502020204030204" pitchFamily="34" charset="0"/>
                    <a:cs typeface="Calibri" panose="020F0502020204030204" pitchFamily="34" charset="0"/>
                  </a:rPr>
                  <a:t>90</a:t>
                </a:r>
                <a:r>
                  <a:rPr lang="fr-FR" sz="1200" b="1" i="0" baseline="30000" dirty="0">
                    <a:solidFill>
                      <a:srgbClr val="FF0000"/>
                    </a:solidFill>
                    <a:effectLst/>
                    <a:latin typeface="Comic Sans MS" pitchFamily="66" charset="0"/>
                    <a:ea typeface="Calibri" panose="020F0502020204030204" pitchFamily="34" charset="0"/>
                    <a:cs typeface="Calibri" panose="020F0502020204030204" pitchFamily="34" charset="0"/>
                  </a:rPr>
                  <a:t>o</a:t>
                </a:r>
                <a:r>
                  <a:rPr lang="fr-FR" sz="1200" b="1" i="0" baseline="0" dirty="0">
                    <a:solidFill>
                      <a:schemeClr val="dk1"/>
                    </a:solidFill>
                    <a:effectLst/>
                    <a:latin typeface="Comic Sans MS" pitchFamily="66" charset="0"/>
                    <a:ea typeface="Calibri" panose="020F0502020204030204" pitchFamily="34" charset="0"/>
                    <a:cs typeface="Arial" panose="020B0604020202020204" pitchFamily="34" charset="0"/>
                  </a:rPr>
                  <a:t>.</a:t>
                </a:r>
              </a:p>
              <a:p>
                <a:pPr marL="228600" indent="0"/>
                <a:r>
                  <a:rPr lang="fr-FR" sz="1200" b="1" i="0" dirty="0">
                    <a:solidFill>
                      <a:srgbClr val="FF0000"/>
                    </a:solidFill>
                    <a:effectLst/>
                    <a:latin typeface="Comic Sans MS" pitchFamily="66" charset="0"/>
                    <a:ea typeface="Calibri" panose="020F0502020204030204" pitchFamily="34" charset="0"/>
                    <a:cs typeface="Calibri" panose="020F0502020204030204" pitchFamily="34" charset="0"/>
                  </a:rPr>
                  <a:t>Donc: </a:t>
                </a:r>
                <a14:m>
                  <m:oMath xmlns:m="http://schemas.openxmlformats.org/officeDocument/2006/math">
                    <m:acc>
                      <m:accPr>
                        <m:chr m:val="̂"/>
                        <m:ctrlPr>
                          <a:rPr lang="fr-FR" sz="1200" b="1" i="1" u="none" strike="noStrike" cap="none" smtClean="0">
                            <a:solidFill>
                              <a:schemeClr val="bg2"/>
                            </a:solidFill>
                            <a:effectLst/>
                            <a:latin typeface="Cambria Math" panose="02040503050406030204" pitchFamily="18" charset="0"/>
                            <a:ea typeface="Calibri"/>
                            <a:cs typeface="Calibri"/>
                            <a:sym typeface="Calibri"/>
                          </a:rPr>
                        </m:ctrlPr>
                      </m:accPr>
                      <m:e>
                        <m:r>
                          <a:rPr lang="fr-FR" sz="1200" b="1" i="0" u="none" strike="noStrike" cap="none" smtClean="0">
                            <a:solidFill>
                              <a:schemeClr val="bg2"/>
                            </a:solidFill>
                            <a:effectLst/>
                            <a:latin typeface="Cambria Math" panose="02040503050406030204" pitchFamily="18" charset="0"/>
                            <a:ea typeface="Calibri"/>
                            <a:cs typeface="Calibri"/>
                            <a:sym typeface="Calibri"/>
                          </a:rPr>
                          <m:t>𝐌𝐍𝐏</m:t>
                        </m:r>
                      </m:e>
                    </m:acc>
                    <m:r>
                      <a:rPr lang="fr-FR" sz="1200" b="1" i="0" u="none" strike="noStrike" cap="none" smtClean="0">
                        <a:solidFill>
                          <a:schemeClr val="bg2"/>
                        </a:solidFill>
                        <a:effectLst/>
                        <a:latin typeface="Cambria Math" panose="02040503050406030204" pitchFamily="18" charset="0"/>
                        <a:ea typeface="Calibri"/>
                        <a:cs typeface="Calibri"/>
                        <a:sym typeface="Calibri"/>
                      </a:rPr>
                      <m:t>+</m:t>
                    </m:r>
                    <m:acc>
                      <m:accPr>
                        <m:chr m:val="̂"/>
                        <m:ctrlPr>
                          <a:rPr lang="fr-FR" sz="1200" b="1" i="1">
                            <a:solidFill>
                              <a:schemeClr val="bg2"/>
                            </a:solidFill>
                            <a:latin typeface="Cambria Math" panose="02040503050406030204" pitchFamily="18" charset="0"/>
                            <a:ea typeface="Calibri"/>
                            <a:cs typeface="Calibri"/>
                            <a:sym typeface="Calibri"/>
                          </a:rPr>
                        </m:ctrlPr>
                      </m:accPr>
                      <m:e>
                        <m:r>
                          <a:rPr lang="fr-FR" sz="1200" b="1" i="0" smtClean="0">
                            <a:solidFill>
                              <a:schemeClr val="bg2"/>
                            </a:solidFill>
                            <a:latin typeface="Cambria Math" panose="02040503050406030204" pitchFamily="18" charset="0"/>
                            <a:ea typeface="Calibri"/>
                            <a:cs typeface="Calibri"/>
                            <a:sym typeface="Calibri"/>
                          </a:rPr>
                          <m:t>𝐌𝐏𝐍</m:t>
                        </m:r>
                      </m:e>
                    </m:acc>
                    <m:r>
                      <a:rPr lang="fr-FR" sz="1200" b="1" i="0" smtClean="0">
                        <a:solidFill>
                          <a:schemeClr val="bg2"/>
                        </a:solidFill>
                        <a:latin typeface="Cambria Math" panose="02040503050406030204" pitchFamily="18" charset="0"/>
                        <a:ea typeface="Calibri"/>
                        <a:cs typeface="Calibri"/>
                        <a:sym typeface="Calibri"/>
                      </a:rPr>
                      <m:t>=</m:t>
                    </m:r>
                    <m:r>
                      <a:rPr lang="fr-FR" sz="1200" b="1" i="0" smtClean="0">
                        <a:solidFill>
                          <a:schemeClr val="bg2"/>
                        </a:solidFill>
                        <a:latin typeface="Cambria Math" panose="02040503050406030204" pitchFamily="18" charset="0"/>
                        <a:ea typeface="Calibri"/>
                        <a:cs typeface="Calibri"/>
                        <a:sym typeface="Calibri"/>
                      </a:rPr>
                      <m:t>𝟗𝟎</m:t>
                    </m:r>
                    <m:r>
                      <a:rPr lang="fr-FR" sz="1200" b="1" i="0" smtClean="0">
                        <a:solidFill>
                          <a:schemeClr val="bg2"/>
                        </a:solidFill>
                        <a:latin typeface="Cambria Math" panose="02040503050406030204" pitchFamily="18" charset="0"/>
                        <a:ea typeface="Cambria Math" panose="02040503050406030204" pitchFamily="18" charset="0"/>
                        <a:cs typeface="Calibri"/>
                        <a:sym typeface="Calibri"/>
                      </a:rPr>
                      <m:t>°</m:t>
                    </m:r>
                  </m:oMath>
                </a14:m>
                <a:br>
                  <a:rPr lang="fr-FR" sz="1200" b="1" i="0" dirty="0">
                    <a:solidFill>
                      <a:schemeClr val="bg2"/>
                    </a:solidFill>
                    <a:latin typeface="Comic Sans MS" pitchFamily="66" charset="0"/>
                    <a:ea typeface="Cambria Math" panose="02040503050406030204" pitchFamily="18" charset="0"/>
                    <a:cs typeface="Calibri"/>
                    <a:sym typeface="Calibri"/>
                  </a:rPr>
                </a:br>
                <a14:m>
                  <m:oMathPara xmlns:m="http://schemas.openxmlformats.org/officeDocument/2006/math">
                    <m:oMathParaPr>
                      <m:jc m:val="left"/>
                    </m:oMathParaPr>
                    <m:oMath xmlns:m="http://schemas.openxmlformats.org/officeDocument/2006/math">
                      <m:acc>
                        <m:accPr>
                          <m:chr m:val="̂"/>
                          <m:ctrlPr>
                            <a:rPr lang="fr-FR" sz="1200" b="1" i="1" smtClean="0">
                              <a:solidFill>
                                <a:schemeClr val="bg2"/>
                              </a:solidFill>
                              <a:latin typeface="Cambria Math" panose="02040503050406030204" pitchFamily="18" charset="0"/>
                              <a:ea typeface="Calibri"/>
                              <a:cs typeface="Calibri"/>
                              <a:sym typeface="Calibri"/>
                            </a:rPr>
                          </m:ctrlPr>
                        </m:accPr>
                        <m:e>
                          <m:r>
                            <a:rPr lang="fr-FR" sz="1200" b="1" i="0" smtClean="0">
                              <a:solidFill>
                                <a:schemeClr val="bg2"/>
                              </a:solidFill>
                              <a:latin typeface="Cambria Math" panose="02040503050406030204" pitchFamily="18" charset="0"/>
                              <a:ea typeface="Calibri"/>
                              <a:cs typeface="Calibri"/>
                              <a:sym typeface="Calibri"/>
                            </a:rPr>
                            <m:t>𝐌𝐍𝐏</m:t>
                          </m:r>
                        </m:e>
                      </m:acc>
                      <m:r>
                        <a:rPr lang="fr-FR" sz="1200" b="1" i="0" smtClean="0">
                          <a:solidFill>
                            <a:schemeClr val="bg2"/>
                          </a:solidFill>
                          <a:latin typeface="Cambria Math" panose="02040503050406030204" pitchFamily="18" charset="0"/>
                          <a:ea typeface="Calibri"/>
                          <a:cs typeface="Calibri"/>
                          <a:sym typeface="Calibri"/>
                        </a:rPr>
                        <m:t>=</m:t>
                      </m:r>
                      <m:r>
                        <a:rPr lang="fr-FR" sz="1200" b="1" i="0" smtClean="0">
                          <a:solidFill>
                            <a:schemeClr val="bg2"/>
                          </a:solidFill>
                          <a:latin typeface="Cambria Math" panose="02040503050406030204" pitchFamily="18" charset="0"/>
                          <a:ea typeface="Calibri"/>
                          <a:cs typeface="Calibri"/>
                          <a:sym typeface="Calibri"/>
                        </a:rPr>
                        <m:t>𝟗𝟎</m:t>
                      </m:r>
                      <m:r>
                        <a:rPr lang="fr-FR" sz="1200" b="1" i="0" smtClean="0">
                          <a:solidFill>
                            <a:schemeClr val="bg2"/>
                          </a:solidFill>
                          <a:latin typeface="Cambria Math" panose="02040503050406030204" pitchFamily="18" charset="0"/>
                          <a:ea typeface="Calibri"/>
                          <a:cs typeface="Calibri"/>
                          <a:sym typeface="Calibri"/>
                        </a:rPr>
                        <m:t>°−</m:t>
                      </m:r>
                      <m:acc>
                        <m:accPr>
                          <m:chr m:val="̂"/>
                          <m:ctrlPr>
                            <a:rPr lang="fr-FR" sz="1200" b="1" i="1">
                              <a:solidFill>
                                <a:schemeClr val="bg2"/>
                              </a:solidFill>
                              <a:latin typeface="Cambria Math" panose="02040503050406030204" pitchFamily="18" charset="0"/>
                              <a:ea typeface="Calibri"/>
                              <a:cs typeface="Calibri"/>
                              <a:sym typeface="Calibri"/>
                            </a:rPr>
                          </m:ctrlPr>
                        </m:accPr>
                        <m:e>
                          <m:r>
                            <a:rPr lang="fr-FR" sz="1200" b="1" i="0" smtClean="0">
                              <a:solidFill>
                                <a:schemeClr val="bg2"/>
                              </a:solidFill>
                              <a:latin typeface="Cambria Math" panose="02040503050406030204" pitchFamily="18" charset="0"/>
                              <a:ea typeface="Calibri"/>
                              <a:cs typeface="Calibri"/>
                              <a:sym typeface="Calibri"/>
                            </a:rPr>
                            <m:t>𝐌𝐏𝐍</m:t>
                          </m:r>
                        </m:e>
                      </m:acc>
                      <m:r>
                        <a:rPr lang="fr-FR" sz="1200" b="1" i="0" smtClean="0">
                          <a:solidFill>
                            <a:schemeClr val="bg2"/>
                          </a:solidFill>
                          <a:latin typeface="Cambria Math" panose="02040503050406030204" pitchFamily="18" charset="0"/>
                          <a:ea typeface="Calibri"/>
                          <a:cs typeface="Calibri"/>
                          <a:sym typeface="Calibri"/>
                        </a:rPr>
                        <m:t> </m:t>
                      </m:r>
                    </m:oMath>
                  </m:oMathPara>
                </a14:m>
                <a:endParaRPr lang="fr-FR" sz="1200" b="1" i="0" dirty="0">
                  <a:solidFill>
                    <a:schemeClr val="bg2"/>
                  </a:solidFill>
                  <a:latin typeface="Comic Sans MS" pitchFamily="66" charset="0"/>
                  <a:ea typeface="Calibri"/>
                  <a:cs typeface="Calibri"/>
                  <a:sym typeface="Calibri"/>
                </a:endParaRPr>
              </a:p>
              <a:p>
                <a:pPr marL="228600" indent="0"/>
                <a14:m>
                  <m:oMathPara xmlns:m="http://schemas.openxmlformats.org/officeDocument/2006/math">
                    <m:oMathParaPr>
                      <m:jc m:val="left"/>
                    </m:oMathParaPr>
                    <m:oMath xmlns:m="http://schemas.openxmlformats.org/officeDocument/2006/math">
                      <m:acc>
                        <m:accPr>
                          <m:chr m:val="̂"/>
                          <m:ctrlPr>
                            <a:rPr lang="fr-FR" sz="1200" b="1" i="1">
                              <a:solidFill>
                                <a:schemeClr val="bg2"/>
                              </a:solidFill>
                              <a:latin typeface="Cambria Math" panose="02040503050406030204" pitchFamily="18" charset="0"/>
                              <a:ea typeface="Calibri"/>
                              <a:cs typeface="Calibri"/>
                              <a:sym typeface="Calibri"/>
                            </a:rPr>
                          </m:ctrlPr>
                        </m:accPr>
                        <m:e>
                          <m:r>
                            <a:rPr lang="fr-FR" sz="1200" b="1" i="0" smtClean="0">
                              <a:solidFill>
                                <a:schemeClr val="bg2"/>
                              </a:solidFill>
                              <a:latin typeface="Cambria Math" panose="02040503050406030204" pitchFamily="18" charset="0"/>
                              <a:ea typeface="Calibri"/>
                              <a:cs typeface="Calibri"/>
                              <a:sym typeface="Calibri"/>
                            </a:rPr>
                            <m:t>𝐌𝐍𝐏</m:t>
                          </m:r>
                        </m:e>
                      </m:acc>
                      <m:r>
                        <a:rPr lang="fr-FR" sz="1200" b="1" i="0" smtClean="0">
                          <a:solidFill>
                            <a:schemeClr val="bg2"/>
                          </a:solidFill>
                          <a:latin typeface="Cambria Math" panose="02040503050406030204" pitchFamily="18" charset="0"/>
                          <a:ea typeface="Calibri"/>
                          <a:cs typeface="Calibri"/>
                          <a:sym typeface="Calibri"/>
                        </a:rPr>
                        <m:t>=</m:t>
                      </m:r>
                      <m:r>
                        <a:rPr lang="fr-FR" sz="1200" b="1" i="0" smtClean="0">
                          <a:solidFill>
                            <a:schemeClr val="bg2"/>
                          </a:solidFill>
                          <a:latin typeface="Cambria Math" panose="02040503050406030204" pitchFamily="18" charset="0"/>
                          <a:ea typeface="Calibri"/>
                          <a:cs typeface="Calibri"/>
                          <a:sym typeface="Calibri"/>
                        </a:rPr>
                        <m:t>𝟗𝟎</m:t>
                      </m:r>
                      <m:r>
                        <a:rPr lang="fr-FR" sz="1200" b="1" i="0" smtClean="0">
                          <a:solidFill>
                            <a:schemeClr val="bg2"/>
                          </a:solidFill>
                          <a:latin typeface="Cambria Math" panose="02040503050406030204" pitchFamily="18" charset="0"/>
                          <a:ea typeface="Calibri"/>
                          <a:cs typeface="Calibri"/>
                          <a:sym typeface="Calibri"/>
                        </a:rPr>
                        <m:t>°−</m:t>
                      </m:r>
                      <m:r>
                        <a:rPr lang="fr-FR" sz="1200" b="1" i="0" smtClean="0">
                          <a:solidFill>
                            <a:schemeClr val="bg2"/>
                          </a:solidFill>
                          <a:latin typeface="Cambria Math" panose="02040503050406030204" pitchFamily="18" charset="0"/>
                          <a:ea typeface="Calibri"/>
                          <a:cs typeface="Calibri"/>
                          <a:sym typeface="Calibri"/>
                        </a:rPr>
                        <m:t>𝟓𝟔</m:t>
                      </m:r>
                      <m:r>
                        <a:rPr lang="fr-FR" sz="1200" b="1" i="0" smtClean="0">
                          <a:solidFill>
                            <a:schemeClr val="bg2"/>
                          </a:solidFill>
                          <a:latin typeface="Cambria Math" panose="02040503050406030204" pitchFamily="18" charset="0"/>
                          <a:ea typeface="Calibri"/>
                          <a:cs typeface="Calibri"/>
                          <a:sym typeface="Calibri"/>
                        </a:rPr>
                        <m:t>°</m:t>
                      </m:r>
                    </m:oMath>
                  </m:oMathPara>
                </a14:m>
                <a:endParaRPr lang="fr-FR" sz="1200" b="1" i="0" dirty="0">
                  <a:solidFill>
                    <a:schemeClr val="bg2"/>
                  </a:solidFill>
                  <a:latin typeface="Comic Sans MS" pitchFamily="66" charset="0"/>
                  <a:ea typeface="Calibri"/>
                  <a:cs typeface="Calibri"/>
                  <a:sym typeface="Calibri"/>
                </a:endParaRPr>
              </a:p>
              <a:p>
                <a:pPr marL="228600" indent="0"/>
                <a:r>
                  <a:rPr lang="fr-FR" sz="1200" b="1" i="0" u="none" strike="noStrike" cap="none" dirty="0">
                    <a:solidFill>
                      <a:schemeClr val="bg2"/>
                    </a:solidFill>
                    <a:latin typeface="Comic Sans MS" pitchFamily="66" charset="0"/>
                    <a:ea typeface="Calibri"/>
                    <a:cs typeface="Calibri"/>
                    <a:sym typeface="Calibri"/>
                  </a:rPr>
                  <a:t>L’angle </a:t>
                </a:r>
                <a14:m>
                  <m:oMath xmlns:m="http://schemas.openxmlformats.org/officeDocument/2006/math">
                    <m:acc>
                      <m:accPr>
                        <m:chr m:val="̂"/>
                        <m:ctrlPr>
                          <a:rPr lang="fr-FR" sz="1200" b="1" i="1">
                            <a:solidFill>
                              <a:schemeClr val="bg2"/>
                            </a:solidFill>
                            <a:latin typeface="Cambria Math" panose="02040503050406030204" pitchFamily="18" charset="0"/>
                            <a:ea typeface="Calibri"/>
                            <a:cs typeface="Calibri"/>
                            <a:sym typeface="Calibri"/>
                          </a:rPr>
                        </m:ctrlPr>
                      </m:accPr>
                      <m:e>
                        <m:r>
                          <a:rPr lang="fr-FR" sz="1200" b="1" i="0" smtClean="0">
                            <a:solidFill>
                              <a:schemeClr val="bg2"/>
                            </a:solidFill>
                            <a:latin typeface="Cambria Math" panose="02040503050406030204" pitchFamily="18" charset="0"/>
                            <a:ea typeface="Calibri"/>
                            <a:cs typeface="Calibri"/>
                            <a:sym typeface="Calibri"/>
                          </a:rPr>
                          <m:t>𝐌𝐍𝐏</m:t>
                        </m:r>
                      </m:e>
                    </m:acc>
                  </m:oMath>
                </a14:m>
                <a:r>
                  <a:rPr lang="fr-FR" sz="1200" b="1" i="0" u="none" strike="noStrike" cap="none" dirty="0">
                    <a:solidFill>
                      <a:schemeClr val="bg2"/>
                    </a:solidFill>
                    <a:latin typeface="Comic Sans MS" pitchFamily="66" charset="0"/>
                    <a:ea typeface="Calibri"/>
                    <a:cs typeface="Calibri"/>
                    <a:sym typeface="Calibri"/>
                  </a:rPr>
                  <a:t> mesure 34</a:t>
                </a:r>
                <a:r>
                  <a:rPr lang="fr-FR" sz="1200" b="1" i="0" u="none" strike="noStrike" cap="none" baseline="30000" dirty="0">
                    <a:solidFill>
                      <a:schemeClr val="bg2"/>
                    </a:solidFill>
                    <a:latin typeface="Comic Sans MS" pitchFamily="66" charset="0"/>
                    <a:ea typeface="Calibri"/>
                    <a:cs typeface="Calibri"/>
                    <a:sym typeface="Calibri"/>
                  </a:rPr>
                  <a:t>o</a:t>
                </a:r>
                <a:r>
                  <a:rPr lang="fr-FR" sz="1200" b="1" i="0" u="none" dirty="0">
                    <a:latin typeface="Comic Sans MS" pitchFamily="66" charset="0"/>
                  </a:rPr>
                  <a:t>. »</a:t>
                </a:r>
                <a:endParaRPr lang="fr-FR" sz="1800" b="1" i="0" u="sng" dirty="0">
                  <a:effectLst/>
                  <a:highlight>
                    <a:srgbClr val="00FF00"/>
                  </a:highlight>
                  <a:latin typeface="Comic Sans MS" pitchFamily="66"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Quelle</a:t>
                </a:r>
                <a:r>
                  <a:rPr lang="fr-FR" sz="800" b="1" i="0" u="none" baseline="0" dirty="0">
                    <a:latin typeface="Comic Sans MS" pitchFamily="66" charset="0"/>
                    <a:ea typeface="Calibri" panose="020F0502020204030204" pitchFamily="34" charset="0"/>
                    <a:cs typeface="Calibri"/>
                  </a:rPr>
                  <a:t> est la mesure de l’angle </a:t>
                </a:r>
                <a:r>
                  <a:rPr lang="fr-FR" sz="800" b="1" i="0">
                    <a:solidFill>
                      <a:schemeClr val="bg1"/>
                    </a:solidFill>
                    <a:effectLst/>
                    <a:latin typeface="Cambria Math" panose="02040503050406030204" pitchFamily="18" charset="0"/>
                    <a:cs typeface="Calibri" panose="020F0502020204030204" pitchFamily="34" charset="0"/>
                  </a:rPr>
                  <a:t>(</a:t>
                </a:r>
                <a:r>
                  <a:rPr lang="fr-FR" sz="800" b="1" i="0">
                    <a:solidFill>
                      <a:schemeClr val="bg1"/>
                    </a:solidFill>
                    <a:effectLst/>
                    <a:latin typeface="Cambria Math"/>
                    <a:ea typeface="Calibri" panose="020F0502020204030204" pitchFamily="34" charset="0"/>
                    <a:cs typeface="Calibri" panose="020F0502020204030204" pitchFamily="34" charset="0"/>
                  </a:rPr>
                  <a:t>𝐌𝐍𝐏</a:t>
                </a:r>
                <a:r>
                  <a:rPr lang="fr-FR" sz="800" b="1" i="0">
                    <a:solidFill>
                      <a:schemeClr val="bg1"/>
                    </a:solidFill>
                    <a:effectLst/>
                    <a:latin typeface="Cambria Math" panose="02040503050406030204" pitchFamily="18" charset="0"/>
                    <a:ea typeface="Calibri" panose="020F0502020204030204" pitchFamily="34" charset="0"/>
                    <a:cs typeface="Calibri" panose="020F0502020204030204" pitchFamily="34" charset="0"/>
                  </a:rPr>
                  <a:t>) ̂</a:t>
                </a:r>
                <a:r>
                  <a:rPr lang="fr-FR" sz="800" b="1" i="0" u="none" strike="noStrike" cap="none" dirty="0">
                    <a:solidFill>
                      <a:schemeClr val="bg1"/>
                    </a:solidFill>
                    <a:effectLst/>
                    <a:latin typeface="Comic Sans MS" pitchFamily="66" charset="0"/>
                    <a:ea typeface="Times New Roman" panose="02020603050405020304" pitchFamily="18" charset="0"/>
                    <a:cs typeface="Calibri" panose="020F0502020204030204" pitchFamily="34" charset="0"/>
                    <a:sym typeface="Calibri"/>
                  </a:rPr>
                  <a:t> dans</a:t>
                </a:r>
                <a:r>
                  <a:rPr lang="fr-FR" sz="800" b="1" i="0" u="none" strike="noStrike" cap="none" baseline="0" dirty="0">
                    <a:solidFill>
                      <a:schemeClr val="bg1"/>
                    </a:solidFill>
                    <a:effectLst/>
                    <a:latin typeface="Comic Sans MS" pitchFamily="66" charset="0"/>
                    <a:ea typeface="Times New Roman" panose="02020603050405020304" pitchFamily="18" charset="0"/>
                    <a:cs typeface="Calibri" panose="020F0502020204030204" pitchFamily="34" charset="0"/>
                    <a:sym typeface="Calibri"/>
                  </a:rPr>
                  <a:t> le </a:t>
                </a:r>
                <a:r>
                  <a:rPr lang="fr-FR" sz="800" b="1" i="0" u="none" strike="noStrike" cap="none" dirty="0">
                    <a:solidFill>
                      <a:schemeClr val="bg1"/>
                    </a:solidFill>
                    <a:effectLst/>
                    <a:latin typeface="Comic Sans MS" pitchFamily="66" charset="0"/>
                    <a:ea typeface="Times New Roman" panose="02020603050405020304" pitchFamily="18" charset="0"/>
                    <a:cs typeface="Calibri" panose="020F0502020204030204" pitchFamily="34" charset="0"/>
                    <a:sym typeface="Calibri"/>
                  </a:rPr>
                  <a:t>triangle MNP ?</a:t>
                </a:r>
                <a:r>
                  <a:rPr lang="fr-FR" sz="800" b="1" i="0" u="none" strike="noStrike" cap="none" dirty="0">
                    <a:solidFill>
                      <a:schemeClr val="bg1"/>
                    </a:solidFill>
                    <a:effectLst/>
                    <a:latin typeface="Comic Sans MS" pitchFamily="66" charset="0"/>
                    <a:ea typeface="Times New Roman" panose="02020603050405020304" pitchFamily="18" charset="0"/>
                    <a:cs typeface="Calibri" panose="020F0502020204030204" pitchFamily="34" charset="0"/>
                    <a:sym typeface="Comic Sans MS"/>
                  </a:rPr>
                  <a:t>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montrer leur travail.</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b="1" i="0" baseline="0" dirty="0">
                    <a:latin typeface="Comic Sans MS" pitchFamily="66" charset="0"/>
                  </a:rPr>
                  <a:t>« </a:t>
                </a:r>
                <a:r>
                  <a:rPr lang="fr-FR" b="1" i="0" dirty="0">
                    <a:latin typeface="Comic Sans MS" pitchFamily="66" charset="0"/>
                  </a:rPr>
                  <a:t>MNP est un triangle rectangle en M et les angles aigus d'un triangle rectangle sont complémentaires, leur somme vaut </a:t>
                </a:r>
                <a:r>
                  <a:rPr lang="fr-FR" sz="1200" b="1" i="0" dirty="0">
                    <a:solidFill>
                      <a:srgbClr val="FF0000"/>
                    </a:solidFill>
                    <a:effectLst/>
                    <a:latin typeface="Comic Sans MS" pitchFamily="66" charset="0"/>
                    <a:ea typeface="Calibri" panose="020F0502020204030204" pitchFamily="34" charset="0"/>
                    <a:cs typeface="Calibri" panose="020F0502020204030204" pitchFamily="34" charset="0"/>
                  </a:rPr>
                  <a:t>90</a:t>
                </a:r>
                <a:r>
                  <a:rPr lang="fr-FR" sz="1200" b="1" i="0" baseline="30000" dirty="0">
                    <a:solidFill>
                      <a:srgbClr val="FF0000"/>
                    </a:solidFill>
                    <a:effectLst/>
                    <a:latin typeface="Comic Sans MS" pitchFamily="66" charset="0"/>
                    <a:ea typeface="Calibri" panose="020F0502020204030204" pitchFamily="34" charset="0"/>
                    <a:cs typeface="Calibri" panose="020F0502020204030204" pitchFamily="34" charset="0"/>
                  </a:rPr>
                  <a:t>o</a:t>
                </a:r>
                <a:r>
                  <a:rPr lang="fr-FR" sz="1200" b="1" i="0" baseline="0" dirty="0">
                    <a:solidFill>
                      <a:schemeClr val="dk1"/>
                    </a:solidFill>
                    <a:effectLst/>
                    <a:latin typeface="Comic Sans MS" pitchFamily="66" charset="0"/>
                    <a:ea typeface="Calibri" panose="020F0502020204030204" pitchFamily="34" charset="0"/>
                    <a:cs typeface="Arial" panose="020B0604020202020204" pitchFamily="34" charset="0"/>
                  </a:rPr>
                  <a:t>.</a:t>
                </a:r>
              </a:p>
              <a:p>
                <a:pPr marL="228600" indent="0"/>
                <a:r>
                  <a:rPr lang="fr-FR" sz="1200" b="1" i="0" dirty="0">
                    <a:solidFill>
                      <a:srgbClr val="FF0000"/>
                    </a:solidFill>
                    <a:effectLst/>
                    <a:latin typeface="Comic Sans MS" pitchFamily="66" charset="0"/>
                    <a:ea typeface="Calibri" panose="020F0502020204030204" pitchFamily="34" charset="0"/>
                    <a:cs typeface="Calibri" panose="020F0502020204030204" pitchFamily="34" charset="0"/>
                  </a:rPr>
                  <a:t>Donc: </a:t>
                </a:r>
                <a:r>
                  <a:rPr lang="fr-FR" sz="1200" b="1" i="0" u="none" strike="noStrike" cap="none">
                    <a:solidFill>
                      <a:schemeClr val="bg2"/>
                    </a:solidFill>
                    <a:effectLst/>
                    <a:latin typeface="Cambria Math" panose="02040503050406030204" pitchFamily="18" charset="0"/>
                    <a:cs typeface="Calibri"/>
                    <a:sym typeface="Calibri"/>
                  </a:rPr>
                  <a:t>(</a:t>
                </a:r>
                <a:r>
                  <a:rPr lang="fr-FR" sz="1200" b="1" i="0" u="none" strike="noStrike" cap="none">
                    <a:solidFill>
                      <a:schemeClr val="bg2"/>
                    </a:solidFill>
                    <a:effectLst/>
                    <a:latin typeface="Cambria Math" panose="02040503050406030204" pitchFamily="18" charset="0"/>
                    <a:ea typeface="Calibri"/>
                    <a:cs typeface="Calibri"/>
                    <a:sym typeface="Calibri"/>
                  </a:rPr>
                  <a:t>𝐌𝐍𝐏) ̂+</a:t>
                </a:r>
                <a:r>
                  <a:rPr lang="fr-FR" sz="1200" b="1" i="0">
                    <a:solidFill>
                      <a:schemeClr val="bg2"/>
                    </a:solidFill>
                    <a:latin typeface="Cambria Math" panose="02040503050406030204" pitchFamily="18" charset="0"/>
                    <a:cs typeface="Calibri"/>
                    <a:sym typeface="Calibri"/>
                  </a:rPr>
                  <a:t>(</a:t>
                </a:r>
                <a:r>
                  <a:rPr lang="fr-FR" sz="1200" b="1" i="0">
                    <a:solidFill>
                      <a:schemeClr val="bg2"/>
                    </a:solidFill>
                    <a:latin typeface="Cambria Math" panose="02040503050406030204" pitchFamily="18" charset="0"/>
                    <a:ea typeface="Calibri"/>
                    <a:cs typeface="Calibri"/>
                    <a:sym typeface="Calibri"/>
                  </a:rPr>
                  <a:t>𝐌𝐏𝐍) ̂=𝟗𝟎</a:t>
                </a:r>
                <a:r>
                  <a:rPr lang="fr-FR" sz="1200" b="1" i="0">
                    <a:solidFill>
                      <a:schemeClr val="bg2"/>
                    </a:solidFill>
                    <a:latin typeface="Cambria Math" panose="02040503050406030204" pitchFamily="18" charset="0"/>
                    <a:ea typeface="Cambria Math" panose="02040503050406030204" pitchFamily="18" charset="0"/>
                    <a:cs typeface="Calibri"/>
                    <a:sym typeface="Calibri"/>
                  </a:rPr>
                  <a:t>°</a:t>
                </a:r>
                <a:br>
                  <a:rPr lang="fr-FR" sz="1200" b="1" i="0" dirty="0">
                    <a:solidFill>
                      <a:schemeClr val="bg2"/>
                    </a:solidFill>
                    <a:latin typeface="Comic Sans MS" pitchFamily="66" charset="0"/>
                    <a:ea typeface="Cambria Math" panose="02040503050406030204" pitchFamily="18" charset="0"/>
                    <a:cs typeface="Calibri"/>
                    <a:sym typeface="Calibri"/>
                  </a:rPr>
                </a:br>
                <a:r>
                  <a:rPr lang="fr-FR" sz="1200" b="1" i="0">
                    <a:solidFill>
                      <a:schemeClr val="bg2"/>
                    </a:solidFill>
                    <a:latin typeface="Cambria Math" panose="02040503050406030204" pitchFamily="18" charset="0"/>
                    <a:cs typeface="Calibri"/>
                    <a:sym typeface="Calibri"/>
                  </a:rPr>
                  <a:t>(</a:t>
                </a:r>
                <a:r>
                  <a:rPr lang="fr-FR" sz="1200" b="1" i="0">
                    <a:solidFill>
                      <a:schemeClr val="bg2"/>
                    </a:solidFill>
                    <a:latin typeface="Cambria Math" panose="02040503050406030204" pitchFamily="18" charset="0"/>
                    <a:ea typeface="Calibri"/>
                    <a:cs typeface="Calibri"/>
                    <a:sym typeface="Calibri"/>
                  </a:rPr>
                  <a:t>𝐌𝐍𝐏) ̂=𝟗𝟎°−</a:t>
                </a:r>
                <a:r>
                  <a:rPr lang="fr-FR" sz="1200" b="1" i="0">
                    <a:solidFill>
                      <a:schemeClr val="bg2"/>
                    </a:solidFill>
                    <a:latin typeface="Cambria Math" panose="02040503050406030204" pitchFamily="18" charset="0"/>
                    <a:cs typeface="Calibri"/>
                    <a:sym typeface="Calibri"/>
                  </a:rPr>
                  <a:t>(</a:t>
                </a:r>
                <a:r>
                  <a:rPr lang="fr-FR" sz="1200" b="1" i="0">
                    <a:solidFill>
                      <a:schemeClr val="bg2"/>
                    </a:solidFill>
                    <a:latin typeface="Cambria Math" panose="02040503050406030204" pitchFamily="18" charset="0"/>
                    <a:ea typeface="Calibri"/>
                    <a:cs typeface="Calibri"/>
                    <a:sym typeface="Calibri"/>
                  </a:rPr>
                  <a:t>𝐌𝐏𝐍) ̂  </a:t>
                </a:r>
                <a:endParaRPr lang="fr-FR" sz="1200" b="1" i="0" dirty="0">
                  <a:solidFill>
                    <a:schemeClr val="bg2"/>
                  </a:solidFill>
                  <a:latin typeface="Comic Sans MS" pitchFamily="66" charset="0"/>
                  <a:ea typeface="Calibri"/>
                  <a:cs typeface="Calibri"/>
                  <a:sym typeface="Calibri"/>
                </a:endParaRPr>
              </a:p>
              <a:p>
                <a:pPr marL="228600" indent="0"/>
                <a:r>
                  <a:rPr lang="fr-FR" sz="1200" b="1" i="0">
                    <a:solidFill>
                      <a:schemeClr val="bg2"/>
                    </a:solidFill>
                    <a:latin typeface="Cambria Math" panose="02040503050406030204" pitchFamily="18" charset="0"/>
                    <a:cs typeface="Calibri"/>
                    <a:sym typeface="Calibri"/>
                  </a:rPr>
                  <a:t>(</a:t>
                </a:r>
                <a:r>
                  <a:rPr lang="fr-FR" sz="1200" b="1" i="0">
                    <a:solidFill>
                      <a:schemeClr val="bg2"/>
                    </a:solidFill>
                    <a:latin typeface="Cambria Math" panose="02040503050406030204" pitchFamily="18" charset="0"/>
                    <a:ea typeface="Calibri"/>
                    <a:cs typeface="Calibri"/>
                    <a:sym typeface="Calibri"/>
                  </a:rPr>
                  <a:t>𝐌𝐍𝐏) ̂=𝟗𝟎°−𝟓𝟔°</a:t>
                </a:r>
                <a:endParaRPr lang="fr-FR" sz="1200" b="1" i="0" dirty="0">
                  <a:solidFill>
                    <a:schemeClr val="bg2"/>
                  </a:solidFill>
                  <a:latin typeface="Comic Sans MS" pitchFamily="66" charset="0"/>
                  <a:ea typeface="Calibri"/>
                  <a:cs typeface="Calibri"/>
                  <a:sym typeface="Calibri"/>
                </a:endParaRPr>
              </a:p>
              <a:p>
                <a:pPr marL="228600" indent="0"/>
                <a:r>
                  <a:rPr lang="fr-FR" sz="1200" b="1" i="0" u="none" strike="noStrike" cap="none" dirty="0">
                    <a:solidFill>
                      <a:schemeClr val="bg2"/>
                    </a:solidFill>
                    <a:latin typeface="Comic Sans MS" pitchFamily="66" charset="0"/>
                    <a:ea typeface="Calibri"/>
                    <a:cs typeface="Calibri"/>
                    <a:sym typeface="Calibri"/>
                  </a:rPr>
                  <a:t>L’angle </a:t>
                </a:r>
                <a:r>
                  <a:rPr lang="fr-FR" sz="1200" b="1" i="0">
                    <a:solidFill>
                      <a:schemeClr val="bg2"/>
                    </a:solidFill>
                    <a:latin typeface="Cambria Math" panose="02040503050406030204" pitchFamily="18" charset="0"/>
                    <a:cs typeface="Calibri"/>
                    <a:sym typeface="Calibri"/>
                  </a:rPr>
                  <a:t>(</a:t>
                </a:r>
                <a:r>
                  <a:rPr lang="fr-FR" sz="1200" b="1" i="0">
                    <a:solidFill>
                      <a:schemeClr val="bg2"/>
                    </a:solidFill>
                    <a:latin typeface="Cambria Math" panose="02040503050406030204" pitchFamily="18" charset="0"/>
                    <a:ea typeface="Calibri"/>
                    <a:cs typeface="Calibri"/>
                    <a:sym typeface="Calibri"/>
                  </a:rPr>
                  <a:t>𝐌𝐍𝐏) ̂</a:t>
                </a:r>
                <a:r>
                  <a:rPr lang="fr-FR" sz="1200" b="1" i="0" u="none" strike="noStrike" cap="none" dirty="0">
                    <a:solidFill>
                      <a:schemeClr val="bg2"/>
                    </a:solidFill>
                    <a:latin typeface="Comic Sans MS" pitchFamily="66" charset="0"/>
                    <a:ea typeface="Calibri"/>
                    <a:cs typeface="Calibri"/>
                    <a:sym typeface="Calibri"/>
                  </a:rPr>
                  <a:t> mesure 34</a:t>
                </a:r>
                <a:r>
                  <a:rPr lang="fr-FR" sz="1200" b="1" i="0" u="none" strike="noStrike" cap="none" baseline="30000" dirty="0">
                    <a:solidFill>
                      <a:schemeClr val="bg2"/>
                    </a:solidFill>
                    <a:latin typeface="Comic Sans MS" pitchFamily="66" charset="0"/>
                    <a:ea typeface="Calibri"/>
                    <a:cs typeface="Calibri"/>
                    <a:sym typeface="Calibri"/>
                  </a:rPr>
                  <a:t>o</a:t>
                </a:r>
                <a:r>
                  <a:rPr lang="fr-FR" sz="1200" b="1" i="0" u="none" dirty="0">
                    <a:latin typeface="Comic Sans MS" pitchFamily="66" charset="0"/>
                  </a:rPr>
                  <a:t>. »</a:t>
                </a:r>
                <a:endParaRPr lang="fr-FR" sz="1800" b="1" i="0" u="sng" dirty="0">
                  <a:effectLst/>
                  <a:highlight>
                    <a:srgbClr val="00FF00"/>
                  </a:highlight>
                  <a:latin typeface="Comic Sans MS" pitchFamily="66"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16</a:t>
            </a:fld>
            <a:endParaRPr lang="en-US" dirty="0">
              <a:latin typeface="Comic Sans MS" panose="030F0702030302020204" pitchFamily="66" charset="0"/>
            </a:endParaRPr>
          </a:p>
        </p:txBody>
      </p:sp>
    </p:spTree>
    <p:extLst>
      <p:ext uri="{BB962C8B-B14F-4D97-AF65-F5344CB8AC3E}">
        <p14:creationId xmlns:p14="http://schemas.microsoft.com/office/powerpoint/2010/main" val="12196083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Quelle</a:t>
                </a:r>
                <a:r>
                  <a:rPr lang="fr-FR" sz="800" b="1" i="0" u="none" baseline="0" dirty="0">
                    <a:latin typeface="Comic Sans MS" pitchFamily="66" charset="0"/>
                    <a:ea typeface="Calibri" panose="020F0502020204030204" pitchFamily="34" charset="0"/>
                    <a:cs typeface="Calibri"/>
                  </a:rPr>
                  <a:t> est la mesure des angles </a:t>
                </a:r>
                <a14:m>
                  <m:oMath xmlns:m="http://schemas.openxmlformats.org/officeDocument/2006/math">
                    <m:acc>
                      <m:accPr>
                        <m:chr m:val="̂"/>
                        <m:ctrlPr>
                          <a:rPr lang="fr-FR" sz="800" b="1" i="1" smtClean="0">
                            <a:latin typeface="Cambria Math" panose="02040503050406030204" pitchFamily="18" charset="0"/>
                          </a:rPr>
                        </m:ctrlPr>
                      </m:accPr>
                      <m:e>
                        <m:r>
                          <a:rPr lang="fr-FR" sz="800" b="1" i="0">
                            <a:latin typeface="Cambria Math" panose="02040503050406030204" pitchFamily="18" charset="0"/>
                          </a:rPr>
                          <m:t>𝐀𝐂𝐁</m:t>
                        </m:r>
                      </m:e>
                    </m:acc>
                  </m:oMath>
                </a14:m>
                <a:r>
                  <a:rPr lang="fr-FR" sz="800" b="1" i="0" dirty="0">
                    <a:latin typeface="Comic Sans MS" pitchFamily="66" charset="0"/>
                  </a:rPr>
                  <a:t> et </a:t>
                </a:r>
                <a14:m>
                  <m:oMath xmlns:m="http://schemas.openxmlformats.org/officeDocument/2006/math">
                    <m:acc>
                      <m:accPr>
                        <m:chr m:val="̂"/>
                        <m:ctrlPr>
                          <a:rPr lang="fr-FR" sz="800" b="1" i="1">
                            <a:latin typeface="Cambria Math" panose="02040503050406030204" pitchFamily="18" charset="0"/>
                          </a:rPr>
                        </m:ctrlPr>
                      </m:accPr>
                      <m:e>
                        <m:r>
                          <a:rPr lang="fr-FR" sz="800" b="1" i="0">
                            <a:latin typeface="Cambria Math" panose="02040503050406030204" pitchFamily="18" charset="0"/>
                          </a:rPr>
                          <m:t>𝐁𝐀𝐂</m:t>
                        </m:r>
                      </m:e>
                    </m:acc>
                  </m:oMath>
                </a14:m>
                <a:r>
                  <a:rPr lang="fr-FR" sz="800" b="1" i="0" u="none" dirty="0">
                    <a:solidFill>
                      <a:schemeClr val="bg1"/>
                    </a:solidFill>
                    <a:effectLst/>
                    <a:latin typeface="Comic Sans MS" pitchFamily="66" charset="0"/>
                    <a:ea typeface="Times New Roman" panose="02020603050405020304" pitchFamily="18" charset="0"/>
                    <a:cs typeface="Calibri" panose="020F0502020204030204" pitchFamily="34" charset="0"/>
                    <a:sym typeface="Comic Sans MS"/>
                  </a:rPr>
                  <a:t> ?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montrer leur travail.</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800" b="1" i="0" u="none" baseline="0" dirty="0">
                    <a:latin typeface="Comic Sans MS" pitchFamily="66" charset="0"/>
                    <a:cs typeface="Calibri"/>
                  </a:rPr>
                  <a:t> « </a:t>
                </a:r>
                <a:r>
                  <a:rPr lang="fr-FR" sz="2800" b="1" i="0" dirty="0">
                    <a:solidFill>
                      <a:srgbClr val="FF0000"/>
                    </a:solidFill>
                    <a:effectLst/>
                    <a:latin typeface="Comic Sans MS" pitchFamily="66" charset="0"/>
                    <a:ea typeface="Calibri" panose="020F0502020204030204" pitchFamily="34" charset="0"/>
                    <a:cs typeface="Calibri" panose="020F0502020204030204" pitchFamily="34" charset="0"/>
                  </a:rPr>
                  <a:t>ABC est</a:t>
                </a:r>
                <a:r>
                  <a:rPr lang="fr-FR" sz="2800" b="1" i="0" baseline="0" dirty="0">
                    <a:solidFill>
                      <a:srgbClr val="FF0000"/>
                    </a:solidFill>
                    <a:effectLst/>
                    <a:latin typeface="Comic Sans MS" pitchFamily="66" charset="0"/>
                    <a:ea typeface="Calibri" panose="020F0502020204030204" pitchFamily="34" charset="0"/>
                    <a:cs typeface="Calibri" panose="020F0502020204030204" pitchFamily="34" charset="0"/>
                  </a:rPr>
                  <a:t> un triangle isocèle de sommet principal A.</a:t>
                </a:r>
                <a:endParaRPr lang="fr-FR" sz="2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2800" b="1" i="0" dirty="0">
                    <a:solidFill>
                      <a:srgbClr val="FF0000"/>
                    </a:solidFill>
                    <a:effectLst/>
                    <a:latin typeface="Comic Sans MS" pitchFamily="66" charset="0"/>
                    <a:ea typeface="Calibri" panose="020F0502020204030204" pitchFamily="34" charset="0"/>
                    <a:cs typeface="Calibri" panose="020F0502020204030204" pitchFamily="34" charset="0"/>
                  </a:rPr>
                  <a:t>Ainsi, les angles à la base sont égaux.</a:t>
                </a:r>
                <a:endParaRPr lang="fr-FR" sz="2800" b="1" i="0" dirty="0">
                  <a:effectLst/>
                  <a:latin typeface="Comic Sans MS" pitchFamily="66" charset="0"/>
                  <a:ea typeface="Calibri" panose="020F0502020204030204" pitchFamily="34" charset="0"/>
                  <a:cs typeface="Arial" panose="020B0604020202020204" pitchFamily="34" charset="0"/>
                </a:endParaRPr>
              </a:p>
              <a:p>
                <a:pPr marL="228600" marR="0" indent="0" algn="just">
                  <a:lnSpc>
                    <a:spcPct val="107000"/>
                  </a:lnSpc>
                  <a:spcBef>
                    <a:spcPts val="0"/>
                  </a:spcBef>
                  <a:spcAft>
                    <a:spcPts val="800"/>
                  </a:spcAft>
                </a:pPr>
                <a14:m>
                  <m:oMath xmlns:m="http://schemas.openxmlformats.org/officeDocument/2006/math">
                    <m:acc>
                      <m:accPr>
                        <m:chr m:val="̂"/>
                        <m:ctrlPr>
                          <a:rPr lang="fr-FR"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𝐀𝐁𝐂</m:t>
                        </m:r>
                      </m:e>
                    </m:acc>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acc>
                      <m:accPr>
                        <m:chr m:val="̂"/>
                        <m:ctrlPr>
                          <a:rPr lang="fr-FR"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𝐀𝐂𝐁</m:t>
                        </m:r>
                      </m:e>
                    </m:acc>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𝟕𝟎</m:t>
                    </m:r>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oMath>
                </a14:m>
                <a:r>
                  <a:rPr lang="fr-FR" sz="2800" b="1" i="0" dirty="0">
                    <a:solidFill>
                      <a:srgbClr val="FF0000"/>
                    </a:solidFill>
                    <a:effectLst/>
                    <a:latin typeface="Comic Sans MS" pitchFamily="66" charset="0"/>
                    <a:ea typeface="Calibri" panose="020F0502020204030204" pitchFamily="34" charset="0"/>
                    <a:cs typeface="Arial" panose="020B0604020202020204" pitchFamily="34" charset="0"/>
                  </a:rPr>
                  <a:t>.</a:t>
                </a:r>
                <a:endParaRPr lang="fr-FR" sz="2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2800" b="1" i="0" dirty="0">
                    <a:solidFill>
                      <a:srgbClr val="FF0000"/>
                    </a:solidFill>
                    <a:effectLst/>
                    <a:latin typeface="Comic Sans MS" pitchFamily="66" charset="0"/>
                    <a:ea typeface="Calibri" panose="020F0502020204030204" pitchFamily="34" charset="0"/>
                    <a:cs typeface="Calibri" panose="020F0502020204030204" pitchFamily="34" charset="0"/>
                  </a:rPr>
                  <a:t>La somme des angles</a:t>
                </a:r>
                <a:r>
                  <a:rPr lang="fr-FR" sz="2800" b="1" i="0" baseline="0" dirty="0">
                    <a:solidFill>
                      <a:srgbClr val="FF0000"/>
                    </a:solidFill>
                    <a:effectLst/>
                    <a:latin typeface="Comic Sans MS" pitchFamily="66" charset="0"/>
                    <a:ea typeface="Calibri" panose="020F0502020204030204" pitchFamily="34" charset="0"/>
                    <a:cs typeface="Calibri" panose="020F0502020204030204" pitchFamily="34" charset="0"/>
                  </a:rPr>
                  <a:t> d’un triangle est de</a:t>
                </a:r>
                <a:r>
                  <a:rPr lang="fr-FR" sz="2800" b="1" i="0" dirty="0">
                    <a:solidFill>
                      <a:srgbClr val="FF0000"/>
                    </a:solidFill>
                    <a:effectLst/>
                    <a:latin typeface="Comic Sans MS" pitchFamily="66" charset="0"/>
                    <a:ea typeface="Calibri" panose="020F0502020204030204" pitchFamily="34" charset="0"/>
                    <a:cs typeface="Calibri" panose="020F0502020204030204" pitchFamily="34" charset="0"/>
                  </a:rPr>
                  <a:t> 180</a:t>
                </a:r>
                <a:r>
                  <a:rPr lang="fr-FR" sz="2800" b="1" i="0" baseline="30000" dirty="0">
                    <a:solidFill>
                      <a:srgbClr val="FF0000"/>
                    </a:solidFill>
                    <a:effectLst/>
                    <a:latin typeface="Comic Sans MS" pitchFamily="66" charset="0"/>
                    <a:ea typeface="Calibri" panose="020F0502020204030204" pitchFamily="34" charset="0"/>
                    <a:cs typeface="Calibri" panose="020F0502020204030204" pitchFamily="34" charset="0"/>
                  </a:rPr>
                  <a:t>o</a:t>
                </a:r>
                <a:r>
                  <a:rPr lang="fr-FR" sz="2800" b="1" i="0" baseline="0" dirty="0">
                    <a:solidFill>
                      <a:schemeClr val="dk1"/>
                    </a:solidFill>
                    <a:effectLst/>
                    <a:latin typeface="Comic Sans MS" pitchFamily="66" charset="0"/>
                    <a:ea typeface="Calibri" panose="020F0502020204030204" pitchFamily="34" charset="0"/>
                    <a:cs typeface="Arial" panose="020B0604020202020204" pitchFamily="34" charset="0"/>
                  </a:rPr>
                  <a:t>. </a:t>
                </a:r>
              </a:p>
              <a:p>
                <a:pPr marL="228600" marR="0" indent="0">
                  <a:lnSpc>
                    <a:spcPct val="107000"/>
                  </a:lnSpc>
                  <a:spcBef>
                    <a:spcPts val="0"/>
                  </a:spcBef>
                  <a:spcAft>
                    <a:spcPts val="800"/>
                  </a:spcAft>
                </a:pPr>
                <a:r>
                  <a:rPr lang="fr-FR" sz="2800" b="1" i="0" dirty="0">
                    <a:solidFill>
                      <a:srgbClr val="FF0000"/>
                    </a:solidFill>
                    <a:effectLst/>
                    <a:latin typeface="Comic Sans MS" pitchFamily="66" charset="0"/>
                    <a:ea typeface="Calibri" panose="020F0502020204030204" pitchFamily="34" charset="0"/>
                    <a:cs typeface="Calibri" panose="020F0502020204030204" pitchFamily="34" charset="0"/>
                  </a:rPr>
                  <a:t>Ainsi,  </a:t>
                </a:r>
                <a14:m>
                  <m:oMath xmlns:m="http://schemas.openxmlformats.org/officeDocument/2006/math">
                    <m:acc>
                      <m:accPr>
                        <m:chr m:val="̂"/>
                        <m:ctrlPr>
                          <a:rPr lang="fr-FR"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𝐀𝐁𝐂</m:t>
                        </m:r>
                      </m:e>
                    </m:acc>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acc>
                      <m:accPr>
                        <m:chr m:val="̂"/>
                        <m:ctrlPr>
                          <a:rPr lang="fr-FR"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𝐁𝐀𝐂</m:t>
                        </m:r>
                      </m:e>
                    </m:acc>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acc>
                      <m:accPr>
                        <m:chr m:val="̂"/>
                        <m:ctrlPr>
                          <a:rPr lang="fr-FR"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𝐁𝐂𝐀</m:t>
                        </m:r>
                      </m:e>
                    </m:acc>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𝟏𝟖𝟎</m:t>
                    </m:r>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fr-FR" sz="2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14:m>
                  <m:oMathPara xmlns:m="http://schemas.openxmlformats.org/officeDocument/2006/math">
                    <m:oMathParaPr>
                      <m:jc m:val="left"/>
                    </m:oMathParaPr>
                    <m:oMath xmlns:m="http://schemas.openxmlformats.org/officeDocument/2006/math">
                      <m:acc>
                        <m:accPr>
                          <m:chr m:val="̂"/>
                          <m:ctrlPr>
                            <a:rPr lang="fr-FR"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𝐁𝐀𝐂</m:t>
                          </m:r>
                        </m:e>
                      </m:acc>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𝟏𝟖𝟎</m:t>
                      </m:r>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acc>
                        <m:accPr>
                          <m:chr m:val="̂"/>
                          <m:ctrlPr>
                            <a:rPr lang="fr-FR"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𝐀𝐁𝐂</m:t>
                          </m:r>
                        </m:e>
                      </m:acc>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acc>
                        <m:accPr>
                          <m:chr m:val="̂"/>
                          <m:ctrlPr>
                            <a:rPr lang="fr-FR"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𝐁𝐂𝐀</m:t>
                          </m:r>
                        </m:e>
                      </m:acc>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fr-FR" sz="2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14:m>
                  <m:oMathPara xmlns:m="http://schemas.openxmlformats.org/officeDocument/2006/math">
                    <m:oMathParaPr>
                      <m:jc m:val="left"/>
                    </m:oMathParaPr>
                    <m:oMath xmlns:m="http://schemas.openxmlformats.org/officeDocument/2006/math">
                      <m:acc>
                        <m:accPr>
                          <m:chr m:val="̂"/>
                          <m:ctrlPr>
                            <a:rPr lang="fr-FR"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𝐁𝐀𝐂</m:t>
                          </m:r>
                        </m:e>
                      </m:acc>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𝟏𝟖𝟎</m:t>
                      </m:r>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𝟕𝟎</m:t>
                      </m:r>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𝟕𝟎</m:t>
                      </m:r>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fr-FR" sz="2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14:m>
                  <m:oMathPara xmlns:m="http://schemas.openxmlformats.org/officeDocument/2006/math">
                    <m:oMathParaPr>
                      <m:jc m:val="left"/>
                    </m:oMathParaPr>
                    <m:oMath xmlns:m="http://schemas.openxmlformats.org/officeDocument/2006/math">
                      <m:acc>
                        <m:accPr>
                          <m:chr m:val="̂"/>
                          <m:ctrlPr>
                            <a:rPr lang="fr-FR"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𝐁𝐀𝐂</m:t>
                          </m:r>
                        </m:e>
                      </m:acc>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𝟏𝟖𝟎</m:t>
                      </m:r>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𝟏𝟒𝟎</m:t>
                      </m:r>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oMath>
                  </m:oMathPara>
                </a14:m>
                <a:endParaRPr lang="fr-FR" sz="2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2800" b="1" i="0" dirty="0">
                    <a:solidFill>
                      <a:srgbClr val="FF0000"/>
                    </a:solidFill>
                    <a:effectLst/>
                    <a:latin typeface="Comic Sans MS" pitchFamily="66" charset="0"/>
                    <a:ea typeface="Calibri" panose="020F0502020204030204" pitchFamily="34" charset="0"/>
                    <a:cs typeface="Calibri" panose="020F0502020204030204" pitchFamily="34" charset="0"/>
                  </a:rPr>
                  <a:t>L’angle </a:t>
                </a:r>
                <a14:m>
                  <m:oMath xmlns:m="http://schemas.openxmlformats.org/officeDocument/2006/math">
                    <m:acc>
                      <m:accPr>
                        <m:chr m:val="̂"/>
                        <m:ctrlPr>
                          <a:rPr lang="fr-FR"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1" i="0"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𝐁𝐀𝐂</m:t>
                        </m:r>
                      </m:e>
                    </m:acc>
                  </m:oMath>
                </a14:m>
                <a:r>
                  <a:rPr lang="fr-FR" sz="2800" b="1" i="0" dirty="0">
                    <a:solidFill>
                      <a:srgbClr val="FF0000"/>
                    </a:solidFill>
                    <a:effectLst/>
                    <a:latin typeface="Comic Sans MS" pitchFamily="66" charset="0"/>
                    <a:ea typeface="Calibri" panose="020F0502020204030204" pitchFamily="34" charset="0"/>
                    <a:cs typeface="Calibri" panose="020F0502020204030204" pitchFamily="34" charset="0"/>
                  </a:rPr>
                  <a:t> mesure</a:t>
                </a:r>
                <a:r>
                  <a:rPr lang="fr-FR" sz="2800" b="1" i="0" baseline="0" dirty="0">
                    <a:solidFill>
                      <a:srgbClr val="FF0000"/>
                    </a:solidFill>
                    <a:effectLst/>
                    <a:latin typeface="Comic Sans MS" pitchFamily="66" charset="0"/>
                    <a:ea typeface="Calibri" panose="020F0502020204030204" pitchFamily="34" charset="0"/>
                    <a:cs typeface="Calibri" panose="020F0502020204030204" pitchFamily="34" charset="0"/>
                  </a:rPr>
                  <a:t> </a:t>
                </a:r>
                <a:r>
                  <a:rPr lang="fr-FR" sz="2800" b="1" i="0" dirty="0">
                    <a:solidFill>
                      <a:srgbClr val="FF0000"/>
                    </a:solidFill>
                    <a:effectLst/>
                    <a:latin typeface="Comic Sans MS" pitchFamily="66" charset="0"/>
                    <a:ea typeface="Calibri" panose="020F0502020204030204" pitchFamily="34" charset="0"/>
                    <a:cs typeface="Calibri" panose="020F0502020204030204" pitchFamily="34" charset="0"/>
                  </a:rPr>
                  <a:t>40</a:t>
                </a:r>
                <a:r>
                  <a:rPr lang="fr-FR" sz="2800" b="1" i="0" baseline="30000" dirty="0">
                    <a:solidFill>
                      <a:srgbClr val="FF0000"/>
                    </a:solidFill>
                    <a:effectLst/>
                    <a:latin typeface="Comic Sans MS" pitchFamily="66" charset="0"/>
                    <a:ea typeface="Calibri" panose="020F0502020204030204" pitchFamily="34" charset="0"/>
                    <a:cs typeface="Calibri" panose="020F0502020204030204" pitchFamily="34" charset="0"/>
                  </a:rPr>
                  <a:t>o</a:t>
                </a:r>
                <a:r>
                  <a:rPr lang="fr-FR" sz="2800" b="1" i="0" u="none" dirty="0">
                    <a:latin typeface="Comic Sans MS" pitchFamily="66" charset="0"/>
                  </a:rPr>
                  <a:t>.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2800" b="1" i="0" u="sng" dirty="0">
                  <a:effectLst/>
                  <a:highlight>
                    <a:srgbClr val="00FF00"/>
                  </a:highlight>
                  <a:latin typeface="Comic Sans MS" pitchFamily="66" charset="0"/>
                  <a:ea typeface="Calibri" panose="020F0502020204030204" pitchFamily="34" charset="0"/>
                  <a:cs typeface="Arial" panose="020B0604020202020204" pitchFamily="34" charset="0"/>
                </a:endParaRPr>
              </a:p>
              <a:p>
                <a:endParaRPr lang="fr-FR" sz="2800" i="0" dirty="0">
                  <a:effectLst/>
                  <a:highlight>
                    <a:srgbClr val="00FF00"/>
                  </a:highlight>
                  <a:latin typeface="Comic Sans MS" pitchFamily="66"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Quelle</a:t>
                </a:r>
                <a:r>
                  <a:rPr lang="fr-FR" sz="800" b="1" i="0" u="none" baseline="0" dirty="0">
                    <a:latin typeface="Comic Sans MS" pitchFamily="66" charset="0"/>
                    <a:ea typeface="Calibri" panose="020F0502020204030204" pitchFamily="34" charset="0"/>
                    <a:cs typeface="Calibri"/>
                  </a:rPr>
                  <a:t> est la mesure des angles </a:t>
                </a:r>
                <a:r>
                  <a:rPr lang="fr-FR" sz="800" b="1" i="0">
                    <a:latin typeface="Cambria Math" panose="02040503050406030204" pitchFamily="18" charset="0"/>
                  </a:rPr>
                  <a:t>(𝐀𝐂𝐁) ̂</a:t>
                </a:r>
                <a:r>
                  <a:rPr lang="fr-FR" sz="800" b="1" i="0" dirty="0">
                    <a:latin typeface="Comic Sans MS" pitchFamily="66" charset="0"/>
                  </a:rPr>
                  <a:t> et </a:t>
                </a:r>
                <a:r>
                  <a:rPr lang="fr-FR" sz="800" b="1" i="0">
                    <a:latin typeface="Cambria Math" panose="02040503050406030204" pitchFamily="18" charset="0"/>
                  </a:rPr>
                  <a:t>(𝐁𝐀𝐂) ̂</a:t>
                </a:r>
                <a:r>
                  <a:rPr lang="fr-FR" sz="800" b="1" i="0" u="none" dirty="0">
                    <a:solidFill>
                      <a:schemeClr val="bg1"/>
                    </a:solidFill>
                    <a:effectLst/>
                    <a:latin typeface="Comic Sans MS" pitchFamily="66" charset="0"/>
                    <a:ea typeface="Times New Roman" panose="02020603050405020304" pitchFamily="18" charset="0"/>
                    <a:cs typeface="Calibri" panose="020F0502020204030204" pitchFamily="34" charset="0"/>
                    <a:sym typeface="Comic Sans MS"/>
                  </a:rPr>
                  <a:t> ?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montrer leur travail.</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800" b="1" i="0" u="none" baseline="0" dirty="0">
                    <a:latin typeface="Comic Sans MS" pitchFamily="66" charset="0"/>
                    <a:cs typeface="Calibri"/>
                  </a:rPr>
                  <a:t> « </a:t>
                </a:r>
                <a:r>
                  <a:rPr lang="fr-FR" sz="2800" b="1" i="0" dirty="0">
                    <a:solidFill>
                      <a:srgbClr val="FF0000"/>
                    </a:solidFill>
                    <a:effectLst/>
                    <a:latin typeface="Comic Sans MS" pitchFamily="66" charset="0"/>
                    <a:ea typeface="Calibri" panose="020F0502020204030204" pitchFamily="34" charset="0"/>
                    <a:cs typeface="Calibri" panose="020F0502020204030204" pitchFamily="34" charset="0"/>
                  </a:rPr>
                  <a:t>ABC est</a:t>
                </a:r>
                <a:r>
                  <a:rPr lang="fr-FR" sz="2800" b="1" i="0" baseline="0" dirty="0">
                    <a:solidFill>
                      <a:srgbClr val="FF0000"/>
                    </a:solidFill>
                    <a:effectLst/>
                    <a:latin typeface="Comic Sans MS" pitchFamily="66" charset="0"/>
                    <a:ea typeface="Calibri" panose="020F0502020204030204" pitchFamily="34" charset="0"/>
                    <a:cs typeface="Calibri" panose="020F0502020204030204" pitchFamily="34" charset="0"/>
                  </a:rPr>
                  <a:t> un triangle isocèle de sommet principal A.</a:t>
                </a:r>
                <a:endParaRPr lang="fr-FR" sz="2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2800" b="1" i="0" dirty="0">
                    <a:solidFill>
                      <a:srgbClr val="FF0000"/>
                    </a:solidFill>
                    <a:effectLst/>
                    <a:latin typeface="Comic Sans MS" pitchFamily="66" charset="0"/>
                    <a:ea typeface="Calibri" panose="020F0502020204030204" pitchFamily="34" charset="0"/>
                    <a:cs typeface="Calibri" panose="020F0502020204030204" pitchFamily="34" charset="0"/>
                  </a:rPr>
                  <a:t>Ainsi, les angles à la base sont égaux.</a:t>
                </a:r>
                <a:endParaRPr lang="fr-FR" sz="2800" b="1" i="0" dirty="0">
                  <a:effectLst/>
                  <a:latin typeface="Comic Sans MS" pitchFamily="66" charset="0"/>
                  <a:ea typeface="Calibri" panose="020F0502020204030204" pitchFamily="34" charset="0"/>
                  <a:cs typeface="Arial" panose="020B0604020202020204" pitchFamily="34" charset="0"/>
                </a:endParaRPr>
              </a:p>
              <a:p>
                <a:pPr marL="228600" marR="0" indent="0" algn="just">
                  <a:lnSpc>
                    <a:spcPct val="107000"/>
                  </a:lnSpc>
                  <a:spcBef>
                    <a:spcPts val="0"/>
                  </a:spcBef>
                  <a:spcAft>
                    <a:spcPts val="800"/>
                  </a:spcAft>
                </a:pPr>
                <a:r>
                  <a:rPr lang="fr-FR" sz="2800" b="1" i="0">
                    <a:solidFill>
                      <a:srgbClr val="FF0000"/>
                    </a:solidFill>
                    <a:effectLst/>
                    <a:latin typeface="Cambria Math" panose="02040503050406030204" pitchFamily="18" charset="0"/>
                    <a:cs typeface="Calibri" panose="020F0502020204030204" pitchFamily="34" charset="0"/>
                  </a:rPr>
                  <a:t>(</a:t>
                </a:r>
                <a:r>
                  <a:rPr lang="fr-FR" sz="2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𝐀𝐁𝐂) ̂=</a:t>
                </a:r>
                <a:r>
                  <a:rPr lang="fr-FR" sz="2800" b="1" i="0">
                    <a:solidFill>
                      <a:srgbClr val="FF0000"/>
                    </a:solidFill>
                    <a:effectLst/>
                    <a:latin typeface="Cambria Math" panose="02040503050406030204" pitchFamily="18" charset="0"/>
                    <a:cs typeface="Calibri" panose="020F0502020204030204" pitchFamily="34" charset="0"/>
                  </a:rPr>
                  <a:t>(</a:t>
                </a:r>
                <a:r>
                  <a:rPr lang="fr-FR" sz="2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𝐀𝐂𝐁) ̂=𝟕𝟎°</a:t>
                </a:r>
                <a:r>
                  <a:rPr lang="fr-FR" sz="2800" b="1" i="0" dirty="0">
                    <a:solidFill>
                      <a:srgbClr val="FF0000"/>
                    </a:solidFill>
                    <a:effectLst/>
                    <a:latin typeface="Comic Sans MS" pitchFamily="66" charset="0"/>
                    <a:ea typeface="Calibri" panose="020F0502020204030204" pitchFamily="34" charset="0"/>
                    <a:cs typeface="Arial" panose="020B0604020202020204" pitchFamily="34" charset="0"/>
                  </a:rPr>
                  <a:t>.</a:t>
                </a:r>
                <a:endParaRPr lang="fr-FR" sz="2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2800" b="1" i="0" dirty="0">
                    <a:solidFill>
                      <a:srgbClr val="FF0000"/>
                    </a:solidFill>
                    <a:effectLst/>
                    <a:latin typeface="Comic Sans MS" pitchFamily="66" charset="0"/>
                    <a:ea typeface="Calibri" panose="020F0502020204030204" pitchFamily="34" charset="0"/>
                    <a:cs typeface="Calibri" panose="020F0502020204030204" pitchFamily="34" charset="0"/>
                  </a:rPr>
                  <a:t>La somme des angles</a:t>
                </a:r>
                <a:r>
                  <a:rPr lang="fr-FR" sz="2800" b="1" i="0" baseline="0" dirty="0">
                    <a:solidFill>
                      <a:srgbClr val="FF0000"/>
                    </a:solidFill>
                    <a:effectLst/>
                    <a:latin typeface="Comic Sans MS" pitchFamily="66" charset="0"/>
                    <a:ea typeface="Calibri" panose="020F0502020204030204" pitchFamily="34" charset="0"/>
                    <a:cs typeface="Calibri" panose="020F0502020204030204" pitchFamily="34" charset="0"/>
                  </a:rPr>
                  <a:t> d’un triangle est de</a:t>
                </a:r>
                <a:r>
                  <a:rPr lang="fr-FR" sz="2800" b="1" i="0" dirty="0">
                    <a:solidFill>
                      <a:srgbClr val="FF0000"/>
                    </a:solidFill>
                    <a:effectLst/>
                    <a:latin typeface="Comic Sans MS" pitchFamily="66" charset="0"/>
                    <a:ea typeface="Calibri" panose="020F0502020204030204" pitchFamily="34" charset="0"/>
                    <a:cs typeface="Calibri" panose="020F0502020204030204" pitchFamily="34" charset="0"/>
                  </a:rPr>
                  <a:t> 180</a:t>
                </a:r>
                <a:r>
                  <a:rPr lang="fr-FR" sz="2800" b="1" i="0" baseline="30000" dirty="0">
                    <a:solidFill>
                      <a:srgbClr val="FF0000"/>
                    </a:solidFill>
                    <a:effectLst/>
                    <a:latin typeface="Comic Sans MS" pitchFamily="66" charset="0"/>
                    <a:ea typeface="Calibri" panose="020F0502020204030204" pitchFamily="34" charset="0"/>
                    <a:cs typeface="Calibri" panose="020F0502020204030204" pitchFamily="34" charset="0"/>
                  </a:rPr>
                  <a:t>o</a:t>
                </a:r>
                <a:r>
                  <a:rPr lang="fr-FR" sz="2800" b="1" i="0" baseline="0" dirty="0">
                    <a:solidFill>
                      <a:schemeClr val="dk1"/>
                    </a:solidFill>
                    <a:effectLst/>
                    <a:latin typeface="Comic Sans MS" pitchFamily="66" charset="0"/>
                    <a:ea typeface="Calibri" panose="020F0502020204030204" pitchFamily="34" charset="0"/>
                    <a:cs typeface="Arial" panose="020B0604020202020204" pitchFamily="34" charset="0"/>
                  </a:rPr>
                  <a:t>. </a:t>
                </a:r>
              </a:p>
              <a:p>
                <a:pPr marL="228600" marR="0" indent="0">
                  <a:lnSpc>
                    <a:spcPct val="107000"/>
                  </a:lnSpc>
                  <a:spcBef>
                    <a:spcPts val="0"/>
                  </a:spcBef>
                  <a:spcAft>
                    <a:spcPts val="800"/>
                  </a:spcAft>
                </a:pPr>
                <a:r>
                  <a:rPr lang="fr-FR" sz="2800" b="1" i="0" dirty="0">
                    <a:solidFill>
                      <a:srgbClr val="FF0000"/>
                    </a:solidFill>
                    <a:effectLst/>
                    <a:latin typeface="Comic Sans MS" pitchFamily="66" charset="0"/>
                    <a:ea typeface="Calibri" panose="020F0502020204030204" pitchFamily="34" charset="0"/>
                    <a:cs typeface="Calibri" panose="020F0502020204030204" pitchFamily="34" charset="0"/>
                  </a:rPr>
                  <a:t>Ainsi,  </a:t>
                </a:r>
                <a:r>
                  <a:rPr lang="fr-FR" sz="2800" b="1" i="0">
                    <a:solidFill>
                      <a:srgbClr val="FF0000"/>
                    </a:solidFill>
                    <a:effectLst/>
                    <a:latin typeface="Cambria Math" panose="02040503050406030204" pitchFamily="18" charset="0"/>
                    <a:cs typeface="Calibri" panose="020F0502020204030204" pitchFamily="34" charset="0"/>
                  </a:rPr>
                  <a:t>(</a:t>
                </a:r>
                <a:r>
                  <a:rPr lang="fr-FR" sz="2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𝐀𝐁𝐂) ̂+ </a:t>
                </a:r>
                <a:r>
                  <a:rPr lang="fr-FR" sz="2800" b="1" i="0">
                    <a:solidFill>
                      <a:srgbClr val="FF0000"/>
                    </a:solidFill>
                    <a:effectLst/>
                    <a:latin typeface="Cambria Math" panose="02040503050406030204" pitchFamily="18" charset="0"/>
                    <a:cs typeface="Calibri" panose="020F0502020204030204" pitchFamily="34" charset="0"/>
                  </a:rPr>
                  <a:t>(</a:t>
                </a:r>
                <a:r>
                  <a:rPr lang="fr-FR" sz="2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𝐁𝐀𝐂) ̂+ </a:t>
                </a:r>
                <a:r>
                  <a:rPr lang="fr-FR" sz="2800" b="1" i="0">
                    <a:solidFill>
                      <a:srgbClr val="FF0000"/>
                    </a:solidFill>
                    <a:effectLst/>
                    <a:latin typeface="Cambria Math" panose="02040503050406030204" pitchFamily="18" charset="0"/>
                    <a:cs typeface="Calibri" panose="020F0502020204030204" pitchFamily="34" charset="0"/>
                  </a:rPr>
                  <a:t>(</a:t>
                </a:r>
                <a:r>
                  <a:rPr lang="fr-FR" sz="2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𝐁𝐂𝐀) ̂=𝟏𝟖𝟎° </a:t>
                </a:r>
                <a:endParaRPr lang="fr-FR" sz="2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2800" b="1" i="0">
                    <a:solidFill>
                      <a:srgbClr val="FF0000"/>
                    </a:solidFill>
                    <a:effectLst/>
                    <a:latin typeface="Cambria Math" panose="02040503050406030204" pitchFamily="18" charset="0"/>
                    <a:cs typeface="Calibri" panose="020F0502020204030204" pitchFamily="34" charset="0"/>
                  </a:rPr>
                  <a:t>(</a:t>
                </a:r>
                <a:r>
                  <a:rPr lang="fr-FR" sz="2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𝐁𝐀𝐂) ̂=𝟏𝟖𝟎°−(</a:t>
                </a:r>
                <a:r>
                  <a:rPr lang="fr-FR" sz="2800" b="1" i="0">
                    <a:solidFill>
                      <a:srgbClr val="FF0000"/>
                    </a:solidFill>
                    <a:effectLst/>
                    <a:latin typeface="Cambria Math" panose="02040503050406030204" pitchFamily="18" charset="0"/>
                    <a:cs typeface="Calibri" panose="020F0502020204030204" pitchFamily="34" charset="0"/>
                  </a:rPr>
                  <a:t>(</a:t>
                </a:r>
                <a:r>
                  <a:rPr lang="fr-FR" sz="2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𝐀𝐁𝐂) ̂+</a:t>
                </a:r>
                <a:r>
                  <a:rPr lang="fr-FR" sz="2800" b="1" i="0">
                    <a:solidFill>
                      <a:srgbClr val="FF0000"/>
                    </a:solidFill>
                    <a:effectLst/>
                    <a:latin typeface="Cambria Math" panose="02040503050406030204" pitchFamily="18" charset="0"/>
                    <a:cs typeface="Calibri" panose="020F0502020204030204" pitchFamily="34" charset="0"/>
                  </a:rPr>
                  <a:t>(</a:t>
                </a:r>
                <a:r>
                  <a:rPr lang="fr-FR" sz="2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𝐁𝐂𝐀) ̂) </a:t>
                </a:r>
                <a:endParaRPr lang="fr-FR" sz="2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2800" b="1" i="0">
                    <a:solidFill>
                      <a:srgbClr val="FF0000"/>
                    </a:solidFill>
                    <a:effectLst/>
                    <a:latin typeface="Cambria Math" panose="02040503050406030204" pitchFamily="18" charset="0"/>
                    <a:cs typeface="Calibri" panose="020F0502020204030204" pitchFamily="34" charset="0"/>
                  </a:rPr>
                  <a:t>(</a:t>
                </a:r>
                <a:r>
                  <a:rPr lang="fr-FR" sz="2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𝐁𝐀𝐂) ̂=𝟏𝟖𝟎°−(𝟕𝟎°+𝟕𝟎°) </a:t>
                </a:r>
                <a:endParaRPr lang="fr-FR" sz="2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2800" b="1" i="0">
                    <a:solidFill>
                      <a:srgbClr val="FF0000"/>
                    </a:solidFill>
                    <a:effectLst/>
                    <a:latin typeface="Cambria Math" panose="02040503050406030204" pitchFamily="18" charset="0"/>
                    <a:cs typeface="Calibri" panose="020F0502020204030204" pitchFamily="34" charset="0"/>
                  </a:rPr>
                  <a:t>(</a:t>
                </a:r>
                <a:r>
                  <a:rPr lang="fr-FR" sz="2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𝐁𝐀𝐂) ̂=𝟏𝟖𝟎°−𝟏𝟒𝟎°</a:t>
                </a:r>
                <a:endParaRPr lang="fr-FR" sz="2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2800" b="1" i="0" dirty="0">
                    <a:solidFill>
                      <a:srgbClr val="FF0000"/>
                    </a:solidFill>
                    <a:effectLst/>
                    <a:latin typeface="Comic Sans MS" pitchFamily="66" charset="0"/>
                    <a:ea typeface="Calibri" panose="020F0502020204030204" pitchFamily="34" charset="0"/>
                    <a:cs typeface="Calibri" panose="020F0502020204030204" pitchFamily="34" charset="0"/>
                  </a:rPr>
                  <a:t>L’angle </a:t>
                </a:r>
                <a:r>
                  <a:rPr lang="fr-FR" sz="2800" b="1" i="0">
                    <a:solidFill>
                      <a:srgbClr val="FF0000"/>
                    </a:solidFill>
                    <a:effectLst/>
                    <a:latin typeface="Cambria Math" panose="02040503050406030204" pitchFamily="18" charset="0"/>
                    <a:cs typeface="Calibri" panose="020F0502020204030204" pitchFamily="34" charset="0"/>
                  </a:rPr>
                  <a:t>(</a:t>
                </a:r>
                <a:r>
                  <a:rPr lang="fr-FR" sz="2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𝐁𝐀𝐂) ̂</a:t>
                </a:r>
                <a:r>
                  <a:rPr lang="fr-FR" sz="2800" b="1" i="0" dirty="0">
                    <a:solidFill>
                      <a:srgbClr val="FF0000"/>
                    </a:solidFill>
                    <a:effectLst/>
                    <a:latin typeface="Comic Sans MS" pitchFamily="66" charset="0"/>
                    <a:ea typeface="Calibri" panose="020F0502020204030204" pitchFamily="34" charset="0"/>
                    <a:cs typeface="Calibri" panose="020F0502020204030204" pitchFamily="34" charset="0"/>
                  </a:rPr>
                  <a:t> mesure</a:t>
                </a:r>
                <a:r>
                  <a:rPr lang="fr-FR" sz="2800" b="1" i="0" baseline="0" dirty="0">
                    <a:solidFill>
                      <a:srgbClr val="FF0000"/>
                    </a:solidFill>
                    <a:effectLst/>
                    <a:latin typeface="Comic Sans MS" pitchFamily="66" charset="0"/>
                    <a:ea typeface="Calibri" panose="020F0502020204030204" pitchFamily="34" charset="0"/>
                    <a:cs typeface="Calibri" panose="020F0502020204030204" pitchFamily="34" charset="0"/>
                  </a:rPr>
                  <a:t> </a:t>
                </a:r>
                <a:r>
                  <a:rPr lang="fr-FR" sz="2800" b="1" i="0" dirty="0">
                    <a:solidFill>
                      <a:srgbClr val="FF0000"/>
                    </a:solidFill>
                    <a:effectLst/>
                    <a:latin typeface="Comic Sans MS" pitchFamily="66" charset="0"/>
                    <a:ea typeface="Calibri" panose="020F0502020204030204" pitchFamily="34" charset="0"/>
                    <a:cs typeface="Calibri" panose="020F0502020204030204" pitchFamily="34" charset="0"/>
                  </a:rPr>
                  <a:t>40</a:t>
                </a:r>
                <a:r>
                  <a:rPr lang="fr-FR" sz="2800" b="1" i="0" baseline="30000" dirty="0">
                    <a:solidFill>
                      <a:srgbClr val="FF0000"/>
                    </a:solidFill>
                    <a:effectLst/>
                    <a:latin typeface="Comic Sans MS" pitchFamily="66" charset="0"/>
                    <a:ea typeface="Calibri" panose="020F0502020204030204" pitchFamily="34" charset="0"/>
                    <a:cs typeface="Calibri" panose="020F0502020204030204" pitchFamily="34" charset="0"/>
                  </a:rPr>
                  <a:t>o</a:t>
                </a:r>
                <a:r>
                  <a:rPr lang="fr-FR" sz="2800" b="1" i="0" u="none" dirty="0">
                    <a:latin typeface="Comic Sans MS" pitchFamily="66" charset="0"/>
                  </a:rPr>
                  <a:t>.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2800" b="1" i="0" u="sng" dirty="0">
                  <a:effectLst/>
                  <a:highlight>
                    <a:srgbClr val="00FF00"/>
                  </a:highlight>
                  <a:latin typeface="Comic Sans MS" pitchFamily="66" charset="0"/>
                  <a:ea typeface="Calibri" panose="020F0502020204030204" pitchFamily="34" charset="0"/>
                  <a:cs typeface="Arial" panose="020B0604020202020204" pitchFamily="34" charset="0"/>
                </a:endParaRPr>
              </a:p>
              <a:p>
                <a:endParaRPr lang="fr-FR" sz="2800" i="0" dirty="0">
                  <a:effectLst/>
                  <a:highlight>
                    <a:srgbClr val="00FF00"/>
                  </a:highlight>
                  <a:latin typeface="Comic Sans MS" pitchFamily="66"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17</a:t>
            </a:fld>
            <a:endParaRPr lang="en-US" dirty="0">
              <a:latin typeface="Comic Sans MS" panose="030F0702030302020204" pitchFamily="66" charset="0"/>
            </a:endParaRPr>
          </a:p>
        </p:txBody>
      </p:sp>
    </p:spTree>
    <p:extLst>
      <p:ext uri="{BB962C8B-B14F-4D97-AF65-F5344CB8AC3E}">
        <p14:creationId xmlns:p14="http://schemas.microsoft.com/office/powerpoint/2010/main" val="42699392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rPr>
            </a:b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pPr marL="0" marR="0" lvl="0" indent="0" algn="r" rtl="0">
                <a:lnSpc>
                  <a:spcPct val="100000"/>
                </a:lnSpc>
                <a:spcBef>
                  <a:spcPts val="0"/>
                </a:spcBef>
                <a:spcAft>
                  <a:spcPts val="0"/>
                </a:spcAft>
                <a:buClr>
                  <a:srgbClr val="000000"/>
                </a:buClr>
                <a:buSzPts val="1200"/>
                <a:buFont typeface="Arial"/>
                <a:buNone/>
              </a:pPr>
              <a:t>18</a:t>
            </a:fld>
            <a:endParaRPr lang="fr-FR" sz="1200" b="0" i="0" u="none" strike="noStrike" cap="none" dirty="0">
              <a:solidFill>
                <a:schemeClr val="dk1"/>
              </a:solidFill>
              <a:ea typeface="Calibri"/>
              <a:cs typeface="Calibri"/>
              <a:sym typeface="Calibri"/>
            </a:endParaRPr>
          </a:p>
        </p:txBody>
      </p:sp>
    </p:spTree>
    <p:extLst>
      <p:ext uri="{BB962C8B-B14F-4D97-AF65-F5344CB8AC3E}">
        <p14:creationId xmlns:p14="http://schemas.microsoft.com/office/powerpoint/2010/main" val="2251457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Trouvez</a:t>
                </a:r>
                <a:r>
                  <a:rPr lang="fr-FR" sz="800" b="1" i="0" u="none" baseline="0" dirty="0">
                    <a:latin typeface="Comic Sans MS" pitchFamily="66" charset="0"/>
                    <a:ea typeface="Calibri" panose="020F0502020204030204" pitchFamily="34" charset="0"/>
                    <a:cs typeface="Calibri"/>
                  </a:rPr>
                  <a:t> la mesure de l’angle qui manque.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montrer leur travail.</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200" b="1" i="0" u="none" baseline="0" dirty="0">
                    <a:latin typeface="Comic Sans MS" pitchFamily="66" charset="0"/>
                    <a:cs typeface="Calibri"/>
                  </a:rPr>
                  <a:t> </a:t>
                </a:r>
                <a:r>
                  <a:rPr lang="fr-FR" sz="800" b="1" i="0" u="none" baseline="0" dirty="0">
                    <a:latin typeface="Comic Sans MS" pitchFamily="66" charset="0"/>
                    <a:cs typeface="Calibri"/>
                  </a:rPr>
                  <a:t>«</a:t>
                </a:r>
                <a:r>
                  <a:rPr lang="fr-FR" sz="1200" b="1" i="0" u="none" baseline="0" dirty="0">
                    <a:latin typeface="Comic Sans MS" pitchFamily="66" charset="0"/>
                    <a:cs typeface="Calibri"/>
                  </a:rPr>
                  <a:t> </a:t>
                </a:r>
                <a:r>
                  <a:rPr lang="fr-FR" sz="1200" b="1" i="0" u="none" dirty="0">
                    <a:latin typeface="Comic Sans MS" pitchFamily="66" charset="0"/>
                    <a:ea typeface="Calibri" panose="020F0502020204030204" pitchFamily="34" charset="0"/>
                    <a:cs typeface="Calibri"/>
                  </a:rPr>
                  <a:t>La somme des angles d’un triangle est de</a:t>
                </a:r>
                <a:r>
                  <a:rPr lang="fr-FR" sz="1800" b="1" i="0" dirty="0">
                    <a:solidFill>
                      <a:srgbClr val="FF0000"/>
                    </a:solidFill>
                    <a:effectLst/>
                    <a:latin typeface="Comic Sans MS" pitchFamily="66" charset="0"/>
                    <a:ea typeface="Calibri" panose="020F0502020204030204" pitchFamily="34" charset="0"/>
                    <a:cs typeface="Calibri" panose="020F0502020204030204" pitchFamily="34" charset="0"/>
                  </a:rPr>
                  <a:t> 180</a:t>
                </a:r>
                <a:r>
                  <a:rPr lang="fr-FR" sz="1800" b="1" i="0" baseline="30000" dirty="0">
                    <a:solidFill>
                      <a:srgbClr val="FF0000"/>
                    </a:solidFill>
                    <a:effectLst/>
                    <a:latin typeface="Comic Sans MS" pitchFamily="66" charset="0"/>
                    <a:ea typeface="Calibri" panose="020F0502020204030204" pitchFamily="34" charset="0"/>
                    <a:cs typeface="Calibri" panose="020F0502020204030204" pitchFamily="34" charset="0"/>
                  </a:rPr>
                  <a:t>o</a:t>
                </a:r>
                <a:r>
                  <a:rPr lang="fr-FR" sz="1800" b="1" i="0" dirty="0">
                    <a:solidFill>
                      <a:srgbClr val="FF0000"/>
                    </a:solidFill>
                    <a:effectLst/>
                    <a:latin typeface="Comic Sans MS" pitchFamily="66" charset="0"/>
                    <a:ea typeface="Calibri" panose="020F0502020204030204" pitchFamily="34" charset="0"/>
                    <a:cs typeface="Calibri" panose="020F0502020204030204" pitchFamily="34" charset="0"/>
                  </a:rPr>
                  <a:t>. </a:t>
                </a:r>
              </a:p>
              <a:p>
                <a:pPr marL="228600" indent="0"/>
                <a:r>
                  <a:rPr lang="fr-FR" sz="1800" b="1" i="0" dirty="0">
                    <a:solidFill>
                      <a:srgbClr val="FF0000"/>
                    </a:solidFill>
                    <a:effectLst/>
                    <a:latin typeface="Comic Sans MS" pitchFamily="66" charset="0"/>
                    <a:ea typeface="Calibri" panose="020F0502020204030204" pitchFamily="34" charset="0"/>
                    <a:cs typeface="Calibri" panose="020F0502020204030204" pitchFamily="34" charset="0"/>
                  </a:rPr>
                  <a:t>Ainsi, </a:t>
                </a:r>
                <a14:m>
                  <m:oMath xmlns:m="http://schemas.openxmlformats.org/officeDocument/2006/math">
                    <m:acc>
                      <m:accPr>
                        <m:chr m:val="̂"/>
                        <m:ctrlPr>
                          <a:rPr lang="fr-FR" sz="1800" b="1" i="1" u="none" strike="noStrike" cap="none" smtClean="0">
                            <a:solidFill>
                              <a:srgbClr val="FF0000"/>
                            </a:solidFill>
                            <a:effectLst/>
                            <a:latin typeface="Cambria Math" panose="02040503050406030204" pitchFamily="18" charset="0"/>
                            <a:ea typeface="Calibri"/>
                            <a:cs typeface="Calibri"/>
                            <a:sym typeface="Calibri"/>
                          </a:rPr>
                        </m:ctrlPr>
                      </m:accPr>
                      <m:e>
                        <m:r>
                          <a:rPr lang="fr-FR" sz="1800" b="1" i="0" u="none" strike="noStrike" cap="none" smtClean="0">
                            <a:solidFill>
                              <a:srgbClr val="FF0000"/>
                            </a:solidFill>
                            <a:effectLst/>
                            <a:latin typeface="Cambria Math" panose="02040503050406030204" pitchFamily="18" charset="0"/>
                            <a:ea typeface="Calibri"/>
                            <a:cs typeface="Calibri"/>
                            <a:sym typeface="Calibri"/>
                          </a:rPr>
                          <m:t>𝐀𝐁𝐂</m:t>
                        </m:r>
                      </m:e>
                    </m:acc>
                    <m:r>
                      <a:rPr lang="fr-FR" sz="1800" b="1" i="0" u="none" strike="noStrike" cap="none" smtClean="0">
                        <a:solidFill>
                          <a:srgbClr val="FF0000"/>
                        </a:solidFill>
                        <a:effectLst/>
                        <a:latin typeface="Cambria Math" panose="02040503050406030204" pitchFamily="18" charset="0"/>
                        <a:ea typeface="Calibri"/>
                        <a:cs typeface="Calibri"/>
                        <a:sym typeface="Calibri"/>
                      </a:rPr>
                      <m:t>+ </m:t>
                    </m:r>
                    <m:acc>
                      <m:accPr>
                        <m:chr m:val="̂"/>
                        <m:ctrlPr>
                          <a:rPr lang="fr-FR" sz="1800" b="1" i="1" u="none" strike="noStrike" cap="none">
                            <a:solidFill>
                              <a:srgbClr val="FF0000"/>
                            </a:solidFill>
                            <a:effectLst/>
                            <a:latin typeface="Cambria Math" panose="02040503050406030204" pitchFamily="18" charset="0"/>
                            <a:ea typeface="Calibri"/>
                            <a:cs typeface="Calibri"/>
                            <a:sym typeface="Calibri"/>
                          </a:rPr>
                        </m:ctrlPr>
                      </m:accPr>
                      <m:e>
                        <m:r>
                          <a:rPr lang="fr-FR" sz="1800" b="1" i="0" u="none" strike="noStrike" cap="none" smtClean="0">
                            <a:solidFill>
                              <a:srgbClr val="FF0000"/>
                            </a:solidFill>
                            <a:effectLst/>
                            <a:latin typeface="Cambria Math" panose="02040503050406030204" pitchFamily="18" charset="0"/>
                            <a:ea typeface="Calibri"/>
                            <a:cs typeface="Calibri"/>
                            <a:sym typeface="Calibri"/>
                          </a:rPr>
                          <m:t>𝐁𝐀𝐂</m:t>
                        </m:r>
                      </m:e>
                    </m:acc>
                    <m:r>
                      <a:rPr lang="fr-FR" sz="1800" b="1" i="0" u="none" strike="noStrike" cap="none" smtClean="0">
                        <a:solidFill>
                          <a:srgbClr val="FF0000"/>
                        </a:solidFill>
                        <a:effectLst/>
                        <a:latin typeface="Cambria Math" panose="02040503050406030204" pitchFamily="18" charset="0"/>
                        <a:ea typeface="Calibri"/>
                        <a:cs typeface="Calibri"/>
                        <a:sym typeface="Calibri"/>
                      </a:rPr>
                      <m:t>+ </m:t>
                    </m:r>
                    <m:acc>
                      <m:accPr>
                        <m:chr m:val="̂"/>
                        <m:ctrlPr>
                          <a:rPr lang="fr-FR" sz="1800" b="1" i="1" u="none" strike="noStrike" cap="none">
                            <a:solidFill>
                              <a:srgbClr val="FF0000"/>
                            </a:solidFill>
                            <a:effectLst/>
                            <a:latin typeface="Cambria Math" panose="02040503050406030204" pitchFamily="18" charset="0"/>
                            <a:ea typeface="Calibri"/>
                            <a:cs typeface="Calibri"/>
                            <a:sym typeface="Calibri"/>
                          </a:rPr>
                        </m:ctrlPr>
                      </m:accPr>
                      <m:e>
                        <m:r>
                          <a:rPr lang="fr-FR" sz="1800" b="1" i="0" u="none" strike="noStrike" cap="none" smtClean="0">
                            <a:solidFill>
                              <a:srgbClr val="FF0000"/>
                            </a:solidFill>
                            <a:effectLst/>
                            <a:latin typeface="Cambria Math" panose="02040503050406030204" pitchFamily="18" charset="0"/>
                            <a:ea typeface="Calibri"/>
                            <a:cs typeface="Calibri"/>
                            <a:sym typeface="Calibri"/>
                          </a:rPr>
                          <m:t>𝐁𝐂𝐀</m:t>
                        </m:r>
                      </m:e>
                    </m:acc>
                    <m:r>
                      <a:rPr lang="fr-FR" sz="1800" b="1" i="0" u="none" strike="noStrike" cap="none" smtClean="0">
                        <a:solidFill>
                          <a:srgbClr val="FF0000"/>
                        </a:solidFill>
                        <a:effectLst/>
                        <a:latin typeface="Cambria Math" panose="02040503050406030204" pitchFamily="18" charset="0"/>
                        <a:ea typeface="Calibri"/>
                        <a:cs typeface="Calibri"/>
                        <a:sym typeface="Calibri"/>
                      </a:rPr>
                      <m:t>=</m:t>
                    </m:r>
                    <m:r>
                      <a:rPr lang="fr-FR" sz="1800" b="1" i="0" u="none" strike="noStrike" cap="none" smtClean="0">
                        <a:solidFill>
                          <a:srgbClr val="FF0000"/>
                        </a:solidFill>
                        <a:effectLst/>
                        <a:latin typeface="Cambria Math" panose="02040503050406030204" pitchFamily="18" charset="0"/>
                        <a:ea typeface="Calibri"/>
                        <a:cs typeface="Calibri"/>
                        <a:sym typeface="Calibri"/>
                      </a:rPr>
                      <m:t>𝟏𝟖𝟎</m:t>
                    </m:r>
                    <m:r>
                      <a:rPr lang="fr-FR" sz="1800" b="1" i="0" u="none" strike="noStrike" cap="none" smtClean="0">
                        <a:solidFill>
                          <a:srgbClr val="FF0000"/>
                        </a:solidFill>
                        <a:effectLst/>
                        <a:latin typeface="Cambria Math" panose="02040503050406030204" pitchFamily="18" charset="0"/>
                        <a:ea typeface="Calibri"/>
                        <a:cs typeface="Calibri"/>
                        <a:sym typeface="Calibri"/>
                      </a:rPr>
                      <m:t>° </m:t>
                    </m:r>
                  </m:oMath>
                </a14:m>
                <a:endParaRPr lang="fr-FR" sz="1800" b="1" i="0" u="none" strike="noStrike" cap="none" dirty="0">
                  <a:solidFill>
                    <a:srgbClr val="FF0000"/>
                  </a:solidFill>
                  <a:effectLst/>
                  <a:latin typeface="Comic Sans MS" pitchFamily="66" charset="0"/>
                  <a:ea typeface="Calibri"/>
                  <a:cs typeface="Calibri"/>
                  <a:sym typeface="Calibri"/>
                </a:endParaRPr>
              </a:p>
              <a:p>
                <a:pPr marL="228600" indent="0">
                  <a:lnSpc>
                    <a:spcPct val="110000"/>
                  </a:lnSpc>
                  <a:buNone/>
                </a:pPr>
                <a14:m>
                  <m:oMathPara xmlns:m="http://schemas.openxmlformats.org/officeDocument/2006/math">
                    <m:oMathParaPr>
                      <m:jc m:val="left"/>
                    </m:oMathParaPr>
                    <m:oMath xmlns:m="http://schemas.openxmlformats.org/officeDocument/2006/math">
                      <m:acc>
                        <m:accPr>
                          <m:chr m:val="̂"/>
                          <m:ctrlPr>
                            <a:rPr lang="fr-FR" sz="1800" b="1" i="1" u="none" strike="noStrike" cap="none" smtClean="0">
                              <a:solidFill>
                                <a:srgbClr val="FF0000"/>
                              </a:solidFill>
                              <a:effectLst/>
                              <a:latin typeface="Cambria Math" panose="02040503050406030204" pitchFamily="18" charset="0"/>
                              <a:ea typeface="Calibri"/>
                              <a:cs typeface="Calibri"/>
                              <a:sym typeface="Calibri"/>
                            </a:rPr>
                          </m:ctrlPr>
                        </m:accPr>
                        <m:e>
                          <m:r>
                            <a:rPr lang="fr-FR" sz="1800" b="1" i="0" u="none" strike="noStrike" cap="none" smtClean="0">
                              <a:solidFill>
                                <a:srgbClr val="FF0000"/>
                              </a:solidFill>
                              <a:effectLst/>
                              <a:latin typeface="Cambria Math" panose="02040503050406030204" pitchFamily="18" charset="0"/>
                              <a:ea typeface="Calibri"/>
                              <a:cs typeface="Calibri"/>
                              <a:sym typeface="Calibri"/>
                            </a:rPr>
                            <m:t>𝐀𝐁𝐂</m:t>
                          </m:r>
                        </m:e>
                      </m:acc>
                      <m:r>
                        <a:rPr lang="fr-FR" sz="1800" b="1" i="0" u="none" strike="noStrike" cap="none" smtClean="0">
                          <a:solidFill>
                            <a:srgbClr val="FF0000"/>
                          </a:solidFill>
                          <a:effectLst/>
                          <a:latin typeface="Cambria Math" panose="02040503050406030204" pitchFamily="18" charset="0"/>
                          <a:ea typeface="Calibri"/>
                          <a:cs typeface="Calibri"/>
                          <a:sym typeface="Calibri"/>
                        </a:rPr>
                        <m:t>=</m:t>
                      </m:r>
                      <m:r>
                        <a:rPr lang="fr-FR" sz="1800" b="1" i="0" u="none" strike="noStrike" cap="none" smtClean="0">
                          <a:solidFill>
                            <a:srgbClr val="FF0000"/>
                          </a:solidFill>
                          <a:effectLst/>
                          <a:latin typeface="Cambria Math" panose="02040503050406030204" pitchFamily="18" charset="0"/>
                          <a:ea typeface="Calibri"/>
                          <a:cs typeface="Calibri"/>
                          <a:sym typeface="Calibri"/>
                        </a:rPr>
                        <m:t>𝟏𝟖𝟎</m:t>
                      </m:r>
                      <m:r>
                        <a:rPr lang="fr-FR" sz="1800" b="1" i="0" u="none" strike="noStrike" cap="none" smtClean="0">
                          <a:solidFill>
                            <a:srgbClr val="FF0000"/>
                          </a:solidFill>
                          <a:effectLst/>
                          <a:latin typeface="Cambria Math" panose="02040503050406030204" pitchFamily="18" charset="0"/>
                          <a:ea typeface="Calibri"/>
                          <a:cs typeface="Calibri"/>
                          <a:sym typeface="Calibri"/>
                        </a:rPr>
                        <m:t>°−</m:t>
                      </m:r>
                      <m:d>
                        <m:dPr>
                          <m:ctrlPr>
                            <a:rPr lang="fr-FR" sz="1800" b="1" i="1" u="none" strike="noStrike" cap="none">
                              <a:solidFill>
                                <a:srgbClr val="FF0000"/>
                              </a:solidFill>
                              <a:effectLst/>
                              <a:latin typeface="Cambria Math" panose="02040503050406030204" pitchFamily="18" charset="0"/>
                              <a:ea typeface="Calibri"/>
                              <a:cs typeface="Calibri"/>
                              <a:sym typeface="Calibri"/>
                            </a:rPr>
                          </m:ctrlPr>
                        </m:dPr>
                        <m:e>
                          <m:acc>
                            <m:accPr>
                              <m:chr m:val="̂"/>
                              <m:ctrlPr>
                                <a:rPr lang="fr-FR" sz="1800" b="1" i="1" u="none" strike="noStrike" cap="none">
                                  <a:solidFill>
                                    <a:srgbClr val="FF0000"/>
                                  </a:solidFill>
                                  <a:effectLst/>
                                  <a:latin typeface="Cambria Math" panose="02040503050406030204" pitchFamily="18" charset="0"/>
                                  <a:ea typeface="Calibri"/>
                                  <a:cs typeface="Calibri"/>
                                  <a:sym typeface="Calibri"/>
                                </a:rPr>
                              </m:ctrlPr>
                            </m:accPr>
                            <m:e>
                              <m:r>
                                <a:rPr lang="fr-FR" sz="1800" b="1" i="0" u="none" strike="noStrike" cap="none" smtClean="0">
                                  <a:solidFill>
                                    <a:srgbClr val="FF0000"/>
                                  </a:solidFill>
                                  <a:effectLst/>
                                  <a:latin typeface="Cambria Math" panose="02040503050406030204" pitchFamily="18" charset="0"/>
                                  <a:ea typeface="Calibri"/>
                                  <a:cs typeface="Calibri"/>
                                  <a:sym typeface="Calibri"/>
                                </a:rPr>
                                <m:t>𝐁𝐂𝐀</m:t>
                              </m:r>
                            </m:e>
                          </m:acc>
                          <m:r>
                            <a:rPr lang="fr-FR" sz="1800" b="1" i="0" u="none" strike="noStrike" cap="none" smtClean="0">
                              <a:solidFill>
                                <a:srgbClr val="FF0000"/>
                              </a:solidFill>
                              <a:effectLst/>
                              <a:latin typeface="Cambria Math" panose="02040503050406030204" pitchFamily="18" charset="0"/>
                              <a:ea typeface="Calibri"/>
                              <a:cs typeface="Calibri"/>
                              <a:sym typeface="Calibri"/>
                            </a:rPr>
                            <m:t>+</m:t>
                          </m:r>
                          <m:acc>
                            <m:accPr>
                              <m:chr m:val="̂"/>
                              <m:ctrlPr>
                                <a:rPr lang="fr-FR" sz="1800" b="1" i="1" u="none" strike="noStrike" cap="none">
                                  <a:solidFill>
                                    <a:srgbClr val="FF0000"/>
                                  </a:solidFill>
                                  <a:effectLst/>
                                  <a:latin typeface="Cambria Math" panose="02040503050406030204" pitchFamily="18" charset="0"/>
                                  <a:ea typeface="Calibri"/>
                                  <a:cs typeface="Calibri"/>
                                  <a:sym typeface="Calibri"/>
                                </a:rPr>
                              </m:ctrlPr>
                            </m:accPr>
                            <m:e>
                              <m:r>
                                <a:rPr lang="fr-FR" sz="1800" b="1" i="0" u="none" strike="noStrike" cap="none" smtClean="0">
                                  <a:solidFill>
                                    <a:srgbClr val="FF0000"/>
                                  </a:solidFill>
                                  <a:effectLst/>
                                  <a:latin typeface="Cambria Math" panose="02040503050406030204" pitchFamily="18" charset="0"/>
                                  <a:ea typeface="Calibri"/>
                                  <a:cs typeface="Calibri"/>
                                  <a:sym typeface="Calibri"/>
                                </a:rPr>
                                <m:t>𝐁𝐀𝐂</m:t>
                              </m:r>
                            </m:e>
                          </m:acc>
                        </m:e>
                      </m:d>
                    </m:oMath>
                  </m:oMathPara>
                </a14:m>
                <a:endParaRPr lang="fr-FR" sz="1800" b="1" i="0" u="none" strike="noStrike" cap="none" dirty="0">
                  <a:solidFill>
                    <a:srgbClr val="FF0000"/>
                  </a:solidFill>
                  <a:effectLst/>
                  <a:latin typeface="Comic Sans MS" pitchFamily="66" charset="0"/>
                  <a:ea typeface="Calibri"/>
                  <a:cs typeface="Calibri"/>
                  <a:sym typeface="Calibri"/>
                </a:endParaRPr>
              </a:p>
              <a:p>
                <a:pPr marL="228600" indent="0">
                  <a:buNone/>
                </a:pPr>
                <a14:m>
                  <m:oMathPara xmlns:m="http://schemas.openxmlformats.org/officeDocument/2006/math">
                    <m:oMathParaPr>
                      <m:jc m:val="left"/>
                    </m:oMathParaPr>
                    <m:oMath xmlns:m="http://schemas.openxmlformats.org/officeDocument/2006/math">
                      <m:acc>
                        <m:accPr>
                          <m:chr m:val="̂"/>
                          <m:ctrlPr>
                            <a:rPr lang="fr-FR" sz="1800" b="1" i="1">
                              <a:solidFill>
                                <a:srgbClr val="FF0000"/>
                              </a:solidFill>
                              <a:latin typeface="Cambria Math" panose="02040503050406030204" pitchFamily="18" charset="0"/>
                              <a:ea typeface="Calibri"/>
                              <a:cs typeface="Calibri"/>
                              <a:sym typeface="Calibri"/>
                            </a:rPr>
                          </m:ctrlPr>
                        </m:accPr>
                        <m:e>
                          <m:r>
                            <a:rPr lang="fr-FR" sz="1800" b="1" i="0" smtClean="0">
                              <a:solidFill>
                                <a:srgbClr val="FF0000"/>
                              </a:solidFill>
                              <a:latin typeface="Cambria Math" panose="02040503050406030204" pitchFamily="18" charset="0"/>
                              <a:ea typeface="Calibri"/>
                              <a:cs typeface="Calibri"/>
                              <a:sym typeface="Calibri"/>
                            </a:rPr>
                            <m:t>𝐀𝐁𝐂</m:t>
                          </m:r>
                        </m:e>
                      </m:acc>
                      <m:r>
                        <a:rPr lang="fr-FR" sz="1800" b="1" i="0" smtClean="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a:cs typeface="Calibri"/>
                          <a:sym typeface="Calibri"/>
                        </a:rPr>
                        <m:t>𝟏𝟖𝟎</m:t>
                      </m:r>
                      <m:r>
                        <a:rPr lang="fr-FR" sz="1800" b="1" i="0" smtClean="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a:cs typeface="Calibri"/>
                          <a:sym typeface="Calibri"/>
                        </a:rPr>
                        <m:t>𝟒𝟎</m:t>
                      </m:r>
                      <m:r>
                        <a:rPr lang="fr-FR" sz="1800" b="1" i="0" smtClean="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a:cs typeface="Calibri"/>
                          <a:sym typeface="Calibri"/>
                        </a:rPr>
                        <m:t>𝟏𝟏𝟑</m:t>
                      </m:r>
                      <m:r>
                        <a:rPr lang="fr-FR" sz="1800" b="1" i="0" smtClean="0">
                          <a:solidFill>
                            <a:srgbClr val="FF0000"/>
                          </a:solidFill>
                          <a:latin typeface="Cambria Math" panose="02040503050406030204" pitchFamily="18" charset="0"/>
                          <a:ea typeface="Calibri"/>
                          <a:cs typeface="Calibri"/>
                          <a:sym typeface="Calibri"/>
                        </a:rPr>
                        <m:t>°) </m:t>
                      </m:r>
                    </m:oMath>
                  </m:oMathPara>
                </a14:m>
                <a:endParaRPr lang="fr-FR" sz="1800" b="1" i="0" u="none" strike="noStrike" cap="none" dirty="0">
                  <a:solidFill>
                    <a:srgbClr val="FF0000"/>
                  </a:solidFill>
                  <a:latin typeface="Comic Sans MS" pitchFamily="66" charset="0"/>
                  <a:ea typeface="Calibri"/>
                  <a:cs typeface="Calibri"/>
                  <a:sym typeface="Calibri"/>
                </a:endParaRPr>
              </a:p>
              <a:p>
                <a:pPr marL="228600" indent="0">
                  <a:buNone/>
                </a:pPr>
                <a14:m>
                  <m:oMath xmlns:m="http://schemas.openxmlformats.org/officeDocument/2006/math">
                    <m:acc>
                      <m:accPr>
                        <m:chr m:val="̂"/>
                        <m:ctrlPr>
                          <a:rPr lang="fr-FR" sz="1800" b="1" i="1">
                            <a:solidFill>
                              <a:srgbClr val="FF0000"/>
                            </a:solidFill>
                            <a:latin typeface="Cambria Math" panose="02040503050406030204" pitchFamily="18" charset="0"/>
                            <a:ea typeface="Calibri"/>
                            <a:cs typeface="Calibri"/>
                            <a:sym typeface="Calibri"/>
                          </a:rPr>
                        </m:ctrlPr>
                      </m:accPr>
                      <m:e>
                        <m:r>
                          <a:rPr lang="fr-FR" sz="1800" b="1" i="0" smtClean="0">
                            <a:solidFill>
                              <a:srgbClr val="FF0000"/>
                            </a:solidFill>
                            <a:latin typeface="Cambria Math" panose="02040503050406030204" pitchFamily="18" charset="0"/>
                            <a:ea typeface="Calibri"/>
                            <a:cs typeface="Calibri"/>
                            <a:sym typeface="Calibri"/>
                          </a:rPr>
                          <m:t>𝐀𝐁𝐂</m:t>
                        </m:r>
                      </m:e>
                    </m:acc>
                    <m:r>
                      <a:rPr lang="fr-FR" sz="1800" b="1" i="0" smtClean="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a:cs typeface="Calibri"/>
                        <a:sym typeface="Calibri"/>
                      </a:rPr>
                      <m:t>𝟐𝟕</m:t>
                    </m:r>
                    <m:r>
                      <a:rPr lang="fr-FR" sz="1800" b="1" i="0" smtClean="0">
                        <a:solidFill>
                          <a:srgbClr val="FF0000"/>
                        </a:solidFill>
                        <a:latin typeface="Cambria Math" panose="02040503050406030204" pitchFamily="18" charset="0"/>
                        <a:ea typeface="Calibri"/>
                        <a:cs typeface="Calibri"/>
                        <a:sym typeface="Calibri"/>
                      </a:rPr>
                      <m:t>°</m:t>
                    </m:r>
                  </m:oMath>
                </a14:m>
                <a:r>
                  <a:rPr lang="fr-FR" sz="1800" b="1" i="0" u="none" strike="noStrike" cap="none" dirty="0">
                    <a:solidFill>
                      <a:srgbClr val="FF0000"/>
                    </a:solidFill>
                    <a:latin typeface="Comic Sans MS" pitchFamily="66" charset="0"/>
                    <a:ea typeface="Calibri"/>
                    <a:cs typeface="Calibri"/>
                    <a:sym typeface="Calibri"/>
                  </a:rPr>
                  <a:t>. »</a:t>
                </a: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Trouvez</a:t>
                </a:r>
                <a:r>
                  <a:rPr lang="fr-FR" sz="800" b="1" i="0" u="none" baseline="0" dirty="0">
                    <a:latin typeface="Comic Sans MS" pitchFamily="66" charset="0"/>
                    <a:ea typeface="Calibri" panose="020F0502020204030204" pitchFamily="34" charset="0"/>
                    <a:cs typeface="Calibri"/>
                  </a:rPr>
                  <a:t> la mesure de l’angle qui manque.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montrer leur travail.</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200" b="1" i="0" u="none" baseline="0" dirty="0">
                    <a:latin typeface="Comic Sans MS" pitchFamily="66" charset="0"/>
                    <a:cs typeface="Calibri"/>
                  </a:rPr>
                  <a:t> </a:t>
                </a:r>
                <a:r>
                  <a:rPr lang="fr-FR" sz="800" b="1" i="0" u="none" baseline="0" dirty="0">
                    <a:latin typeface="Comic Sans MS" pitchFamily="66" charset="0"/>
                    <a:cs typeface="Calibri"/>
                  </a:rPr>
                  <a:t>«</a:t>
                </a:r>
                <a:r>
                  <a:rPr lang="fr-FR" sz="1200" b="1" i="0" u="none" baseline="0" dirty="0">
                    <a:latin typeface="Comic Sans MS" pitchFamily="66" charset="0"/>
                    <a:cs typeface="Calibri"/>
                  </a:rPr>
                  <a:t> </a:t>
                </a:r>
                <a:r>
                  <a:rPr lang="fr-FR" sz="1200" b="1" i="0" u="none" dirty="0">
                    <a:latin typeface="Comic Sans MS" pitchFamily="66" charset="0"/>
                    <a:ea typeface="Calibri" panose="020F0502020204030204" pitchFamily="34" charset="0"/>
                    <a:cs typeface="Calibri"/>
                  </a:rPr>
                  <a:t>La somme des angles d’un triangle est de</a:t>
                </a:r>
                <a:r>
                  <a:rPr lang="fr-FR" sz="1800" b="1" i="0" dirty="0">
                    <a:solidFill>
                      <a:srgbClr val="FF0000"/>
                    </a:solidFill>
                    <a:effectLst/>
                    <a:latin typeface="Comic Sans MS" pitchFamily="66" charset="0"/>
                    <a:ea typeface="Calibri" panose="020F0502020204030204" pitchFamily="34" charset="0"/>
                    <a:cs typeface="Calibri" panose="020F0502020204030204" pitchFamily="34" charset="0"/>
                  </a:rPr>
                  <a:t> 180</a:t>
                </a:r>
                <a:r>
                  <a:rPr lang="fr-FR" sz="1800" b="1" i="0" baseline="30000" dirty="0">
                    <a:solidFill>
                      <a:srgbClr val="FF0000"/>
                    </a:solidFill>
                    <a:effectLst/>
                    <a:latin typeface="Comic Sans MS" pitchFamily="66" charset="0"/>
                    <a:ea typeface="Calibri" panose="020F0502020204030204" pitchFamily="34" charset="0"/>
                    <a:cs typeface="Calibri" panose="020F0502020204030204" pitchFamily="34" charset="0"/>
                  </a:rPr>
                  <a:t>o</a:t>
                </a:r>
                <a:r>
                  <a:rPr lang="fr-FR" sz="1800" b="1" i="0" dirty="0">
                    <a:solidFill>
                      <a:srgbClr val="FF0000"/>
                    </a:solidFill>
                    <a:effectLst/>
                    <a:latin typeface="Comic Sans MS" pitchFamily="66" charset="0"/>
                    <a:ea typeface="Calibri" panose="020F0502020204030204" pitchFamily="34" charset="0"/>
                    <a:cs typeface="Calibri" panose="020F0502020204030204" pitchFamily="34" charset="0"/>
                  </a:rPr>
                  <a:t>. </a:t>
                </a:r>
              </a:p>
              <a:p>
                <a:pPr marL="228600" indent="0"/>
                <a:r>
                  <a:rPr lang="fr-FR" sz="1800" b="1" i="0" dirty="0">
                    <a:solidFill>
                      <a:srgbClr val="FF0000"/>
                    </a:solidFill>
                    <a:effectLst/>
                    <a:latin typeface="Comic Sans MS" pitchFamily="66" charset="0"/>
                    <a:ea typeface="Calibri" panose="020F0502020204030204" pitchFamily="34" charset="0"/>
                    <a:cs typeface="Calibri" panose="020F0502020204030204" pitchFamily="34" charset="0"/>
                  </a:rPr>
                  <a:t>Ainsi, </a:t>
                </a:r>
                <a:r>
                  <a:rPr lang="fr-FR" sz="1800" b="1" i="0" u="none" strike="noStrike" cap="none">
                    <a:solidFill>
                      <a:srgbClr val="FF0000"/>
                    </a:solidFill>
                    <a:effectLst/>
                    <a:latin typeface="Cambria Math" panose="02040503050406030204" pitchFamily="18" charset="0"/>
                    <a:cs typeface="Calibri"/>
                    <a:sym typeface="Calibri"/>
                  </a:rPr>
                  <a:t>(</a:t>
                </a:r>
                <a:r>
                  <a:rPr lang="fr-FR" sz="1800" b="1" i="0" u="none" strike="noStrike" cap="none">
                    <a:solidFill>
                      <a:srgbClr val="FF0000"/>
                    </a:solidFill>
                    <a:effectLst/>
                    <a:latin typeface="Cambria Math" panose="02040503050406030204" pitchFamily="18" charset="0"/>
                    <a:ea typeface="Calibri"/>
                    <a:cs typeface="Calibri"/>
                    <a:sym typeface="Calibri"/>
                  </a:rPr>
                  <a:t>𝐀𝐁𝐂) ̂+ </a:t>
                </a:r>
                <a:r>
                  <a:rPr lang="fr-FR" sz="1800" b="1" i="0" u="none" strike="noStrike" cap="none">
                    <a:solidFill>
                      <a:srgbClr val="FF0000"/>
                    </a:solidFill>
                    <a:effectLst/>
                    <a:latin typeface="Cambria Math" panose="02040503050406030204" pitchFamily="18" charset="0"/>
                    <a:cs typeface="Calibri"/>
                    <a:sym typeface="Calibri"/>
                  </a:rPr>
                  <a:t>(</a:t>
                </a:r>
                <a:r>
                  <a:rPr lang="fr-FR" sz="1800" b="1" i="0" u="none" strike="noStrike" cap="none">
                    <a:solidFill>
                      <a:srgbClr val="FF0000"/>
                    </a:solidFill>
                    <a:effectLst/>
                    <a:latin typeface="Cambria Math" panose="02040503050406030204" pitchFamily="18" charset="0"/>
                    <a:ea typeface="Calibri"/>
                    <a:cs typeface="Calibri"/>
                    <a:sym typeface="Calibri"/>
                  </a:rPr>
                  <a:t>𝐁𝐀𝐂) ̂+ </a:t>
                </a:r>
                <a:r>
                  <a:rPr lang="fr-FR" sz="1800" b="1" i="0" u="none" strike="noStrike" cap="none">
                    <a:solidFill>
                      <a:srgbClr val="FF0000"/>
                    </a:solidFill>
                    <a:effectLst/>
                    <a:latin typeface="Cambria Math" panose="02040503050406030204" pitchFamily="18" charset="0"/>
                    <a:cs typeface="Calibri"/>
                    <a:sym typeface="Calibri"/>
                  </a:rPr>
                  <a:t>(</a:t>
                </a:r>
                <a:r>
                  <a:rPr lang="fr-FR" sz="1800" b="1" i="0" u="none" strike="noStrike" cap="none">
                    <a:solidFill>
                      <a:srgbClr val="FF0000"/>
                    </a:solidFill>
                    <a:effectLst/>
                    <a:latin typeface="Cambria Math" panose="02040503050406030204" pitchFamily="18" charset="0"/>
                    <a:ea typeface="Calibri"/>
                    <a:cs typeface="Calibri"/>
                    <a:sym typeface="Calibri"/>
                  </a:rPr>
                  <a:t>𝐁𝐂𝐀) ̂=𝟏𝟖𝟎° </a:t>
                </a:r>
                <a:endParaRPr lang="fr-FR" sz="1800" b="1" i="0" u="none" strike="noStrike" cap="none" dirty="0">
                  <a:solidFill>
                    <a:srgbClr val="FF0000"/>
                  </a:solidFill>
                  <a:effectLst/>
                  <a:latin typeface="Comic Sans MS" pitchFamily="66" charset="0"/>
                  <a:ea typeface="Calibri"/>
                  <a:cs typeface="Calibri"/>
                  <a:sym typeface="Calibri"/>
                </a:endParaRPr>
              </a:p>
              <a:p>
                <a:pPr marL="228600" indent="0">
                  <a:lnSpc>
                    <a:spcPct val="110000"/>
                  </a:lnSpc>
                  <a:buNone/>
                </a:pPr>
                <a:r>
                  <a:rPr lang="fr-FR" sz="1800" b="1" i="0" u="none" strike="noStrike" cap="none">
                    <a:solidFill>
                      <a:srgbClr val="FF0000"/>
                    </a:solidFill>
                    <a:effectLst/>
                    <a:latin typeface="Cambria Math" panose="02040503050406030204" pitchFamily="18" charset="0"/>
                    <a:cs typeface="Calibri"/>
                    <a:sym typeface="Calibri"/>
                  </a:rPr>
                  <a:t>(</a:t>
                </a:r>
                <a:r>
                  <a:rPr lang="fr-FR" sz="1800" b="1" i="0" u="none" strike="noStrike" cap="none">
                    <a:solidFill>
                      <a:srgbClr val="FF0000"/>
                    </a:solidFill>
                    <a:effectLst/>
                    <a:latin typeface="Cambria Math" panose="02040503050406030204" pitchFamily="18" charset="0"/>
                    <a:ea typeface="Calibri"/>
                    <a:cs typeface="Calibri"/>
                    <a:sym typeface="Calibri"/>
                  </a:rPr>
                  <a:t>𝐀𝐁𝐂) ̂=𝟏𝟖𝟎°−</a:t>
                </a:r>
                <a:r>
                  <a:rPr lang="fr-FR" sz="1800" b="1" i="0" u="none" strike="noStrike" cap="none">
                    <a:solidFill>
                      <a:srgbClr val="FF0000"/>
                    </a:solidFill>
                    <a:effectLst/>
                    <a:latin typeface="Cambria Math" panose="02040503050406030204" pitchFamily="18" charset="0"/>
                    <a:cs typeface="Calibri"/>
                    <a:sym typeface="Calibri"/>
                  </a:rPr>
                  <a:t>((</a:t>
                </a:r>
                <a:r>
                  <a:rPr lang="fr-FR" sz="1800" b="1" i="0" u="none" strike="noStrike" cap="none">
                    <a:solidFill>
                      <a:srgbClr val="FF0000"/>
                    </a:solidFill>
                    <a:effectLst/>
                    <a:latin typeface="Cambria Math" panose="02040503050406030204" pitchFamily="18" charset="0"/>
                    <a:ea typeface="Calibri"/>
                    <a:cs typeface="Calibri"/>
                    <a:sym typeface="Calibri"/>
                  </a:rPr>
                  <a:t>𝐁𝐂𝐀) ̂+(𝐁𝐀𝐂) ̂ )</a:t>
                </a:r>
                <a:endParaRPr lang="fr-FR" sz="1800" b="1" i="0" u="none" strike="noStrike" cap="none" dirty="0">
                  <a:solidFill>
                    <a:srgbClr val="FF0000"/>
                  </a:solidFill>
                  <a:effectLst/>
                  <a:latin typeface="Comic Sans MS" pitchFamily="66" charset="0"/>
                  <a:ea typeface="Calibri"/>
                  <a:cs typeface="Calibri"/>
                  <a:sym typeface="Calibri"/>
                </a:endParaRPr>
              </a:p>
              <a:p>
                <a:pPr marL="228600" indent="0">
                  <a:buNone/>
                </a:pP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𝐀𝐁𝐂) ̂=𝟏𝟖𝟎°−(𝟒𝟎°+𝟏𝟏𝟑°) </a:t>
                </a:r>
                <a:endParaRPr lang="fr-FR" sz="1800" b="1" i="0" u="none" strike="noStrike" cap="none" dirty="0">
                  <a:solidFill>
                    <a:srgbClr val="FF0000"/>
                  </a:solidFill>
                  <a:latin typeface="Comic Sans MS" pitchFamily="66" charset="0"/>
                  <a:ea typeface="Calibri"/>
                  <a:cs typeface="Calibri"/>
                  <a:sym typeface="Calibri"/>
                </a:endParaRPr>
              </a:p>
              <a:p>
                <a:pPr marL="228600" indent="0">
                  <a:buNone/>
                </a:pP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𝐀𝐁𝐂) ̂=𝟐𝟕°</a:t>
                </a:r>
                <a:r>
                  <a:rPr lang="fr-FR" sz="1800" b="1" i="0" u="none" strike="noStrike" cap="none" dirty="0">
                    <a:solidFill>
                      <a:srgbClr val="FF0000"/>
                    </a:solidFill>
                    <a:latin typeface="Comic Sans MS" pitchFamily="66" charset="0"/>
                    <a:ea typeface="Calibri"/>
                    <a:cs typeface="Calibri"/>
                    <a:sym typeface="Calibri"/>
                  </a:rPr>
                  <a:t>. »</a:t>
                </a: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19</a:t>
            </a:fld>
            <a:endParaRPr lang="en-US" dirty="0">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rPr>
            </a:b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2</a:t>
            </a:fld>
            <a:endParaRPr lang="fr-FR" sz="1200" b="0" i="0" u="none" strike="noStrike" cap="none" dirty="0">
              <a:solidFill>
                <a:schemeClr val="dk1"/>
              </a:solidFill>
              <a:ea typeface="Calibri"/>
              <a:cs typeface="Calibri"/>
              <a:sym typeface="Calibri"/>
            </a:endParaRPr>
          </a:p>
        </p:txBody>
      </p:sp>
    </p:spTree>
    <p:extLst>
      <p:ext uri="{BB962C8B-B14F-4D97-AF65-F5344CB8AC3E}">
        <p14:creationId xmlns:p14="http://schemas.microsoft.com/office/powerpoint/2010/main" val="24226824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Trouvez</a:t>
                </a:r>
                <a:r>
                  <a:rPr lang="fr-FR" sz="800" b="1" i="0" u="none" baseline="0" dirty="0">
                    <a:latin typeface="Comic Sans MS" pitchFamily="66" charset="0"/>
                    <a:ea typeface="Calibri" panose="020F0502020204030204" pitchFamily="34" charset="0"/>
                    <a:cs typeface="Calibri"/>
                  </a:rPr>
                  <a:t> la mesure de l’angle qui manque.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montrer leur travail.</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200" b="1" i="0" u="none" baseline="0" dirty="0">
                    <a:latin typeface="Comic Sans MS" pitchFamily="66" charset="0"/>
                    <a:cs typeface="Calibri"/>
                  </a:rPr>
                  <a:t> « </a:t>
                </a:r>
                <a:r>
                  <a:rPr lang="fr-FR" b="1" i="0" dirty="0">
                    <a:latin typeface="Comic Sans MS" pitchFamily="66" charset="0"/>
                  </a:rPr>
                  <a:t>MNP est un triangle rectangle en N.</a:t>
                </a:r>
                <a:r>
                  <a:rPr lang="fr-FR" b="1" i="0" baseline="0" dirty="0">
                    <a:latin typeface="Comic Sans MS" pitchFamily="66" charset="0"/>
                  </a:rPr>
                  <a:t> Do</a:t>
                </a:r>
                <a:r>
                  <a:rPr lang="fr-FR" b="1" i="0" dirty="0">
                    <a:latin typeface="Comic Sans MS" pitchFamily="66" charset="0"/>
                  </a:rPr>
                  <a:t>nc, </a:t>
                </a:r>
                <a14:m>
                  <m:oMath xmlns:m="http://schemas.openxmlformats.org/officeDocument/2006/math">
                    <m:acc>
                      <m:accPr>
                        <m:chr m:val="̂"/>
                        <m:ctrlPr>
                          <a:rPr lang="fr-FR" sz="12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2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𝐍</m:t>
                        </m:r>
                      </m:e>
                    </m:acc>
                  </m:oMath>
                </a14:m>
                <a:r>
                  <a:rPr lang="fr-FR" b="1" i="0" dirty="0">
                    <a:latin typeface="Comic Sans MS" pitchFamily="66" charset="0"/>
                  </a:rPr>
                  <a:t> mesure </a:t>
                </a:r>
                <a:r>
                  <a:rPr lang="fr-FR" sz="1200" b="1" i="0" dirty="0">
                    <a:solidFill>
                      <a:srgbClr val="FF0000"/>
                    </a:solidFill>
                    <a:effectLst/>
                    <a:latin typeface="Comic Sans MS" pitchFamily="66" charset="0"/>
                    <a:ea typeface="Calibri" panose="020F0502020204030204" pitchFamily="34" charset="0"/>
                    <a:cs typeface="Calibri" panose="020F0502020204030204" pitchFamily="34" charset="0"/>
                  </a:rPr>
                  <a:t>90</a:t>
                </a:r>
                <a:r>
                  <a:rPr lang="fr-FR" sz="1200" b="1" i="0" baseline="30000" dirty="0">
                    <a:solidFill>
                      <a:srgbClr val="FF0000"/>
                    </a:solidFill>
                    <a:effectLst/>
                    <a:latin typeface="Comic Sans MS" pitchFamily="66" charset="0"/>
                    <a:ea typeface="Calibri" panose="020F0502020204030204" pitchFamily="34" charset="0"/>
                    <a:cs typeface="Calibri" panose="020F0502020204030204" pitchFamily="34" charset="0"/>
                  </a:rPr>
                  <a:t>o</a:t>
                </a:r>
                <a:r>
                  <a:rPr lang="fr-FR" sz="1200" b="1" i="0" dirty="0">
                    <a:solidFill>
                      <a:srgbClr val="FF0000"/>
                    </a:solidFill>
                    <a:effectLst/>
                    <a:latin typeface="Comic Sans MS" pitchFamily="66" charset="0"/>
                    <a:ea typeface="Calibri" panose="020F0502020204030204" pitchFamily="34" charset="0"/>
                    <a:cs typeface="Calibri" panose="020F0502020204030204" pitchFamily="34" charset="0"/>
                  </a:rPr>
                  <a:t>.</a:t>
                </a:r>
                <a:r>
                  <a:rPr lang="fr-FR" b="1" i="0" dirty="0">
                    <a:latin typeface="Comic Sans MS" pitchFamily="66" charset="0"/>
                  </a:rPr>
                  <a:t>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latin typeface="Comic Sans MS" pitchFamily="66" charset="0"/>
                  </a:rPr>
                  <a:t>Les deux autres angles sont complémentaires, leur somme vaut </a:t>
                </a:r>
                <a:r>
                  <a:rPr lang="fr-FR" sz="1200" b="1" i="0" dirty="0">
                    <a:solidFill>
                      <a:srgbClr val="FF0000"/>
                    </a:solidFill>
                    <a:effectLst/>
                    <a:latin typeface="Comic Sans MS" pitchFamily="66" charset="0"/>
                    <a:ea typeface="Calibri" panose="020F0502020204030204" pitchFamily="34" charset="0"/>
                    <a:cs typeface="Calibri" panose="020F0502020204030204" pitchFamily="34" charset="0"/>
                  </a:rPr>
                  <a:t>90</a:t>
                </a:r>
                <a:r>
                  <a:rPr lang="fr-FR" sz="1200" b="1" i="0" baseline="30000" dirty="0">
                    <a:solidFill>
                      <a:srgbClr val="FF0000"/>
                    </a:solidFill>
                    <a:effectLst/>
                    <a:latin typeface="Comic Sans MS" pitchFamily="66" charset="0"/>
                    <a:ea typeface="Calibri" panose="020F0502020204030204" pitchFamily="34" charset="0"/>
                    <a:cs typeface="Calibri" panose="020F0502020204030204" pitchFamily="34" charset="0"/>
                  </a:rPr>
                  <a:t>o</a:t>
                </a:r>
                <a:r>
                  <a:rPr lang="fr-FR" sz="1200" b="1" i="0" dirty="0">
                    <a:solidFill>
                      <a:srgbClr val="FF0000"/>
                    </a:solidFill>
                    <a:effectLst/>
                    <a:latin typeface="Comic Sans MS" pitchFamily="66" charset="0"/>
                    <a:ea typeface="Calibri" panose="020F0502020204030204" pitchFamily="34" charset="0"/>
                    <a:cs typeface="Calibri" panose="020F0502020204030204" pitchFamily="34" charset="0"/>
                  </a:rPr>
                  <a:t>.</a:t>
                </a:r>
                <a:r>
                  <a:rPr lang="fr-FR" sz="1200" b="1" i="0" u="none" dirty="0">
                    <a:latin typeface="Comic Sans MS" pitchFamily="66" charset="0"/>
                    <a:ea typeface="Calibri" panose="020F0502020204030204" pitchFamily="34" charset="0"/>
                    <a:cs typeface="Calibri"/>
                  </a:rPr>
                  <a:t> </a:t>
                </a:r>
                <a:endParaRPr lang="fr-FR" sz="2800" b="1" i="0" u="none"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endParaRPr>
              </a:p>
              <a:p>
                <a:pPr marL="228600" indent="0">
                  <a:lnSpc>
                    <a:spcPct val="110000"/>
                  </a:lnSpc>
                  <a:buNone/>
                </a:pPr>
                <a14:m>
                  <m:oMathPara xmlns:m="http://schemas.openxmlformats.org/officeDocument/2006/math">
                    <m:oMathParaPr>
                      <m:jc m:val="left"/>
                    </m:oMathParaPr>
                    <m:oMath xmlns:m="http://schemas.openxmlformats.org/officeDocument/2006/math">
                      <m:acc>
                        <m:accPr>
                          <m:chr m:val="̂"/>
                          <m:ctrlPr>
                            <a:rPr lang="fr-FR" sz="1800" b="1" i="1" u="none" strike="noStrike" cap="none" smtClean="0">
                              <a:solidFill>
                                <a:srgbClr val="FF0000"/>
                              </a:solidFill>
                              <a:effectLst/>
                              <a:latin typeface="Cambria Math" panose="02040503050406030204" pitchFamily="18" charset="0"/>
                              <a:ea typeface="Calibri"/>
                              <a:cs typeface="Calibri"/>
                              <a:sym typeface="Calibri"/>
                            </a:rPr>
                          </m:ctrlPr>
                        </m:accPr>
                        <m:e>
                          <m:r>
                            <a:rPr lang="fr-FR" sz="1800" b="1" i="0" u="none" strike="noStrike" cap="none" smtClean="0">
                              <a:solidFill>
                                <a:srgbClr val="FF0000"/>
                              </a:solidFill>
                              <a:effectLst/>
                              <a:latin typeface="Cambria Math" panose="02040503050406030204" pitchFamily="18" charset="0"/>
                              <a:ea typeface="Calibri"/>
                              <a:cs typeface="Calibri"/>
                              <a:sym typeface="Calibri"/>
                            </a:rPr>
                            <m:t>𝐏𝐌𝐍</m:t>
                          </m:r>
                        </m:e>
                      </m:acc>
                      <m:r>
                        <a:rPr lang="fr-FR" sz="1800" b="1" i="0" u="none" strike="noStrike" cap="none" smtClean="0">
                          <a:solidFill>
                            <a:srgbClr val="FF0000"/>
                          </a:solidFill>
                          <a:effectLst/>
                          <a:latin typeface="Cambria Math" panose="02040503050406030204" pitchFamily="18" charset="0"/>
                          <a:ea typeface="Calibri"/>
                          <a:cs typeface="Calibri"/>
                          <a:sym typeface="Calibri"/>
                        </a:rPr>
                        <m:t>+</m:t>
                      </m:r>
                      <m:acc>
                        <m:accPr>
                          <m:chr m:val="̂"/>
                          <m:ctrlPr>
                            <a:rPr lang="fr-FR" sz="1800" b="1" i="1">
                              <a:solidFill>
                                <a:srgbClr val="FF0000"/>
                              </a:solidFill>
                              <a:latin typeface="Cambria Math" panose="02040503050406030204" pitchFamily="18" charset="0"/>
                              <a:ea typeface="Calibri"/>
                              <a:cs typeface="Calibri"/>
                              <a:sym typeface="Calibri"/>
                            </a:rPr>
                          </m:ctrlPr>
                        </m:accPr>
                        <m:e>
                          <m:r>
                            <a:rPr lang="fr-FR" sz="1800" b="1" i="0">
                              <a:solidFill>
                                <a:srgbClr val="FF0000"/>
                              </a:solidFill>
                              <a:latin typeface="Cambria Math" panose="02040503050406030204" pitchFamily="18" charset="0"/>
                              <a:ea typeface="Calibri"/>
                              <a:cs typeface="Calibri"/>
                              <a:sym typeface="Calibri"/>
                            </a:rPr>
                            <m:t>𝐌</m:t>
                          </m:r>
                          <m:r>
                            <a:rPr lang="fr-FR" sz="1800" b="1" i="0" smtClean="0">
                              <a:solidFill>
                                <a:srgbClr val="FF0000"/>
                              </a:solidFill>
                              <a:latin typeface="Cambria Math" panose="02040503050406030204" pitchFamily="18" charset="0"/>
                              <a:ea typeface="Calibri"/>
                              <a:cs typeface="Calibri"/>
                              <a:sym typeface="Calibri"/>
                            </a:rPr>
                            <m:t>𝐏𝐍</m:t>
                          </m:r>
                        </m:e>
                      </m:acc>
                      <m:r>
                        <a:rPr lang="fr-FR" sz="1800" b="1" i="0" smtClean="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a:cs typeface="Calibri"/>
                          <a:sym typeface="Calibri"/>
                        </a:rPr>
                        <m:t>𝟗𝟎</m:t>
                      </m:r>
                      <m:r>
                        <a:rPr lang="fr-FR" sz="1800" b="1" i="0" smtClean="0">
                          <a:solidFill>
                            <a:srgbClr val="FF0000"/>
                          </a:solidFill>
                          <a:latin typeface="Cambria Math" panose="02040503050406030204" pitchFamily="18" charset="0"/>
                          <a:ea typeface="Cambria Math" panose="02040503050406030204" pitchFamily="18" charset="0"/>
                          <a:cs typeface="Calibri"/>
                          <a:sym typeface="Calibri"/>
                        </a:rPr>
                        <m:t>°</m:t>
                      </m:r>
                    </m:oMath>
                  </m:oMathPara>
                </a14:m>
                <a:endParaRPr lang="fr-FR" sz="1800" b="1" i="0" u="none" strike="noStrike" cap="none" dirty="0">
                  <a:solidFill>
                    <a:srgbClr val="FF0000"/>
                  </a:solidFill>
                  <a:effectLst/>
                  <a:latin typeface="Comic Sans MS" pitchFamily="66" charset="0"/>
                  <a:ea typeface="Calibri"/>
                  <a:cs typeface="Calibri"/>
                  <a:sym typeface="Calibri"/>
                </a:endParaRPr>
              </a:p>
              <a:p>
                <a:pPr marL="228600" indent="0">
                  <a:buNone/>
                </a:pPr>
                <a14:m>
                  <m:oMathPara xmlns:m="http://schemas.openxmlformats.org/officeDocument/2006/math">
                    <m:oMathParaPr>
                      <m:jc m:val="left"/>
                    </m:oMathParaPr>
                    <m:oMath xmlns:m="http://schemas.openxmlformats.org/officeDocument/2006/math">
                      <m:acc>
                        <m:accPr>
                          <m:chr m:val="̂"/>
                          <m:ctrlPr>
                            <a:rPr lang="fr-FR" sz="1800" b="1" i="1" smtClean="0">
                              <a:solidFill>
                                <a:srgbClr val="FF0000"/>
                              </a:solidFill>
                              <a:latin typeface="Cambria Math" panose="02040503050406030204" pitchFamily="18" charset="0"/>
                              <a:ea typeface="Calibri"/>
                              <a:cs typeface="Calibri"/>
                              <a:sym typeface="Calibri"/>
                            </a:rPr>
                          </m:ctrlPr>
                        </m:accPr>
                        <m:e>
                          <m:r>
                            <a:rPr lang="fr-FR" sz="1800" b="1" i="0" smtClean="0">
                              <a:solidFill>
                                <a:srgbClr val="FF0000"/>
                              </a:solidFill>
                              <a:latin typeface="Cambria Math" panose="02040503050406030204" pitchFamily="18" charset="0"/>
                              <a:ea typeface="Calibri"/>
                              <a:cs typeface="Calibri"/>
                              <a:sym typeface="Calibri"/>
                            </a:rPr>
                            <m:t>𝐌𝐏𝐍</m:t>
                          </m:r>
                        </m:e>
                      </m:acc>
                      <m:r>
                        <a:rPr lang="fr-FR" sz="1800" b="1" i="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a:cs typeface="Calibri"/>
                          <a:sym typeface="Calibri"/>
                        </a:rPr>
                        <m:t>𝟗𝟎</m:t>
                      </m:r>
                      <m:r>
                        <a:rPr lang="fr-FR" sz="1800" b="1" i="0">
                          <a:solidFill>
                            <a:srgbClr val="FF0000"/>
                          </a:solidFill>
                          <a:latin typeface="Cambria Math" panose="02040503050406030204" pitchFamily="18" charset="0"/>
                          <a:ea typeface="Calibri"/>
                          <a:cs typeface="Calibri"/>
                          <a:sym typeface="Calibri"/>
                        </a:rPr>
                        <m:t>°−</m:t>
                      </m:r>
                      <m:acc>
                        <m:accPr>
                          <m:chr m:val="̂"/>
                          <m:ctrlPr>
                            <a:rPr lang="fr-FR" sz="1800" b="1" i="1">
                              <a:solidFill>
                                <a:srgbClr val="FF0000"/>
                              </a:solidFill>
                              <a:latin typeface="Cambria Math" panose="02040503050406030204" pitchFamily="18" charset="0"/>
                              <a:ea typeface="Calibri"/>
                              <a:cs typeface="Calibri"/>
                              <a:sym typeface="Calibri"/>
                            </a:rPr>
                          </m:ctrlPr>
                        </m:accPr>
                        <m:e>
                          <m:r>
                            <a:rPr lang="fr-FR" sz="1800" b="1" i="0" smtClean="0">
                              <a:solidFill>
                                <a:srgbClr val="FF0000"/>
                              </a:solidFill>
                              <a:latin typeface="Cambria Math" panose="02040503050406030204" pitchFamily="18" charset="0"/>
                              <a:ea typeface="Calibri"/>
                              <a:cs typeface="Calibri"/>
                              <a:sym typeface="Calibri"/>
                            </a:rPr>
                            <m:t>𝐏𝐌</m:t>
                          </m:r>
                          <m:r>
                            <a:rPr lang="fr-FR" sz="1800" b="1" i="0">
                              <a:solidFill>
                                <a:srgbClr val="FF0000"/>
                              </a:solidFill>
                              <a:latin typeface="Cambria Math" panose="02040503050406030204" pitchFamily="18" charset="0"/>
                              <a:ea typeface="Calibri"/>
                              <a:cs typeface="Calibri"/>
                              <a:sym typeface="Calibri"/>
                            </a:rPr>
                            <m:t>𝐍</m:t>
                          </m:r>
                        </m:e>
                      </m:acc>
                      <m:r>
                        <a:rPr lang="fr-FR" sz="1800" b="1" i="0">
                          <a:solidFill>
                            <a:srgbClr val="FF0000"/>
                          </a:solidFill>
                          <a:latin typeface="Cambria Math" panose="02040503050406030204" pitchFamily="18" charset="0"/>
                          <a:ea typeface="Calibri"/>
                          <a:cs typeface="Calibri"/>
                          <a:sym typeface="Calibri"/>
                        </a:rPr>
                        <m:t> </m:t>
                      </m:r>
                    </m:oMath>
                  </m:oMathPara>
                </a14:m>
                <a:endParaRPr lang="fr-FR" sz="1800" b="1" i="0" dirty="0">
                  <a:solidFill>
                    <a:srgbClr val="FF0000"/>
                  </a:solidFill>
                  <a:latin typeface="Comic Sans MS" pitchFamily="66" charset="0"/>
                  <a:ea typeface="Calibri"/>
                  <a:cs typeface="Calibri"/>
                  <a:sym typeface="Calibri"/>
                </a:endParaRPr>
              </a:p>
              <a:p>
                <a:pPr marL="228600" indent="0">
                  <a:buNone/>
                </a:pPr>
                <a14:m>
                  <m:oMathPara xmlns:m="http://schemas.openxmlformats.org/officeDocument/2006/math">
                    <m:oMathParaPr>
                      <m:jc m:val="left"/>
                    </m:oMathParaPr>
                    <m:oMath xmlns:m="http://schemas.openxmlformats.org/officeDocument/2006/math">
                      <m:acc>
                        <m:accPr>
                          <m:chr m:val="̂"/>
                          <m:ctrlPr>
                            <a:rPr lang="fr-FR" sz="1800" b="1" i="1">
                              <a:solidFill>
                                <a:srgbClr val="FF0000"/>
                              </a:solidFill>
                              <a:latin typeface="Cambria Math" panose="02040503050406030204" pitchFamily="18" charset="0"/>
                              <a:ea typeface="Calibri"/>
                              <a:cs typeface="Calibri"/>
                              <a:sym typeface="Calibri"/>
                            </a:rPr>
                          </m:ctrlPr>
                        </m:accPr>
                        <m:e>
                          <m:r>
                            <a:rPr lang="fr-FR" sz="1800" b="1" i="0">
                              <a:solidFill>
                                <a:srgbClr val="FF0000"/>
                              </a:solidFill>
                              <a:latin typeface="Cambria Math" panose="02040503050406030204" pitchFamily="18" charset="0"/>
                              <a:ea typeface="Calibri"/>
                              <a:cs typeface="Calibri"/>
                              <a:sym typeface="Calibri"/>
                            </a:rPr>
                            <m:t>𝐌</m:t>
                          </m:r>
                          <m:r>
                            <a:rPr lang="fr-FR" sz="1800" b="1" i="0" smtClean="0">
                              <a:solidFill>
                                <a:srgbClr val="FF0000"/>
                              </a:solidFill>
                              <a:latin typeface="Cambria Math" panose="02040503050406030204" pitchFamily="18" charset="0"/>
                              <a:ea typeface="Calibri"/>
                              <a:cs typeface="Calibri"/>
                              <a:sym typeface="Calibri"/>
                            </a:rPr>
                            <m:t>𝐏</m:t>
                          </m:r>
                          <m:r>
                            <a:rPr lang="fr-FR" sz="1800" b="1" i="0">
                              <a:solidFill>
                                <a:srgbClr val="FF0000"/>
                              </a:solidFill>
                              <a:latin typeface="Cambria Math" panose="02040503050406030204" pitchFamily="18" charset="0"/>
                              <a:ea typeface="Calibri"/>
                              <a:cs typeface="Calibri"/>
                              <a:sym typeface="Calibri"/>
                            </a:rPr>
                            <m:t>𝐍</m:t>
                          </m:r>
                        </m:e>
                      </m:acc>
                      <m:r>
                        <a:rPr lang="fr-FR" sz="1800" b="1" i="0">
                          <a:solidFill>
                            <a:srgbClr val="FF0000"/>
                          </a:solidFill>
                          <a:latin typeface="Cambria Math" panose="02040503050406030204" pitchFamily="18" charset="0"/>
                          <a:ea typeface="Calibri"/>
                          <a:cs typeface="Calibri"/>
                          <a:sym typeface="Calibri"/>
                        </a:rPr>
                        <m:t>=</m:t>
                      </m:r>
                      <m:r>
                        <a:rPr lang="fr-FR" sz="1800" b="1" i="0">
                          <a:solidFill>
                            <a:srgbClr val="FF0000"/>
                          </a:solidFill>
                          <a:latin typeface="Cambria Math" panose="02040503050406030204" pitchFamily="18" charset="0"/>
                          <a:ea typeface="Calibri"/>
                          <a:cs typeface="Calibri"/>
                          <a:sym typeface="Calibri"/>
                        </a:rPr>
                        <m:t>𝟗𝟎</m:t>
                      </m:r>
                      <m:r>
                        <a:rPr lang="fr-FR" sz="1800" b="1" i="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a:cs typeface="Calibri"/>
                          <a:sym typeface="Calibri"/>
                        </a:rPr>
                        <m:t>𝟐𝟗</m:t>
                      </m:r>
                      <m:r>
                        <a:rPr lang="fr-FR" sz="1800" b="1" i="0">
                          <a:solidFill>
                            <a:srgbClr val="FF0000"/>
                          </a:solidFill>
                          <a:latin typeface="Cambria Math" panose="02040503050406030204" pitchFamily="18" charset="0"/>
                          <a:ea typeface="Calibri"/>
                          <a:cs typeface="Calibri"/>
                          <a:sym typeface="Calibri"/>
                        </a:rPr>
                        <m:t>°</m:t>
                      </m:r>
                    </m:oMath>
                  </m:oMathPara>
                </a14:m>
                <a:endParaRPr lang="fr-FR" sz="1800" b="1" i="0" dirty="0">
                  <a:solidFill>
                    <a:srgbClr val="FF0000"/>
                  </a:solidFill>
                  <a:latin typeface="Comic Sans MS" pitchFamily="66" charset="0"/>
                  <a:ea typeface="Calibri"/>
                  <a:cs typeface="Calibri"/>
                  <a:sym typeface="Calibri"/>
                </a:endParaRPr>
              </a:p>
              <a:p>
                <a:pPr marL="228600" indent="0"/>
                <a14:m>
                  <m:oMath xmlns:m="http://schemas.openxmlformats.org/officeDocument/2006/math">
                    <m:acc>
                      <m:accPr>
                        <m:chr m:val="̂"/>
                        <m:ctrlPr>
                          <a:rPr lang="fr-FR" sz="1800" b="1" i="1" smtClean="0">
                            <a:solidFill>
                              <a:srgbClr val="FF0000"/>
                            </a:solidFill>
                            <a:latin typeface="Cambria Math" panose="02040503050406030204" pitchFamily="18" charset="0"/>
                            <a:ea typeface="Calibri"/>
                            <a:cs typeface="Calibri"/>
                            <a:sym typeface="Calibri"/>
                          </a:rPr>
                        </m:ctrlPr>
                      </m:accPr>
                      <m:e>
                        <m:r>
                          <a:rPr lang="fr-FR" sz="1800" b="1" i="0">
                            <a:solidFill>
                              <a:srgbClr val="FF0000"/>
                            </a:solidFill>
                            <a:latin typeface="Cambria Math" panose="02040503050406030204" pitchFamily="18" charset="0"/>
                            <a:ea typeface="Calibri"/>
                            <a:cs typeface="Calibri"/>
                            <a:sym typeface="Calibri"/>
                          </a:rPr>
                          <m:t>𝐌</m:t>
                        </m:r>
                        <m:r>
                          <a:rPr lang="fr-FR" sz="1800" b="1" i="0" smtClean="0">
                            <a:solidFill>
                              <a:srgbClr val="FF0000"/>
                            </a:solidFill>
                            <a:latin typeface="Cambria Math" panose="02040503050406030204" pitchFamily="18" charset="0"/>
                            <a:ea typeface="Calibri"/>
                            <a:cs typeface="Calibri"/>
                            <a:sym typeface="Calibri"/>
                          </a:rPr>
                          <m:t>𝐏</m:t>
                        </m:r>
                        <m:r>
                          <a:rPr lang="fr-FR" sz="1800" b="1" i="0">
                            <a:solidFill>
                              <a:srgbClr val="FF0000"/>
                            </a:solidFill>
                            <a:latin typeface="Cambria Math" panose="02040503050406030204" pitchFamily="18" charset="0"/>
                            <a:ea typeface="Calibri"/>
                            <a:cs typeface="Calibri"/>
                            <a:sym typeface="Calibri"/>
                          </a:rPr>
                          <m:t>𝐍</m:t>
                        </m:r>
                      </m:e>
                    </m:acc>
                    <m:r>
                      <a:rPr lang="fr-FR" sz="1800" b="1" i="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a:cs typeface="Calibri"/>
                        <a:sym typeface="Calibri"/>
                      </a:rPr>
                      <m:t>𝟔𝟏</m:t>
                    </m:r>
                    <m:r>
                      <a:rPr lang="fr-FR" sz="1800" b="1" i="0">
                        <a:solidFill>
                          <a:srgbClr val="FF0000"/>
                        </a:solidFill>
                        <a:latin typeface="Cambria Math" panose="02040503050406030204" pitchFamily="18" charset="0"/>
                        <a:ea typeface="Calibri"/>
                        <a:cs typeface="Calibri"/>
                        <a:sym typeface="Calibri"/>
                      </a:rPr>
                      <m:t>°</m:t>
                    </m:r>
                    <m:r>
                      <m:rPr>
                        <m:nor/>
                      </m:rPr>
                      <a:rPr lang="fr-FR" sz="1800" b="1" i="0" dirty="0" smtClean="0">
                        <a:solidFill>
                          <a:srgbClr val="FF0000"/>
                        </a:solidFill>
                        <a:effectLst/>
                        <a:latin typeface="Comic Sans MS" pitchFamily="66" charset="0"/>
                        <a:ea typeface="Calibri" panose="020F0502020204030204" pitchFamily="34" charset="0"/>
                        <a:cs typeface="Calibri" panose="020F0502020204030204" pitchFamily="34" charset="0"/>
                      </a:rPr>
                      <m:t>.</m:t>
                    </m:r>
                  </m:oMath>
                </a14:m>
                <a:r>
                  <a:rPr lang="fr-FR" sz="1800" b="1" i="0" dirty="0">
                    <a:solidFill>
                      <a:srgbClr val="FF0000"/>
                    </a:solidFill>
                    <a:latin typeface="Comic Sans MS" pitchFamily="66" charset="0"/>
                    <a:ea typeface="Calibri"/>
                    <a:cs typeface="Calibri"/>
                    <a:sym typeface="Calibri"/>
                  </a:rPr>
                  <a:t> »</a:t>
                </a: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Trouvez</a:t>
                </a:r>
                <a:r>
                  <a:rPr lang="fr-FR" sz="800" b="1" i="0" u="none" baseline="0" dirty="0">
                    <a:latin typeface="Comic Sans MS" pitchFamily="66" charset="0"/>
                    <a:ea typeface="Calibri" panose="020F0502020204030204" pitchFamily="34" charset="0"/>
                    <a:cs typeface="Calibri"/>
                  </a:rPr>
                  <a:t> la mesure de l’angle qui manque.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montrer leur travail.</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200" b="1" i="0" u="none" baseline="0" dirty="0">
                    <a:latin typeface="Comic Sans MS" pitchFamily="66" charset="0"/>
                    <a:cs typeface="Calibri"/>
                  </a:rPr>
                  <a:t> « </a:t>
                </a:r>
                <a:r>
                  <a:rPr lang="fr-FR" b="1" i="0" dirty="0">
                    <a:latin typeface="Comic Sans MS" pitchFamily="66" charset="0"/>
                  </a:rPr>
                  <a:t>MNP est un triangle rectangle en N.</a:t>
                </a:r>
                <a:r>
                  <a:rPr lang="fr-FR" b="1" i="0" baseline="0" dirty="0">
                    <a:latin typeface="Comic Sans MS" pitchFamily="66" charset="0"/>
                  </a:rPr>
                  <a:t> Do</a:t>
                </a:r>
                <a:r>
                  <a:rPr lang="fr-FR" b="1" i="0" dirty="0">
                    <a:latin typeface="Comic Sans MS" pitchFamily="66" charset="0"/>
                  </a:rPr>
                  <a:t>nc, </a:t>
                </a:r>
                <a:r>
                  <a:rPr lang="fr-FR" sz="12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𝐍 ̂</a:t>
                </a:r>
                <a:r>
                  <a:rPr lang="fr-FR" b="1" i="0" dirty="0">
                    <a:latin typeface="Comic Sans MS" pitchFamily="66" charset="0"/>
                  </a:rPr>
                  <a:t> mesure </a:t>
                </a:r>
                <a:r>
                  <a:rPr lang="fr-FR" sz="1200" b="1" i="0" dirty="0">
                    <a:solidFill>
                      <a:srgbClr val="FF0000"/>
                    </a:solidFill>
                    <a:effectLst/>
                    <a:latin typeface="Comic Sans MS" pitchFamily="66" charset="0"/>
                    <a:ea typeface="Calibri" panose="020F0502020204030204" pitchFamily="34" charset="0"/>
                    <a:cs typeface="Calibri" panose="020F0502020204030204" pitchFamily="34" charset="0"/>
                  </a:rPr>
                  <a:t>90</a:t>
                </a:r>
                <a:r>
                  <a:rPr lang="fr-FR" sz="1200" b="1" i="0" baseline="30000" dirty="0">
                    <a:solidFill>
                      <a:srgbClr val="FF0000"/>
                    </a:solidFill>
                    <a:effectLst/>
                    <a:latin typeface="Comic Sans MS" pitchFamily="66" charset="0"/>
                    <a:ea typeface="Calibri" panose="020F0502020204030204" pitchFamily="34" charset="0"/>
                    <a:cs typeface="Calibri" panose="020F0502020204030204" pitchFamily="34" charset="0"/>
                  </a:rPr>
                  <a:t>o</a:t>
                </a:r>
                <a:r>
                  <a:rPr lang="fr-FR" sz="1200" b="1" i="0" dirty="0">
                    <a:solidFill>
                      <a:srgbClr val="FF0000"/>
                    </a:solidFill>
                    <a:effectLst/>
                    <a:latin typeface="Comic Sans MS" pitchFamily="66" charset="0"/>
                    <a:ea typeface="Calibri" panose="020F0502020204030204" pitchFamily="34" charset="0"/>
                    <a:cs typeface="Calibri" panose="020F0502020204030204" pitchFamily="34" charset="0"/>
                  </a:rPr>
                  <a:t>.</a:t>
                </a:r>
                <a:r>
                  <a:rPr lang="fr-FR" b="1" i="0" dirty="0">
                    <a:latin typeface="Comic Sans MS" pitchFamily="66" charset="0"/>
                  </a:rPr>
                  <a:t>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latin typeface="Comic Sans MS" pitchFamily="66" charset="0"/>
                  </a:rPr>
                  <a:t>Les deux autres angles sont complémentaires, leur somme vaut </a:t>
                </a:r>
                <a:r>
                  <a:rPr lang="fr-FR" sz="1200" b="1" i="0" dirty="0">
                    <a:solidFill>
                      <a:srgbClr val="FF0000"/>
                    </a:solidFill>
                    <a:effectLst/>
                    <a:latin typeface="Comic Sans MS" pitchFamily="66" charset="0"/>
                    <a:ea typeface="Calibri" panose="020F0502020204030204" pitchFamily="34" charset="0"/>
                    <a:cs typeface="Calibri" panose="020F0502020204030204" pitchFamily="34" charset="0"/>
                  </a:rPr>
                  <a:t>90</a:t>
                </a:r>
                <a:r>
                  <a:rPr lang="fr-FR" sz="1200" b="1" i="0" baseline="30000" dirty="0">
                    <a:solidFill>
                      <a:srgbClr val="FF0000"/>
                    </a:solidFill>
                    <a:effectLst/>
                    <a:latin typeface="Comic Sans MS" pitchFamily="66" charset="0"/>
                    <a:ea typeface="Calibri" panose="020F0502020204030204" pitchFamily="34" charset="0"/>
                    <a:cs typeface="Calibri" panose="020F0502020204030204" pitchFamily="34" charset="0"/>
                  </a:rPr>
                  <a:t>o</a:t>
                </a:r>
                <a:r>
                  <a:rPr lang="fr-FR" sz="1200" b="1" i="0" dirty="0">
                    <a:solidFill>
                      <a:srgbClr val="FF0000"/>
                    </a:solidFill>
                    <a:effectLst/>
                    <a:latin typeface="Comic Sans MS" pitchFamily="66" charset="0"/>
                    <a:ea typeface="Calibri" panose="020F0502020204030204" pitchFamily="34" charset="0"/>
                    <a:cs typeface="Calibri" panose="020F0502020204030204" pitchFamily="34" charset="0"/>
                  </a:rPr>
                  <a:t>.</a:t>
                </a:r>
                <a:r>
                  <a:rPr lang="fr-FR" sz="1200" b="1" i="0" u="none" dirty="0">
                    <a:latin typeface="Comic Sans MS" pitchFamily="66" charset="0"/>
                    <a:ea typeface="Calibri" panose="020F0502020204030204" pitchFamily="34" charset="0"/>
                    <a:cs typeface="Calibri"/>
                  </a:rPr>
                  <a:t> </a:t>
                </a:r>
                <a:endParaRPr lang="fr-FR" sz="2800" b="1" i="0" u="none"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endParaRPr>
              </a:p>
              <a:p>
                <a:pPr marL="228600" indent="0">
                  <a:lnSpc>
                    <a:spcPct val="110000"/>
                  </a:lnSpc>
                  <a:buNone/>
                </a:pPr>
                <a:r>
                  <a:rPr lang="fr-FR" sz="1800" b="1" i="0" u="none" strike="noStrike" cap="none">
                    <a:solidFill>
                      <a:srgbClr val="FF0000"/>
                    </a:solidFill>
                    <a:effectLst/>
                    <a:latin typeface="Cambria Math" panose="02040503050406030204" pitchFamily="18" charset="0"/>
                    <a:cs typeface="Calibri"/>
                    <a:sym typeface="Calibri"/>
                  </a:rPr>
                  <a:t>(</a:t>
                </a:r>
                <a:r>
                  <a:rPr lang="fr-FR" sz="1800" b="1" i="0" u="none" strike="noStrike" cap="none">
                    <a:solidFill>
                      <a:srgbClr val="FF0000"/>
                    </a:solidFill>
                    <a:effectLst/>
                    <a:latin typeface="Cambria Math" panose="02040503050406030204" pitchFamily="18" charset="0"/>
                    <a:ea typeface="Calibri"/>
                    <a:cs typeface="Calibri"/>
                    <a:sym typeface="Calibri"/>
                  </a:rPr>
                  <a:t>𝐏𝐌𝐍) ̂+</a:t>
                </a: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𝐌𝐏𝐍) ̂=𝟗𝟎</a:t>
                </a:r>
                <a:r>
                  <a:rPr lang="fr-FR" sz="1800" b="1" i="0">
                    <a:solidFill>
                      <a:srgbClr val="FF0000"/>
                    </a:solidFill>
                    <a:latin typeface="Cambria Math" panose="02040503050406030204" pitchFamily="18" charset="0"/>
                    <a:ea typeface="Cambria Math" panose="02040503050406030204" pitchFamily="18" charset="0"/>
                    <a:cs typeface="Calibri"/>
                    <a:sym typeface="Calibri"/>
                  </a:rPr>
                  <a:t>°</a:t>
                </a:r>
                <a:endParaRPr lang="fr-FR" sz="1800" b="1" i="0" u="none" strike="noStrike" cap="none" dirty="0">
                  <a:solidFill>
                    <a:srgbClr val="FF0000"/>
                  </a:solidFill>
                  <a:effectLst/>
                  <a:latin typeface="Comic Sans MS" pitchFamily="66" charset="0"/>
                  <a:ea typeface="Calibri"/>
                  <a:cs typeface="Calibri"/>
                  <a:sym typeface="Calibri"/>
                </a:endParaRPr>
              </a:p>
              <a:p>
                <a:pPr marL="228600" indent="0">
                  <a:buNone/>
                </a:pP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𝐌𝐏𝐍) ̂=𝟗𝟎°−</a:t>
                </a: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𝐏𝐌𝐍) ̂  </a:t>
                </a:r>
                <a:endParaRPr lang="fr-FR" sz="1800" b="1" i="0" dirty="0">
                  <a:solidFill>
                    <a:srgbClr val="FF0000"/>
                  </a:solidFill>
                  <a:latin typeface="Comic Sans MS" pitchFamily="66" charset="0"/>
                  <a:ea typeface="Calibri"/>
                  <a:cs typeface="Calibri"/>
                  <a:sym typeface="Calibri"/>
                </a:endParaRPr>
              </a:p>
              <a:p>
                <a:pPr marL="228600" indent="0">
                  <a:buNone/>
                </a:pP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𝐌𝐏𝐍) ̂=𝟗𝟎°−𝟐𝟗°</a:t>
                </a:r>
                <a:endParaRPr lang="fr-FR" sz="1800" b="1" i="0" dirty="0">
                  <a:solidFill>
                    <a:srgbClr val="FF0000"/>
                  </a:solidFill>
                  <a:latin typeface="Comic Sans MS" pitchFamily="66" charset="0"/>
                  <a:ea typeface="Calibri"/>
                  <a:cs typeface="Calibri"/>
                  <a:sym typeface="Calibri"/>
                </a:endParaRPr>
              </a:p>
              <a:p>
                <a:pPr marL="228600" indent="0"/>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𝐌𝐏𝐍) ̂=𝟔𝟏°</a:t>
                </a:r>
                <a:r>
                  <a:rPr lang="fr-FR" sz="1800" b="1" i="0" dirty="0">
                    <a:solidFill>
                      <a:srgbClr val="FF0000"/>
                    </a:solidFill>
                    <a:effectLst/>
                    <a:latin typeface="Cambria Math" panose="02040503050406030204" pitchFamily="18" charset="0"/>
                    <a:ea typeface="Calibri"/>
                    <a:cs typeface="Calibri"/>
                    <a:sym typeface="Calibri"/>
                  </a:rPr>
                  <a:t>"</a:t>
                </a:r>
                <a:r>
                  <a:rPr lang="fr-FR" sz="1800" b="1" i="0" dirty="0">
                    <a:solidFill>
                      <a:srgbClr val="FF0000"/>
                    </a:solidFill>
                    <a:effectLst/>
                    <a:latin typeface="Cambria Math" panose="02040503050406030204" pitchFamily="18" charset="0"/>
                    <a:ea typeface="Calibri" panose="020F0502020204030204" pitchFamily="34" charset="0"/>
                    <a:cs typeface="Calibri" panose="020F0502020204030204" pitchFamily="34" charset="0"/>
                  </a:rPr>
                  <a:t>.</a:t>
                </a:r>
                <a:r>
                  <a:rPr lang="fr-FR" sz="1800" b="1" i="0" dirty="0">
                    <a:solidFill>
                      <a:srgbClr val="FF0000"/>
                    </a:solidFill>
                    <a:effectLst/>
                    <a:latin typeface="Comic Sans MS" pitchFamily="66" charset="0"/>
                    <a:ea typeface="Calibri" panose="020F0502020204030204" pitchFamily="34" charset="0"/>
                    <a:cs typeface="Calibri" panose="020F0502020204030204" pitchFamily="34" charset="0"/>
                  </a:rPr>
                  <a:t>"</a:t>
                </a:r>
                <a:r>
                  <a:rPr lang="fr-FR" sz="1800" b="1" i="0" dirty="0">
                    <a:solidFill>
                      <a:srgbClr val="FF0000"/>
                    </a:solidFill>
                    <a:latin typeface="Comic Sans MS" pitchFamily="66" charset="0"/>
                    <a:ea typeface="Calibri"/>
                    <a:cs typeface="Calibri"/>
                    <a:sym typeface="Calibri"/>
                  </a:rPr>
                  <a:t> »</a:t>
                </a: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20</a:t>
            </a:fld>
            <a:endParaRPr lang="en-US" dirty="0">
              <a:latin typeface="Comic Sans MS" panose="030F0702030302020204" pitchFamily="66" charset="0"/>
            </a:endParaRPr>
          </a:p>
        </p:txBody>
      </p:sp>
    </p:spTree>
    <p:extLst>
      <p:ext uri="{BB962C8B-B14F-4D97-AF65-F5344CB8AC3E}">
        <p14:creationId xmlns:p14="http://schemas.microsoft.com/office/powerpoint/2010/main" val="32963967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Trouvez</a:t>
                </a:r>
                <a:r>
                  <a:rPr lang="fr-FR" sz="800" b="1" i="0" u="none" baseline="0" dirty="0">
                    <a:latin typeface="Comic Sans MS" pitchFamily="66" charset="0"/>
                    <a:ea typeface="Calibri" panose="020F0502020204030204" pitchFamily="34" charset="0"/>
                    <a:cs typeface="Calibri"/>
                  </a:rPr>
                  <a:t> la mesure des angles qui manquent.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montrer leur travail.</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200" b="1" i="0" u="none" baseline="0" dirty="0">
                    <a:latin typeface="Comic Sans MS" pitchFamily="66" charset="0"/>
                    <a:cs typeface="Calibri"/>
                  </a:rPr>
                  <a:t> « </a:t>
                </a:r>
                <a:r>
                  <a:rPr lang="fr-FR" b="1" i="0" dirty="0">
                    <a:latin typeface="Comic Sans MS" pitchFamily="66" charset="0"/>
                  </a:rPr>
                  <a:t>RST est un triangle isocèle de sommet principal R.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latin typeface="Comic Sans MS" pitchFamily="66" charset="0"/>
                  </a:rPr>
                  <a:t>Ainsi, les angles à la base sont égaux et puisque la somme des angles dans tout triangle est de 1</a:t>
                </a:r>
                <a:r>
                  <a:rPr lang="fr-FR" sz="1200" b="1" i="0" dirty="0">
                    <a:solidFill>
                      <a:schemeClr val="bg1"/>
                    </a:solidFill>
                    <a:latin typeface="Comic Sans MS" pitchFamily="66" charset="0"/>
                    <a:sym typeface="Comic Sans MS"/>
                  </a:rPr>
                  <a:t>80</a:t>
                </a:r>
                <a:r>
                  <a:rPr lang="fr-FR" sz="1200" b="1" i="0" baseline="30000" dirty="0">
                    <a:solidFill>
                      <a:schemeClr val="bg1"/>
                    </a:solidFill>
                    <a:latin typeface="Comic Sans MS" pitchFamily="66" charset="0"/>
                    <a:sym typeface="Comic Sans MS"/>
                  </a:rPr>
                  <a:t>o</a:t>
                </a:r>
                <a:r>
                  <a:rPr lang="fr-FR" b="1" i="0" dirty="0">
                    <a:latin typeface="Comic Sans MS" pitchFamily="66" charset="0"/>
                  </a:rPr>
                  <a:t>, alors :</a:t>
                </a:r>
                <a:endParaRPr lang="fr-FR" sz="1200" b="1" i="0" u="none" dirty="0">
                  <a:effectLst/>
                  <a:latin typeface="Comic Sans MS" pitchFamily="66" charset="0"/>
                </a:endParaRPr>
              </a:p>
              <a:p>
                <a:pPr marL="228600" indent="0"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fr-FR"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ctrlPr>
                        </m:accPr>
                        <m:e>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𝐑𝐒𝐓</m:t>
                          </m:r>
                        </m:e>
                      </m:acc>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fr-FR" sz="1800" b="1" i="1">
                              <a:solidFill>
                                <a:schemeClr val="bg2"/>
                              </a:solidFill>
                              <a:latin typeface="Cambria Math" panose="02040503050406030204" pitchFamily="18" charset="0"/>
                              <a:ea typeface="Calibri"/>
                              <a:cs typeface="Calibri"/>
                              <a:sym typeface="Calibri"/>
                            </a:rPr>
                          </m:ctrlPr>
                        </m:accPr>
                        <m:e>
                          <m:r>
                            <a:rPr lang="fr-FR" sz="1800" b="1" i="0" smtClean="0">
                              <a:solidFill>
                                <a:schemeClr val="bg2"/>
                              </a:solidFill>
                              <a:latin typeface="Cambria Math" panose="02040503050406030204" pitchFamily="18" charset="0"/>
                              <a:ea typeface="Calibri"/>
                              <a:cs typeface="Calibri"/>
                              <a:sym typeface="Calibri"/>
                            </a:rPr>
                            <m:t>𝐑𝐓𝐒</m:t>
                          </m:r>
                        </m:e>
                      </m:acc>
                      <m:r>
                        <a:rPr lang="fr-FR" sz="1800" b="1" i="0" smtClean="0">
                          <a:solidFill>
                            <a:schemeClr val="bg2"/>
                          </a:solidFill>
                          <a:latin typeface="Cambria Math" panose="02040503050406030204" pitchFamily="18" charset="0"/>
                          <a:ea typeface="Calibri"/>
                          <a:cs typeface="Calibri"/>
                          <a:sym typeface="Calibri"/>
                        </a:rPr>
                        <m:t>+</m:t>
                      </m:r>
                      <m:acc>
                        <m:accPr>
                          <m:chr m:val="̂"/>
                          <m:ctrlPr>
                            <a:rPr lang="fr-FR" sz="1800" b="1" i="1">
                              <a:solidFill>
                                <a:schemeClr val="bg2"/>
                              </a:solidFill>
                              <a:latin typeface="Cambria Math" panose="02040503050406030204" pitchFamily="18" charset="0"/>
                              <a:ea typeface="Calibri"/>
                              <a:cs typeface="Calibri"/>
                              <a:sym typeface="Calibri"/>
                            </a:rPr>
                          </m:ctrlPr>
                        </m:accPr>
                        <m:e>
                          <m:r>
                            <a:rPr lang="fr-FR" sz="1800" b="1" i="0" smtClean="0">
                              <a:solidFill>
                                <a:schemeClr val="bg2"/>
                              </a:solidFill>
                              <a:latin typeface="Cambria Math" panose="02040503050406030204" pitchFamily="18" charset="0"/>
                              <a:ea typeface="Calibri"/>
                              <a:cs typeface="Calibri"/>
                              <a:sym typeface="Calibri"/>
                            </a:rPr>
                            <m:t>𝐒𝐑𝐓</m:t>
                          </m:r>
                        </m:e>
                      </m:acc>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𝟏𝟖𝟎</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fr-FR" sz="1800" b="1" i="0" dirty="0">
                  <a:solidFill>
                    <a:schemeClr val="bg2"/>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fr-FR"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ctrlPr>
                        </m:accPr>
                        <m:e>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𝐑𝐒𝐓</m:t>
                          </m:r>
                        </m:e>
                      </m:acc>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fr-FR" sz="1800" b="1" i="1">
                              <a:solidFill>
                                <a:schemeClr val="bg2"/>
                              </a:solidFill>
                              <a:latin typeface="Cambria Math" panose="02040503050406030204" pitchFamily="18" charset="0"/>
                              <a:ea typeface="Calibri"/>
                              <a:cs typeface="Calibri"/>
                              <a:sym typeface="Calibri"/>
                            </a:rPr>
                          </m:ctrlPr>
                        </m:accPr>
                        <m:e>
                          <m:r>
                            <a:rPr lang="fr-FR" sz="1800" b="1" i="0" smtClean="0">
                              <a:solidFill>
                                <a:schemeClr val="bg2"/>
                              </a:solidFill>
                              <a:latin typeface="Cambria Math" panose="02040503050406030204" pitchFamily="18" charset="0"/>
                              <a:ea typeface="Calibri"/>
                              <a:cs typeface="Calibri"/>
                              <a:sym typeface="Calibri"/>
                            </a:rPr>
                            <m:t>𝐑𝐓𝐒</m:t>
                          </m:r>
                        </m:e>
                      </m:acc>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𝟏𝟖𝟎</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fr-FR" sz="1800" b="1" i="1">
                              <a:solidFill>
                                <a:schemeClr val="bg2"/>
                              </a:solidFill>
                              <a:latin typeface="Cambria Math" panose="02040503050406030204" pitchFamily="18" charset="0"/>
                              <a:ea typeface="Calibri" panose="020F0502020204030204" pitchFamily="34" charset="0"/>
                              <a:cs typeface="Calibri" panose="020F0502020204030204" pitchFamily="34" charset="0"/>
                            </a:rPr>
                          </m:ctrlPr>
                        </m:accPr>
                        <m:e>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𝐒𝐑𝐓</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e>
                      </m:acc>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𝟐</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fr-FR" sz="1800" b="1" i="0" dirty="0">
                  <a:solidFill>
                    <a:schemeClr val="bg2"/>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fr-FR"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ctrlPr>
                        </m:accPr>
                        <m:e>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𝐑𝐒𝐓</m:t>
                          </m:r>
                        </m:e>
                      </m:acc>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fr-FR" sz="1800" b="1" i="1">
                              <a:solidFill>
                                <a:schemeClr val="bg2"/>
                              </a:solidFill>
                              <a:latin typeface="Cambria Math" panose="02040503050406030204" pitchFamily="18" charset="0"/>
                              <a:ea typeface="Calibri"/>
                              <a:cs typeface="Calibri"/>
                              <a:sym typeface="Calibri"/>
                            </a:rPr>
                          </m:ctrlPr>
                        </m:accPr>
                        <m:e>
                          <m:r>
                            <a:rPr lang="fr-FR" sz="1800" b="1" i="0" smtClean="0">
                              <a:solidFill>
                                <a:schemeClr val="bg2"/>
                              </a:solidFill>
                              <a:latin typeface="Cambria Math" panose="02040503050406030204" pitchFamily="18" charset="0"/>
                              <a:ea typeface="Calibri"/>
                              <a:cs typeface="Calibri"/>
                              <a:sym typeface="Calibri"/>
                            </a:rPr>
                            <m:t>𝐑𝐓𝐒</m:t>
                          </m:r>
                        </m:e>
                      </m:acc>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𝟏𝟖𝟎</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𝟐𝟎</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𝟐</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fr-FR" sz="1800" b="1" i="0" dirty="0">
                  <a:solidFill>
                    <a:schemeClr val="bg2"/>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 xmlns:m="http://schemas.openxmlformats.org/officeDocument/2006/math">
                    <m:acc>
                      <m:accPr>
                        <m:chr m:val="̂"/>
                        <m:ctrlPr>
                          <a:rPr lang="fr-FR"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ctrlPr>
                      </m:accPr>
                      <m:e>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𝐑𝐒𝐓</m:t>
                        </m:r>
                      </m:e>
                    </m:acc>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fr-FR" sz="1800" b="1" i="1">
                            <a:solidFill>
                              <a:schemeClr val="bg2"/>
                            </a:solidFill>
                            <a:latin typeface="Cambria Math" panose="02040503050406030204" pitchFamily="18" charset="0"/>
                            <a:ea typeface="Calibri"/>
                            <a:cs typeface="Calibri"/>
                            <a:sym typeface="Calibri"/>
                          </a:rPr>
                        </m:ctrlPr>
                      </m:accPr>
                      <m:e>
                        <m:r>
                          <a:rPr lang="fr-FR" sz="1800" b="1" i="0" smtClean="0">
                            <a:solidFill>
                              <a:schemeClr val="bg2"/>
                            </a:solidFill>
                            <a:latin typeface="Cambria Math" panose="02040503050406030204" pitchFamily="18" charset="0"/>
                            <a:ea typeface="Calibri"/>
                            <a:cs typeface="Calibri"/>
                            <a:sym typeface="Calibri"/>
                          </a:rPr>
                          <m:t>𝐑𝐓𝐒</m:t>
                        </m:r>
                      </m:e>
                    </m:acc>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𝟖𝟎</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oMath>
                </a14:m>
                <a:r>
                  <a:rPr lang="fr-FR" sz="1800" b="1" i="0" dirty="0">
                    <a:solidFill>
                      <a:srgbClr val="FF0000"/>
                    </a:solidFill>
                    <a:effectLst/>
                    <a:latin typeface="Comic Sans MS" pitchFamily="66" charset="0"/>
                    <a:ea typeface="Calibri" panose="020F0502020204030204" pitchFamily="34" charset="0"/>
                    <a:cs typeface="Calibri" panose="020F0502020204030204" pitchFamily="34" charset="0"/>
                  </a:rPr>
                  <a:t>. »</a:t>
                </a:r>
                <a:endParaRPr lang="fr-FR" sz="1800" b="1" i="0" dirty="0">
                  <a:solidFill>
                    <a:schemeClr val="bg2"/>
                  </a:solidFill>
                  <a:latin typeface="Comic Sans MS" pitchFamily="66"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Trouvez</a:t>
                </a:r>
                <a:r>
                  <a:rPr lang="fr-FR" sz="800" b="1" i="0" u="none" baseline="0" dirty="0">
                    <a:latin typeface="Comic Sans MS" pitchFamily="66" charset="0"/>
                    <a:ea typeface="Calibri" panose="020F0502020204030204" pitchFamily="34" charset="0"/>
                    <a:cs typeface="Calibri"/>
                  </a:rPr>
                  <a:t> la mesure des angles qui manquent.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montrer leur travail.</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200" b="1" i="0" u="none" baseline="0" dirty="0">
                    <a:latin typeface="Comic Sans MS" pitchFamily="66" charset="0"/>
                    <a:cs typeface="Calibri"/>
                  </a:rPr>
                  <a:t> « </a:t>
                </a:r>
                <a:r>
                  <a:rPr lang="fr-FR" b="1" i="0" dirty="0">
                    <a:latin typeface="Comic Sans MS" pitchFamily="66" charset="0"/>
                  </a:rPr>
                  <a:t>RST est un triangle isocèle de sommet principal R.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latin typeface="Comic Sans MS" pitchFamily="66" charset="0"/>
                  </a:rPr>
                  <a:t>Ainsi, les angles à la base sont égaux et puisque la somme des angles dans tout triangle est de 1</a:t>
                </a:r>
                <a:r>
                  <a:rPr lang="fr-FR" sz="1200" b="1" i="0" dirty="0">
                    <a:solidFill>
                      <a:schemeClr val="bg1"/>
                    </a:solidFill>
                    <a:latin typeface="Comic Sans MS" pitchFamily="66" charset="0"/>
                    <a:sym typeface="Comic Sans MS"/>
                  </a:rPr>
                  <a:t>80</a:t>
                </a:r>
                <a:r>
                  <a:rPr lang="fr-FR" sz="1200" b="1" i="0" baseline="30000" dirty="0">
                    <a:solidFill>
                      <a:schemeClr val="bg1"/>
                    </a:solidFill>
                    <a:latin typeface="Comic Sans MS" pitchFamily="66" charset="0"/>
                    <a:sym typeface="Comic Sans MS"/>
                  </a:rPr>
                  <a:t>o</a:t>
                </a:r>
                <a:r>
                  <a:rPr lang="fr-FR" b="1" i="0" dirty="0">
                    <a:latin typeface="Comic Sans MS" pitchFamily="66" charset="0"/>
                  </a:rPr>
                  <a:t>, alors :</a:t>
                </a:r>
                <a:endParaRPr lang="fr-FR" sz="1200" b="1" i="0" u="none" dirty="0">
                  <a:effectLst/>
                  <a:latin typeface="Comic Sans MS" pitchFamily="66" charset="0"/>
                </a:endParaRPr>
              </a:p>
              <a:p>
                <a:pPr marL="228600" indent="0" defTabSz="914400">
                  <a:spcBef>
                    <a:spcPts val="0"/>
                  </a:spcBef>
                  <a:spcAft>
                    <a:spcPts val="0"/>
                  </a:spcAft>
                  <a:buClr>
                    <a:srgbClr val="000000"/>
                  </a:buClr>
                  <a:buSzPts val="1400"/>
                  <a:buNone/>
                  <a:tabLst>
                    <a:tab pos="4402138" algn="l"/>
                  </a:tabLst>
                  <a:defRPr/>
                </a:pPr>
                <a:r>
                  <a:rPr lang="fr-FR" sz="1800" b="1" i="0">
                    <a:solidFill>
                      <a:schemeClr val="bg2"/>
                    </a:solidFill>
                    <a:latin typeface="Cambria Math" panose="02040503050406030204" pitchFamily="18" charset="0"/>
                    <a:cs typeface="Calibri" panose="020F0502020204030204" pitchFamily="34" charset="0"/>
                  </a:rPr>
                  <a:t>(</a:t>
                </a:r>
                <a: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𝐑𝐒𝐓) ̂+</a:t>
                </a:r>
                <a:r>
                  <a:rPr lang="fr-FR" sz="1800" b="1" i="0">
                    <a:solidFill>
                      <a:schemeClr val="bg2"/>
                    </a:solidFill>
                    <a:latin typeface="Cambria Math" panose="02040503050406030204" pitchFamily="18" charset="0"/>
                    <a:cs typeface="Calibri"/>
                    <a:sym typeface="Calibri"/>
                  </a:rPr>
                  <a:t>(</a:t>
                </a:r>
                <a:r>
                  <a:rPr lang="fr-FR" sz="1800" b="1" i="0">
                    <a:solidFill>
                      <a:schemeClr val="bg2"/>
                    </a:solidFill>
                    <a:latin typeface="Cambria Math" panose="02040503050406030204" pitchFamily="18" charset="0"/>
                    <a:ea typeface="Calibri"/>
                    <a:cs typeface="Calibri"/>
                    <a:sym typeface="Calibri"/>
                  </a:rPr>
                  <a:t>𝐑𝐓𝐒) ̂+</a:t>
                </a:r>
                <a:r>
                  <a:rPr lang="fr-FR" sz="1800" b="1" i="0">
                    <a:solidFill>
                      <a:schemeClr val="bg2"/>
                    </a:solidFill>
                    <a:latin typeface="Cambria Math" panose="02040503050406030204" pitchFamily="18" charset="0"/>
                    <a:cs typeface="Calibri"/>
                    <a:sym typeface="Calibri"/>
                  </a:rPr>
                  <a:t>(</a:t>
                </a:r>
                <a:r>
                  <a:rPr lang="fr-FR" sz="1800" b="1" i="0">
                    <a:solidFill>
                      <a:schemeClr val="bg2"/>
                    </a:solidFill>
                    <a:latin typeface="Cambria Math" panose="02040503050406030204" pitchFamily="18" charset="0"/>
                    <a:ea typeface="Calibri"/>
                    <a:cs typeface="Calibri"/>
                    <a:sym typeface="Calibri"/>
                  </a:rPr>
                  <a:t>𝐒𝐑𝐓) ̂</a:t>
                </a:r>
                <a: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=𝟏𝟖𝟎° </a:t>
                </a:r>
                <a:endParaRPr lang="fr-FR" sz="1800" b="1" i="0" dirty="0">
                  <a:solidFill>
                    <a:schemeClr val="bg2"/>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r>
                  <a:rPr lang="fr-FR" sz="1800" b="1" i="0">
                    <a:solidFill>
                      <a:schemeClr val="bg2"/>
                    </a:solidFill>
                    <a:latin typeface="Cambria Math" panose="02040503050406030204" pitchFamily="18" charset="0"/>
                    <a:cs typeface="Calibri" panose="020F0502020204030204" pitchFamily="34" charset="0"/>
                  </a:rPr>
                  <a:t>(</a:t>
                </a:r>
                <a: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𝐑𝐒𝐓) ̂=</a:t>
                </a:r>
                <a:r>
                  <a:rPr lang="fr-FR" sz="1800" b="1" i="0">
                    <a:solidFill>
                      <a:schemeClr val="bg2"/>
                    </a:solidFill>
                    <a:latin typeface="Cambria Math" panose="02040503050406030204" pitchFamily="18" charset="0"/>
                    <a:cs typeface="Calibri"/>
                    <a:sym typeface="Calibri"/>
                  </a:rPr>
                  <a:t>(</a:t>
                </a:r>
                <a:r>
                  <a:rPr lang="fr-FR" sz="1800" b="1" i="0">
                    <a:solidFill>
                      <a:schemeClr val="bg2"/>
                    </a:solidFill>
                    <a:latin typeface="Cambria Math" panose="02040503050406030204" pitchFamily="18" charset="0"/>
                    <a:ea typeface="Calibri"/>
                    <a:cs typeface="Calibri"/>
                    <a:sym typeface="Calibri"/>
                  </a:rPr>
                  <a:t>𝐑𝐓𝐒) ̂</a:t>
                </a:r>
                <a: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=(𝟏𝟖𝟎°−</a:t>
                </a:r>
                <a:r>
                  <a:rPr lang="fr-FR" sz="1800" b="1" i="0">
                    <a:solidFill>
                      <a:schemeClr val="bg2"/>
                    </a:solidFill>
                    <a:latin typeface="Cambria Math" panose="02040503050406030204" pitchFamily="18" charset="0"/>
                    <a:cs typeface="Calibri" panose="020F0502020204030204" pitchFamily="34" charset="0"/>
                  </a:rPr>
                  <a:t>(</a:t>
                </a:r>
                <a: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𝐒𝐑𝐓)) ̂÷𝟐 </a:t>
                </a:r>
                <a:endParaRPr lang="fr-FR" sz="1800" b="1" i="0" dirty="0">
                  <a:solidFill>
                    <a:schemeClr val="bg2"/>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r>
                  <a:rPr lang="fr-FR" sz="1800" b="1" i="0">
                    <a:solidFill>
                      <a:schemeClr val="bg2"/>
                    </a:solidFill>
                    <a:latin typeface="Cambria Math" panose="02040503050406030204" pitchFamily="18" charset="0"/>
                    <a:cs typeface="Calibri" panose="020F0502020204030204" pitchFamily="34" charset="0"/>
                  </a:rPr>
                  <a:t>(</a:t>
                </a:r>
                <a: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𝐑𝐒𝐓) ̂=</a:t>
                </a:r>
                <a:r>
                  <a:rPr lang="fr-FR" sz="1800" b="1" i="0">
                    <a:solidFill>
                      <a:schemeClr val="bg2"/>
                    </a:solidFill>
                    <a:latin typeface="Cambria Math" panose="02040503050406030204" pitchFamily="18" charset="0"/>
                    <a:cs typeface="Calibri"/>
                    <a:sym typeface="Calibri"/>
                  </a:rPr>
                  <a:t>(</a:t>
                </a:r>
                <a:r>
                  <a:rPr lang="fr-FR" sz="1800" b="1" i="0">
                    <a:solidFill>
                      <a:schemeClr val="bg2"/>
                    </a:solidFill>
                    <a:latin typeface="Cambria Math" panose="02040503050406030204" pitchFamily="18" charset="0"/>
                    <a:ea typeface="Calibri"/>
                    <a:cs typeface="Calibri"/>
                    <a:sym typeface="Calibri"/>
                  </a:rPr>
                  <a:t>𝐑𝐓𝐒) ̂</a:t>
                </a:r>
                <a: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=(𝟏𝟖𝟎°−𝟐𝟎°)÷𝟐 </a:t>
                </a:r>
                <a:endParaRPr lang="fr-FR" sz="1800" b="1" i="0" dirty="0">
                  <a:solidFill>
                    <a:schemeClr val="bg2"/>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r>
                  <a:rPr lang="fr-FR" sz="1800" b="1" i="0">
                    <a:solidFill>
                      <a:schemeClr val="bg2"/>
                    </a:solidFill>
                    <a:latin typeface="Cambria Math" panose="02040503050406030204" pitchFamily="18" charset="0"/>
                    <a:cs typeface="Calibri" panose="020F0502020204030204" pitchFamily="34" charset="0"/>
                  </a:rPr>
                  <a:t>(</a:t>
                </a:r>
                <a: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𝐑𝐒𝐓) ̂=</a:t>
                </a:r>
                <a:r>
                  <a:rPr lang="fr-FR" sz="1800" b="1" i="0">
                    <a:solidFill>
                      <a:schemeClr val="bg2"/>
                    </a:solidFill>
                    <a:latin typeface="Cambria Math" panose="02040503050406030204" pitchFamily="18" charset="0"/>
                    <a:cs typeface="Calibri"/>
                    <a:sym typeface="Calibri"/>
                  </a:rPr>
                  <a:t>(</a:t>
                </a:r>
                <a:r>
                  <a:rPr lang="fr-FR" sz="1800" b="1" i="0">
                    <a:solidFill>
                      <a:schemeClr val="bg2"/>
                    </a:solidFill>
                    <a:latin typeface="Cambria Math" panose="02040503050406030204" pitchFamily="18" charset="0"/>
                    <a:ea typeface="Calibri"/>
                    <a:cs typeface="Calibri"/>
                    <a:sym typeface="Calibri"/>
                  </a:rPr>
                  <a:t>𝐑𝐓𝐒) ̂</a:t>
                </a:r>
                <a: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=𝟖𝟎°</a:t>
                </a:r>
                <a:r>
                  <a:rPr lang="fr-FR" sz="1800" b="1" i="0" dirty="0">
                    <a:solidFill>
                      <a:srgbClr val="FF0000"/>
                    </a:solidFill>
                    <a:effectLst/>
                    <a:latin typeface="Comic Sans MS" pitchFamily="66" charset="0"/>
                    <a:ea typeface="Calibri" panose="020F0502020204030204" pitchFamily="34" charset="0"/>
                    <a:cs typeface="Calibri" panose="020F0502020204030204" pitchFamily="34" charset="0"/>
                  </a:rPr>
                  <a:t>. »</a:t>
                </a:r>
                <a:endParaRPr lang="fr-FR" sz="1800" b="1" i="0" dirty="0">
                  <a:solidFill>
                    <a:schemeClr val="bg2"/>
                  </a:solidFill>
                  <a:latin typeface="Comic Sans MS" pitchFamily="66"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21</a:t>
            </a:fld>
            <a:endParaRPr lang="en-US" dirty="0">
              <a:latin typeface="Comic Sans MS" panose="030F0702030302020204" pitchFamily="66" charset="0"/>
            </a:endParaRPr>
          </a:p>
        </p:txBody>
      </p:sp>
    </p:spTree>
    <p:extLst>
      <p:ext uri="{BB962C8B-B14F-4D97-AF65-F5344CB8AC3E}">
        <p14:creationId xmlns:p14="http://schemas.microsoft.com/office/powerpoint/2010/main" val="19626052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Trouvez</a:t>
                </a:r>
                <a:r>
                  <a:rPr lang="fr-FR" sz="800" b="1" i="0" u="none" baseline="0" dirty="0">
                    <a:latin typeface="Comic Sans MS" pitchFamily="66" charset="0"/>
                    <a:ea typeface="Calibri" panose="020F0502020204030204" pitchFamily="34" charset="0"/>
                    <a:cs typeface="Calibri"/>
                  </a:rPr>
                  <a:t> la mesure de l’angle qui manque et écrivez-la dans le tableau ci-dessous.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justifier leurs réponses.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noProof="0" dirty="0">
                    <a:latin typeface="Comic Sans MS" pitchFamily="66" charset="0"/>
                  </a:rPr>
                  <a:t>L’enseignant</a:t>
                </a:r>
                <a:r>
                  <a:rPr lang="fr-FR" b="0" i="0" baseline="0" noProof="0" dirty="0">
                    <a:latin typeface="Comic Sans MS" pitchFamily="66" charset="0"/>
                  </a:rPr>
                  <a:t>(e) dit :</a:t>
                </a:r>
                <a:r>
                  <a:rPr lang="fr-FR" sz="1200" b="1" i="0" u="none" baseline="0" noProof="0" dirty="0">
                    <a:latin typeface="Comic Sans MS" pitchFamily="66" charset="0"/>
                    <a:cs typeface="Calibri"/>
                  </a:rPr>
                  <a:t> « </a:t>
                </a:r>
                <a:r>
                  <a:rPr lang="fr-FR" sz="1800" b="1" i="0" noProof="0" dirty="0">
                    <a:latin typeface="Comic Sans MS" pitchFamily="66" charset="0"/>
                  </a:rPr>
                  <a:t>MNB est un triangle quelconque, et 2 angles sont connus, nous pouvons donc trouver la mesure du troisième angle puisque la somme des angles de tout triangle est de </a:t>
                </a:r>
                <a:r>
                  <a:rPr lang="fr-FR" sz="1800" b="1" i="0" noProof="0" dirty="0">
                    <a:solidFill>
                      <a:schemeClr val="bg1"/>
                    </a:solidFill>
                    <a:latin typeface="Comic Sans MS" pitchFamily="66" charset="0"/>
                    <a:sym typeface="Comic Sans MS"/>
                  </a:rPr>
                  <a:t>180</a:t>
                </a:r>
                <a:r>
                  <a:rPr lang="fr-FR" sz="1800" b="1" i="0" baseline="30000" noProof="0" dirty="0">
                    <a:solidFill>
                      <a:schemeClr val="bg1"/>
                    </a:solidFill>
                    <a:latin typeface="Comic Sans MS" pitchFamily="66" charset="0"/>
                    <a:sym typeface="Comic Sans MS"/>
                  </a:rPr>
                  <a:t>o</a:t>
                </a:r>
                <a:r>
                  <a:rPr lang="fr-FR" sz="1800" b="1" i="0" noProof="0" dirty="0">
                    <a:solidFill>
                      <a:srgbClr val="FF0000"/>
                    </a:solidFill>
                    <a:latin typeface="Comic Sans MS" pitchFamily="66" charset="0"/>
                    <a:ea typeface="Calibri" panose="020F0502020204030204" pitchFamily="34" charset="0"/>
                    <a:cs typeface="Calibri" panose="020F0502020204030204" pitchFamily="34" charset="0"/>
                  </a:rPr>
                  <a:t>.</a:t>
                </a:r>
                <a:endParaRPr lang="fr-FR" sz="1800" b="1" i="0" u="none" noProof="0"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endParaRPr>
              </a:p>
              <a:p>
                <a:pPr marL="228600" indent="0" algn="ctr"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fr-FR" sz="1400" b="1" i="1"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𝐍𝐌𝐁</m:t>
                          </m:r>
                        </m:e>
                      </m:acc>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 </m:t>
                      </m:r>
                      <m:acc>
                        <m:accPr>
                          <m:chr m:val="̂"/>
                          <m:ctrlPr>
                            <a:rPr lang="fr-FR" sz="1400" b="1" i="1" noProof="0">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𝐌𝐍𝐁</m:t>
                          </m:r>
                        </m:e>
                      </m:acc>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 </m:t>
                      </m:r>
                      <m:acc>
                        <m:accPr>
                          <m:chr m:val="̂"/>
                          <m:ctrlPr>
                            <a:rPr lang="fr-FR" sz="1400" b="1" i="1" noProof="0">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𝐌𝐁𝐍</m:t>
                          </m:r>
                        </m:e>
                      </m:acc>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𝟏𝟖𝟎</m:t>
                      </m:r>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fr-FR" sz="1400" b="1" i="0" noProof="0" dirty="0">
                  <a:solidFill>
                    <a:srgbClr val="FF0000"/>
                  </a:solidFill>
                  <a:latin typeface="Comic Sans MS" pitchFamily="66" charset="0"/>
                  <a:ea typeface="Calibri" panose="020F0502020204030204" pitchFamily="34" charset="0"/>
                  <a:cs typeface="Arial" panose="020B0604020202020204" pitchFamily="34" charset="0"/>
                </a:endParaRPr>
              </a:p>
              <a:p>
                <a:pPr marL="228600" indent="0" algn="ctr">
                  <a:lnSpc>
                    <a:spcPct val="107000"/>
                  </a:lnSpc>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fr-FR" sz="1400" b="1" i="1" noProof="0">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𝐌𝐁𝐍</m:t>
                          </m:r>
                        </m:e>
                      </m:acc>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𝟏𝟖𝟎</m:t>
                      </m:r>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d>
                        <m:dPr>
                          <m:ctrlPr>
                            <a:rPr lang="fr-FR" sz="1400" b="1" i="1"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ctrlPr>
                        </m:dPr>
                        <m:e>
                          <m:acc>
                            <m:accPr>
                              <m:chr m:val="̂"/>
                              <m:ctrlPr>
                                <a:rPr lang="fr-FR" sz="1400" b="1" i="1" noProof="0">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𝐍𝐌𝐁</m:t>
                              </m:r>
                            </m:e>
                          </m:acc>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fr-FR" sz="1400" b="1" i="1" noProof="0">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𝐌𝐍𝐁</m:t>
                              </m:r>
                            </m:e>
                          </m:acc>
                        </m:e>
                      </m:d>
                    </m:oMath>
                  </m:oMathPara>
                </a14:m>
                <a:endParaRPr lang="en-US" sz="1400" b="1" i="0" noProof="0" dirty="0">
                  <a:solidFill>
                    <a:srgbClr val="FF0000"/>
                  </a:solidFill>
                  <a:latin typeface="Cambria Math" panose="02040503050406030204" pitchFamily="18" charset="0"/>
                  <a:ea typeface="Calibri" panose="020F0502020204030204" pitchFamily="34" charset="0"/>
                  <a:cs typeface="Calibri" panose="020F0502020204030204" pitchFamily="34" charset="0"/>
                </a:endParaRPr>
              </a:p>
              <a:p>
                <a:pPr marL="228600" indent="0" algn="ctr">
                  <a:lnSpc>
                    <a:spcPct val="107000"/>
                  </a:lnSpc>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fr-FR" sz="1400" b="1" i="1" noProof="0">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𝐌𝐁𝐍</m:t>
                          </m:r>
                        </m:e>
                      </m:acc>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𝟏𝟖𝟎</m:t>
                      </m:r>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d>
                        <m:dPr>
                          <m:ctrlPr>
                            <a:rPr lang="fr-FR" sz="1400" b="1" i="1"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ctrlPr>
                        </m:dPr>
                        <m:e>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𝟒𝟓</m:t>
                          </m:r>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𝟖𝟎</m:t>
                          </m:r>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e>
                      </m:d>
                    </m:oMath>
                  </m:oMathPara>
                </a14:m>
                <a:endParaRPr lang="en-US" sz="1400" b="1" i="0" noProof="0" dirty="0">
                  <a:solidFill>
                    <a:srgbClr val="FF0000"/>
                  </a:solidFill>
                  <a:latin typeface="Cambria Math" panose="02040503050406030204" pitchFamily="18" charset="0"/>
                  <a:ea typeface="Calibri" panose="020F0502020204030204" pitchFamily="34" charset="0"/>
                  <a:cs typeface="Calibri" panose="020F0502020204030204" pitchFamily="34" charset="0"/>
                </a:endParaRPr>
              </a:p>
              <a:p>
                <a:pPr marL="228600" indent="0" algn="l">
                  <a:lnSpc>
                    <a:spcPct val="107000"/>
                  </a:lnSpc>
                  <a:spcBef>
                    <a:spcPts val="0"/>
                  </a:spcBef>
                  <a:spcAft>
                    <a:spcPts val="800"/>
                  </a:spcAft>
                  <a:buNone/>
                  <a:tabLst>
                    <a:tab pos="4402138" algn="l"/>
                  </a:tabLst>
                </a:pPr>
                <a14:m>
                  <m:oMath xmlns:m="http://schemas.openxmlformats.org/officeDocument/2006/math">
                    <m:acc>
                      <m:accPr>
                        <m:chr m:val="̂"/>
                        <m:ctrlPr>
                          <a:rPr lang="fr-FR" sz="1400" b="1" i="1" noProof="0">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𝐌𝐁𝐍</m:t>
                        </m:r>
                      </m:e>
                    </m:acc>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𝟓𝟓</m:t>
                    </m:r>
                    <m:r>
                      <a:rPr lang="fr-FR" sz="1400" b="1" i="0" noProof="0"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fr-FR" sz="1400" b="0" i="0" noProof="0" smtClean="0">
                        <a:solidFill>
                          <a:srgbClr val="FF0000"/>
                        </a:solidFill>
                        <a:latin typeface="Cambria Math"/>
                        <a:ea typeface="Calibri" panose="020F0502020204030204" pitchFamily="34" charset="0"/>
                        <a:cs typeface="Calibri" panose="020F0502020204030204" pitchFamily="34" charset="0"/>
                      </a:rPr>
                      <m:t>.</m:t>
                    </m:r>
                  </m:oMath>
                </a14:m>
                <a:r>
                  <a:rPr lang="fr-FR" sz="1400" i="0" noProof="0" dirty="0">
                    <a:effectLst/>
                    <a:latin typeface="Comic Sans MS" pitchFamily="66" charset="0"/>
                    <a:ea typeface="Calibri" panose="020F0502020204030204" pitchFamily="34" charset="0"/>
                    <a:cs typeface="Arial" panose="020B0604020202020204" pitchFamily="34" charset="0"/>
                  </a:rPr>
                  <a:t> </a:t>
                </a:r>
                <a:r>
                  <a:rPr lang="fr-FR" sz="1400" b="1" i="0" noProof="0" dirty="0">
                    <a:effectLst/>
                    <a:latin typeface="Comic Sans MS" pitchFamily="66" charset="0"/>
                    <a:ea typeface="Calibri" panose="020F0502020204030204" pitchFamily="34" charset="0"/>
                    <a:cs typeface="Arial" panose="020B0604020202020204" pitchFamily="34" charset="0"/>
                  </a:rPr>
                  <a:t>»</a:t>
                </a: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Trouvez</a:t>
                </a:r>
                <a:r>
                  <a:rPr lang="fr-FR" sz="800" b="1" i="0" u="none" baseline="0" dirty="0">
                    <a:latin typeface="Comic Sans MS" pitchFamily="66" charset="0"/>
                    <a:ea typeface="Calibri" panose="020F0502020204030204" pitchFamily="34" charset="0"/>
                    <a:cs typeface="Calibri"/>
                  </a:rPr>
                  <a:t> la mesure de l’angle qui manque et écrivez-la dans le tableau ci-dessous.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justifier leurs réponses.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noProof="0" dirty="0">
                    <a:latin typeface="Comic Sans MS" pitchFamily="66" charset="0"/>
                  </a:rPr>
                  <a:t>L’enseignant</a:t>
                </a:r>
                <a:r>
                  <a:rPr lang="fr-FR" b="0" i="0" baseline="0" noProof="0" dirty="0">
                    <a:latin typeface="Comic Sans MS" pitchFamily="66" charset="0"/>
                  </a:rPr>
                  <a:t>(e) dit :</a:t>
                </a:r>
                <a:r>
                  <a:rPr lang="fr-FR" sz="1200" b="1" i="0" u="none" baseline="0" noProof="0" dirty="0">
                    <a:latin typeface="Comic Sans MS" pitchFamily="66" charset="0"/>
                    <a:cs typeface="Calibri"/>
                  </a:rPr>
                  <a:t> « </a:t>
                </a:r>
                <a:r>
                  <a:rPr lang="fr-FR" sz="1800" b="1" i="0" noProof="0" dirty="0">
                    <a:latin typeface="Comic Sans MS" pitchFamily="66" charset="0"/>
                  </a:rPr>
                  <a:t>MNB est un triangle quelconque, et 2 angles sont connus, nous pouvons donc trouver la mesure du troisième angle puisque la somme des angles de tout triangle est de </a:t>
                </a:r>
                <a:r>
                  <a:rPr lang="fr-FR" sz="1800" b="1" i="0" noProof="0" dirty="0">
                    <a:solidFill>
                      <a:schemeClr val="bg1"/>
                    </a:solidFill>
                    <a:latin typeface="Comic Sans MS" pitchFamily="66" charset="0"/>
                    <a:sym typeface="Comic Sans MS"/>
                  </a:rPr>
                  <a:t>180</a:t>
                </a:r>
                <a:r>
                  <a:rPr lang="fr-FR" sz="1800" b="1" i="0" baseline="30000" noProof="0" dirty="0">
                    <a:solidFill>
                      <a:schemeClr val="bg1"/>
                    </a:solidFill>
                    <a:latin typeface="Comic Sans MS" pitchFamily="66" charset="0"/>
                    <a:sym typeface="Comic Sans MS"/>
                  </a:rPr>
                  <a:t>o</a:t>
                </a:r>
                <a:r>
                  <a:rPr lang="fr-FR" sz="1800" b="1" i="0" noProof="0" dirty="0">
                    <a:solidFill>
                      <a:srgbClr val="FF0000"/>
                    </a:solidFill>
                    <a:latin typeface="Comic Sans MS" pitchFamily="66" charset="0"/>
                    <a:ea typeface="Calibri" panose="020F0502020204030204" pitchFamily="34" charset="0"/>
                    <a:cs typeface="Calibri" panose="020F0502020204030204" pitchFamily="34" charset="0"/>
                  </a:rPr>
                  <a:t>.</a:t>
                </a:r>
                <a:endParaRPr lang="fr-FR" sz="1800" b="1" i="0" u="none" noProof="0"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endParaRPr>
              </a:p>
              <a:p>
                <a:pPr marL="228600" indent="0" algn="ctr" defTabSz="914400">
                  <a:spcBef>
                    <a:spcPts val="0"/>
                  </a:spcBef>
                  <a:spcAft>
                    <a:spcPts val="0"/>
                  </a:spcAft>
                  <a:buClr>
                    <a:srgbClr val="000000"/>
                  </a:buClr>
                  <a:buSzPts val="1400"/>
                  <a:buNone/>
                  <a:tabLst>
                    <a:tab pos="4402138" algn="l"/>
                  </a:tabLst>
                  <a:defRPr/>
                </a:pPr>
                <a:r>
                  <a:rPr lang="fr-FR" sz="1400" b="1" i="0" noProof="0">
                    <a:solidFill>
                      <a:srgbClr val="FF0000"/>
                    </a:solidFill>
                    <a:latin typeface="Cambria Math" panose="02040503050406030204" pitchFamily="18" charset="0"/>
                    <a:cs typeface="Calibri" panose="020F0502020204030204" pitchFamily="34" charset="0"/>
                  </a:rPr>
                  <a:t>(</a:t>
                </a:r>
                <a:r>
                  <a:rPr lang="fr-FR" sz="1400" b="1" i="0" noProof="0">
                    <a:solidFill>
                      <a:srgbClr val="FF0000"/>
                    </a:solidFill>
                    <a:latin typeface="Cambria Math" panose="02040503050406030204" pitchFamily="18" charset="0"/>
                    <a:ea typeface="Calibri" panose="020F0502020204030204" pitchFamily="34" charset="0"/>
                    <a:cs typeface="Calibri" panose="020F0502020204030204" pitchFamily="34" charset="0"/>
                  </a:rPr>
                  <a:t>𝐍𝐌𝐁) ̂+ </a:t>
                </a:r>
                <a:r>
                  <a:rPr lang="fr-FR" sz="1400" b="1" i="0" noProof="0">
                    <a:solidFill>
                      <a:srgbClr val="FF0000"/>
                    </a:solidFill>
                    <a:latin typeface="Cambria Math" panose="02040503050406030204" pitchFamily="18" charset="0"/>
                    <a:cs typeface="Calibri" panose="020F0502020204030204" pitchFamily="34" charset="0"/>
                  </a:rPr>
                  <a:t>(</a:t>
                </a:r>
                <a:r>
                  <a:rPr lang="fr-FR" sz="1400" b="1" i="0" noProof="0">
                    <a:solidFill>
                      <a:srgbClr val="FF0000"/>
                    </a:solidFill>
                    <a:latin typeface="Cambria Math" panose="02040503050406030204" pitchFamily="18" charset="0"/>
                    <a:ea typeface="Calibri" panose="020F0502020204030204" pitchFamily="34" charset="0"/>
                    <a:cs typeface="Calibri" panose="020F0502020204030204" pitchFamily="34" charset="0"/>
                  </a:rPr>
                  <a:t>𝐌𝐍𝐁) ̂+ </a:t>
                </a:r>
                <a:r>
                  <a:rPr lang="fr-FR" sz="1400" b="1" i="0" noProof="0">
                    <a:solidFill>
                      <a:srgbClr val="FF0000"/>
                    </a:solidFill>
                    <a:latin typeface="Cambria Math" panose="02040503050406030204" pitchFamily="18" charset="0"/>
                    <a:cs typeface="Calibri" panose="020F0502020204030204" pitchFamily="34" charset="0"/>
                  </a:rPr>
                  <a:t>(</a:t>
                </a:r>
                <a:r>
                  <a:rPr lang="fr-FR" sz="1400" b="1" i="0" noProof="0">
                    <a:solidFill>
                      <a:srgbClr val="FF0000"/>
                    </a:solidFill>
                    <a:latin typeface="Cambria Math" panose="02040503050406030204" pitchFamily="18" charset="0"/>
                    <a:ea typeface="Calibri" panose="020F0502020204030204" pitchFamily="34" charset="0"/>
                    <a:cs typeface="Calibri" panose="020F0502020204030204" pitchFamily="34" charset="0"/>
                  </a:rPr>
                  <a:t>𝐌𝐁𝐍) ̂=𝟏𝟖𝟎° </a:t>
                </a:r>
                <a:endParaRPr lang="fr-FR" sz="1400" b="1" i="0" noProof="0" dirty="0">
                  <a:solidFill>
                    <a:srgbClr val="FF0000"/>
                  </a:solidFill>
                  <a:latin typeface="Comic Sans MS" pitchFamily="66" charset="0"/>
                  <a:ea typeface="Calibri" panose="020F0502020204030204" pitchFamily="34" charset="0"/>
                  <a:cs typeface="Arial" panose="020B0604020202020204" pitchFamily="34" charset="0"/>
                </a:endParaRPr>
              </a:p>
              <a:p>
                <a:pPr marL="228600" indent="0" algn="ctr">
                  <a:lnSpc>
                    <a:spcPct val="107000"/>
                  </a:lnSpc>
                  <a:spcBef>
                    <a:spcPts val="0"/>
                  </a:spcBef>
                  <a:spcAft>
                    <a:spcPts val="800"/>
                  </a:spcAft>
                  <a:buNone/>
                  <a:tabLst>
                    <a:tab pos="4402138" algn="l"/>
                  </a:tabLst>
                </a:pPr>
                <a:r>
                  <a:rPr lang="fr-FR" sz="1400" b="1" i="0" noProof="0">
                    <a:solidFill>
                      <a:srgbClr val="FF0000"/>
                    </a:solidFill>
                    <a:latin typeface="Cambria Math" panose="02040503050406030204" pitchFamily="18" charset="0"/>
                    <a:cs typeface="Calibri" panose="020F0502020204030204" pitchFamily="34" charset="0"/>
                  </a:rPr>
                  <a:t>(</a:t>
                </a:r>
                <a:r>
                  <a:rPr lang="fr-FR" sz="1400" b="1" i="0" noProof="0">
                    <a:solidFill>
                      <a:srgbClr val="FF0000"/>
                    </a:solidFill>
                    <a:latin typeface="Cambria Math" panose="02040503050406030204" pitchFamily="18" charset="0"/>
                    <a:ea typeface="Calibri" panose="020F0502020204030204" pitchFamily="34" charset="0"/>
                    <a:cs typeface="Calibri" panose="020F0502020204030204" pitchFamily="34" charset="0"/>
                  </a:rPr>
                  <a:t>𝐌𝐁𝐍) ̂=𝟏𝟖𝟎°−</a:t>
                </a:r>
                <a:r>
                  <a:rPr lang="fr-FR" sz="1400" b="1" i="0" noProof="0">
                    <a:solidFill>
                      <a:srgbClr val="FF0000"/>
                    </a:solidFill>
                    <a:latin typeface="Cambria Math" panose="02040503050406030204" pitchFamily="18" charset="0"/>
                    <a:cs typeface="Calibri" panose="020F0502020204030204" pitchFamily="34" charset="0"/>
                  </a:rPr>
                  <a:t>((</a:t>
                </a:r>
                <a:r>
                  <a:rPr lang="fr-FR" sz="1400" b="1" i="0" noProof="0">
                    <a:solidFill>
                      <a:srgbClr val="FF0000"/>
                    </a:solidFill>
                    <a:latin typeface="Cambria Math" panose="02040503050406030204" pitchFamily="18" charset="0"/>
                    <a:ea typeface="Calibri" panose="020F0502020204030204" pitchFamily="34" charset="0"/>
                    <a:cs typeface="Calibri" panose="020F0502020204030204" pitchFamily="34" charset="0"/>
                  </a:rPr>
                  <a:t>𝐍𝐌𝐁) ̂+(𝐌𝐍𝐁) ̂ )</a:t>
                </a:r>
                <a:endParaRPr lang="en-US" sz="1400" b="1" i="0" noProof="0" dirty="0">
                  <a:solidFill>
                    <a:srgbClr val="FF0000"/>
                  </a:solidFill>
                  <a:latin typeface="Cambria Math" panose="02040503050406030204" pitchFamily="18" charset="0"/>
                  <a:ea typeface="Calibri" panose="020F0502020204030204" pitchFamily="34" charset="0"/>
                  <a:cs typeface="Calibri" panose="020F0502020204030204" pitchFamily="34" charset="0"/>
                </a:endParaRPr>
              </a:p>
              <a:p>
                <a:pPr marL="228600" indent="0" algn="ctr">
                  <a:lnSpc>
                    <a:spcPct val="107000"/>
                  </a:lnSpc>
                  <a:spcBef>
                    <a:spcPts val="0"/>
                  </a:spcBef>
                  <a:spcAft>
                    <a:spcPts val="800"/>
                  </a:spcAft>
                  <a:buNone/>
                  <a:tabLst>
                    <a:tab pos="4402138" algn="l"/>
                  </a:tabLst>
                </a:pPr>
                <a:r>
                  <a:rPr lang="fr-FR" sz="1400" b="1" i="0" noProof="0">
                    <a:solidFill>
                      <a:srgbClr val="FF0000"/>
                    </a:solidFill>
                    <a:latin typeface="Cambria Math" panose="02040503050406030204" pitchFamily="18" charset="0"/>
                    <a:cs typeface="Calibri" panose="020F0502020204030204" pitchFamily="34" charset="0"/>
                  </a:rPr>
                  <a:t>(</a:t>
                </a:r>
                <a:r>
                  <a:rPr lang="fr-FR" sz="1400" b="1" i="0" noProof="0">
                    <a:solidFill>
                      <a:srgbClr val="FF0000"/>
                    </a:solidFill>
                    <a:latin typeface="Cambria Math" panose="02040503050406030204" pitchFamily="18" charset="0"/>
                    <a:ea typeface="Calibri" panose="020F0502020204030204" pitchFamily="34" charset="0"/>
                    <a:cs typeface="Calibri" panose="020F0502020204030204" pitchFamily="34" charset="0"/>
                  </a:rPr>
                  <a:t>𝐌𝐁𝐍) ̂=𝟏𝟖𝟎°−</a:t>
                </a:r>
                <a:r>
                  <a:rPr lang="fr-FR" sz="1400" b="1" i="0" noProof="0">
                    <a:solidFill>
                      <a:srgbClr val="FF0000"/>
                    </a:solidFill>
                    <a:latin typeface="Cambria Math" panose="02040503050406030204" pitchFamily="18" charset="0"/>
                    <a:cs typeface="Calibri" panose="020F0502020204030204" pitchFamily="34" charset="0"/>
                  </a:rPr>
                  <a:t>(</a:t>
                </a:r>
                <a:r>
                  <a:rPr lang="fr-FR" sz="1400" b="1" i="0" noProof="0">
                    <a:solidFill>
                      <a:srgbClr val="FF0000"/>
                    </a:solidFill>
                    <a:latin typeface="Cambria Math" panose="02040503050406030204" pitchFamily="18" charset="0"/>
                    <a:ea typeface="Calibri" panose="020F0502020204030204" pitchFamily="34" charset="0"/>
                    <a:cs typeface="Calibri" panose="020F0502020204030204" pitchFamily="34" charset="0"/>
                  </a:rPr>
                  <a:t>𝟒𝟓°+𝟖𝟎°)</a:t>
                </a:r>
                <a:endParaRPr lang="en-US" sz="1400" b="1" i="0" noProof="0" dirty="0">
                  <a:solidFill>
                    <a:srgbClr val="FF0000"/>
                  </a:solidFill>
                  <a:latin typeface="Cambria Math" panose="02040503050406030204" pitchFamily="18" charset="0"/>
                  <a:ea typeface="Calibri" panose="020F0502020204030204" pitchFamily="34" charset="0"/>
                  <a:cs typeface="Calibri" panose="020F0502020204030204" pitchFamily="34" charset="0"/>
                </a:endParaRPr>
              </a:p>
              <a:p>
                <a:pPr marL="228600" indent="0" algn="l">
                  <a:lnSpc>
                    <a:spcPct val="107000"/>
                  </a:lnSpc>
                  <a:spcBef>
                    <a:spcPts val="0"/>
                  </a:spcBef>
                  <a:spcAft>
                    <a:spcPts val="800"/>
                  </a:spcAft>
                  <a:buNone/>
                  <a:tabLst>
                    <a:tab pos="4402138" algn="l"/>
                  </a:tabLst>
                </a:pPr>
                <a:r>
                  <a:rPr lang="fr-FR" sz="1400" b="1" i="0" noProof="0">
                    <a:solidFill>
                      <a:srgbClr val="FF0000"/>
                    </a:solidFill>
                    <a:latin typeface="Cambria Math" panose="02040503050406030204" pitchFamily="18" charset="0"/>
                    <a:cs typeface="Calibri" panose="020F0502020204030204" pitchFamily="34" charset="0"/>
                  </a:rPr>
                  <a:t>(</a:t>
                </a:r>
                <a:r>
                  <a:rPr lang="fr-FR" sz="1400" b="1" i="0" noProof="0">
                    <a:solidFill>
                      <a:srgbClr val="FF0000"/>
                    </a:solidFill>
                    <a:latin typeface="Cambria Math" panose="02040503050406030204" pitchFamily="18" charset="0"/>
                    <a:ea typeface="Calibri" panose="020F0502020204030204" pitchFamily="34" charset="0"/>
                    <a:cs typeface="Calibri" panose="020F0502020204030204" pitchFamily="34" charset="0"/>
                  </a:rPr>
                  <a:t>𝐌𝐁𝐍) ̂=𝟓𝟓°</a:t>
                </a:r>
                <a:r>
                  <a:rPr lang="fr-FR" sz="1400" b="0" i="0" noProof="0">
                    <a:solidFill>
                      <a:srgbClr val="FF0000"/>
                    </a:solidFill>
                    <a:latin typeface="Cambria Math"/>
                    <a:ea typeface="Calibri" panose="020F0502020204030204" pitchFamily="34" charset="0"/>
                    <a:cs typeface="Calibri" panose="020F0502020204030204" pitchFamily="34" charset="0"/>
                  </a:rPr>
                  <a:t>.</a:t>
                </a:r>
                <a:r>
                  <a:rPr lang="fr-FR" sz="1400" i="0" noProof="0" dirty="0">
                    <a:effectLst/>
                    <a:latin typeface="Comic Sans MS" pitchFamily="66" charset="0"/>
                    <a:ea typeface="Calibri" panose="020F0502020204030204" pitchFamily="34" charset="0"/>
                    <a:cs typeface="Arial" panose="020B0604020202020204" pitchFamily="34" charset="0"/>
                  </a:rPr>
                  <a:t> </a:t>
                </a:r>
                <a:r>
                  <a:rPr lang="fr-FR" sz="1400" b="1" i="0" noProof="0" dirty="0">
                    <a:effectLst/>
                    <a:latin typeface="Comic Sans MS" pitchFamily="66" charset="0"/>
                    <a:ea typeface="Calibri" panose="020F0502020204030204" pitchFamily="34" charset="0"/>
                    <a:cs typeface="Arial" panose="020B0604020202020204" pitchFamily="34" charset="0"/>
                  </a:rPr>
                  <a:t>»</a:t>
                </a: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22</a:t>
            </a:fld>
            <a:endParaRPr lang="en-US" dirty="0">
              <a:latin typeface="Comic Sans MS" panose="030F0702030302020204" pitchFamily="66" charset="0"/>
            </a:endParaRPr>
          </a:p>
        </p:txBody>
      </p:sp>
    </p:spTree>
    <p:extLst>
      <p:ext uri="{BB962C8B-B14F-4D97-AF65-F5344CB8AC3E}">
        <p14:creationId xmlns:p14="http://schemas.microsoft.com/office/powerpoint/2010/main" val="20914251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Trouvez</a:t>
                </a:r>
                <a:r>
                  <a:rPr lang="fr-FR" sz="800" b="1" i="0" u="none" baseline="0" dirty="0">
                    <a:latin typeface="Comic Sans MS" pitchFamily="66" charset="0"/>
                    <a:ea typeface="Calibri" panose="020F0502020204030204" pitchFamily="34" charset="0"/>
                    <a:cs typeface="Calibri"/>
                  </a:rPr>
                  <a:t> les mesures des angles qui manquent et écrivez-les dans le tableau ci-dessous.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justifier leurs réponses.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b="1" i="0" baseline="0" dirty="0">
                    <a:latin typeface="Comic Sans MS" pitchFamily="66" charset="0"/>
                  </a:rPr>
                  <a:t>« </a:t>
                </a:r>
                <a:r>
                  <a:rPr lang="fr-FR" sz="2800" b="1" i="0" dirty="0">
                    <a:latin typeface="Comic Sans MS" pitchFamily="66" charset="0"/>
                  </a:rPr>
                  <a:t>MNB est un triangle isocèle de sommet M. Ainsi, les angles de base sont égaux.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2800" b="1" i="0" dirty="0">
                    <a:latin typeface="Comic Sans MS" pitchFamily="66" charset="0"/>
                  </a:rPr>
                  <a:t>Et puisque la somme des angles de tout triangle est de 180°, alors :</a:t>
                </a:r>
                <a:endParaRPr lang="fr-FR" sz="2800" b="1" i="0" u="none"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endParaRPr>
              </a:p>
              <a:p>
                <a:pPr marL="228600" indent="0"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fr-FR"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ctrlPr>
                        </m:accPr>
                        <m:e>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𝐍𝐌𝐁</m:t>
                          </m:r>
                        </m:e>
                      </m:acc>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fr-FR" sz="1800" b="1" i="1">
                              <a:solidFill>
                                <a:schemeClr val="bg2"/>
                              </a:solidFill>
                              <a:latin typeface="Cambria Math" panose="02040503050406030204" pitchFamily="18" charset="0"/>
                              <a:ea typeface="Calibri"/>
                              <a:cs typeface="Calibri"/>
                              <a:sym typeface="Calibri"/>
                            </a:rPr>
                          </m:ctrlPr>
                        </m:accPr>
                        <m:e>
                          <m:r>
                            <a:rPr lang="fr-FR" sz="1800" b="1" i="0">
                              <a:solidFill>
                                <a:schemeClr val="bg2"/>
                              </a:solidFill>
                              <a:latin typeface="Cambria Math" panose="02040503050406030204" pitchFamily="18" charset="0"/>
                              <a:ea typeface="Calibri"/>
                              <a:cs typeface="Calibri"/>
                              <a:sym typeface="Calibri"/>
                            </a:rPr>
                            <m:t>𝐌𝐍𝐁</m:t>
                          </m:r>
                        </m:e>
                      </m:acc>
                      <m:r>
                        <a:rPr lang="fr-FR" sz="1800" b="1" i="0" smtClean="0">
                          <a:solidFill>
                            <a:schemeClr val="bg2"/>
                          </a:solidFill>
                          <a:latin typeface="Cambria Math" panose="02040503050406030204" pitchFamily="18" charset="0"/>
                          <a:ea typeface="Calibri"/>
                          <a:cs typeface="Calibri"/>
                          <a:sym typeface="Calibri"/>
                        </a:rPr>
                        <m:t>+</m:t>
                      </m:r>
                      <m:acc>
                        <m:accPr>
                          <m:chr m:val="̂"/>
                          <m:ctrlPr>
                            <a:rPr lang="fr-FR" sz="1800" b="1" i="1">
                              <a:solidFill>
                                <a:schemeClr val="bg2"/>
                              </a:solidFill>
                              <a:latin typeface="Cambria Math" panose="02040503050406030204" pitchFamily="18" charset="0"/>
                              <a:ea typeface="Calibri"/>
                              <a:cs typeface="Calibri"/>
                              <a:sym typeface="Calibri"/>
                            </a:rPr>
                          </m:ctrlPr>
                        </m:accPr>
                        <m:e>
                          <m:r>
                            <a:rPr lang="fr-FR" sz="1800" b="1" i="0">
                              <a:solidFill>
                                <a:schemeClr val="bg2"/>
                              </a:solidFill>
                              <a:latin typeface="Cambria Math" panose="02040503050406030204" pitchFamily="18" charset="0"/>
                              <a:ea typeface="Calibri"/>
                              <a:cs typeface="Calibri"/>
                              <a:sym typeface="Calibri"/>
                            </a:rPr>
                            <m:t>𝐌𝐁𝐍</m:t>
                          </m:r>
                        </m:e>
                      </m:acc>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𝟏𝟖𝟎</m:t>
                      </m:r>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fr-FR" sz="1800" b="1" i="0" dirty="0">
                  <a:solidFill>
                    <a:schemeClr val="bg2"/>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fr-FR" sz="1800" b="1" i="1">
                              <a:solidFill>
                                <a:schemeClr val="bg2"/>
                              </a:solidFill>
                              <a:latin typeface="Cambria Math" panose="02040503050406030204" pitchFamily="18" charset="0"/>
                              <a:ea typeface="Calibri"/>
                              <a:cs typeface="Calibri"/>
                              <a:sym typeface="Calibri"/>
                            </a:rPr>
                          </m:ctrlPr>
                        </m:accPr>
                        <m:e>
                          <m:r>
                            <a:rPr lang="fr-FR" sz="1800" b="1" i="0">
                              <a:solidFill>
                                <a:schemeClr val="bg2"/>
                              </a:solidFill>
                              <a:latin typeface="Cambria Math" panose="02040503050406030204" pitchFamily="18" charset="0"/>
                              <a:ea typeface="Calibri"/>
                              <a:cs typeface="Calibri"/>
                              <a:sym typeface="Calibri"/>
                            </a:rPr>
                            <m:t>𝐌𝐍𝐁</m:t>
                          </m:r>
                        </m:e>
                      </m:acc>
                      <m:r>
                        <a:rPr lang="fr-FR" sz="1800" b="1" i="0">
                          <a:solidFill>
                            <a:schemeClr val="bg2"/>
                          </a:solidFill>
                          <a:latin typeface="Cambria Math" panose="02040503050406030204" pitchFamily="18" charset="0"/>
                          <a:ea typeface="Calibri"/>
                          <a:cs typeface="Calibri"/>
                          <a:sym typeface="Calibri"/>
                        </a:rPr>
                        <m:t>=</m:t>
                      </m:r>
                      <m:acc>
                        <m:accPr>
                          <m:chr m:val="̂"/>
                          <m:ctrlPr>
                            <a:rPr lang="fr-FR" sz="1800" b="1" i="1">
                              <a:solidFill>
                                <a:schemeClr val="bg2"/>
                              </a:solidFill>
                              <a:latin typeface="Cambria Math" panose="02040503050406030204" pitchFamily="18" charset="0"/>
                              <a:ea typeface="Calibri"/>
                              <a:cs typeface="Calibri"/>
                              <a:sym typeface="Calibri"/>
                            </a:rPr>
                          </m:ctrlPr>
                        </m:accPr>
                        <m:e>
                          <m:r>
                            <a:rPr lang="fr-FR" sz="1800" b="1" i="0">
                              <a:solidFill>
                                <a:schemeClr val="bg2"/>
                              </a:solidFill>
                              <a:latin typeface="Cambria Math" panose="02040503050406030204" pitchFamily="18" charset="0"/>
                              <a:ea typeface="Calibri"/>
                              <a:cs typeface="Calibri"/>
                              <a:sym typeface="Calibri"/>
                            </a:rPr>
                            <m:t>𝐌𝐁𝐍</m:t>
                          </m:r>
                        </m:e>
                      </m:acc>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𝟏𝟖𝟎</m:t>
                      </m:r>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fr-FR" sz="1800" b="1" i="1">
                              <a:solidFill>
                                <a:schemeClr val="bg2"/>
                              </a:solidFill>
                              <a:latin typeface="Cambria Math" panose="02040503050406030204" pitchFamily="18" charset="0"/>
                              <a:ea typeface="Calibri" panose="020F0502020204030204" pitchFamily="34" charset="0"/>
                              <a:cs typeface="Calibri" panose="020F0502020204030204" pitchFamily="34" charset="0"/>
                            </a:rPr>
                          </m:ctrlPr>
                        </m:accPr>
                        <m:e>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𝐍𝐌𝐁</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e>
                      </m:acc>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𝟐</m:t>
                      </m:r>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fr-FR" sz="1800" i="0" dirty="0">
                  <a:solidFill>
                    <a:schemeClr val="bg2"/>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fr-FR" sz="1800" b="1" i="1">
                              <a:solidFill>
                                <a:schemeClr val="bg2"/>
                              </a:solidFill>
                              <a:latin typeface="Cambria Math" panose="02040503050406030204" pitchFamily="18" charset="0"/>
                              <a:ea typeface="Calibri"/>
                              <a:cs typeface="Calibri"/>
                              <a:sym typeface="Calibri"/>
                            </a:rPr>
                          </m:ctrlPr>
                        </m:accPr>
                        <m:e>
                          <m:r>
                            <a:rPr lang="fr-FR" sz="1800" b="1" i="0">
                              <a:solidFill>
                                <a:schemeClr val="bg2"/>
                              </a:solidFill>
                              <a:latin typeface="Cambria Math" panose="02040503050406030204" pitchFamily="18" charset="0"/>
                              <a:ea typeface="Calibri"/>
                              <a:cs typeface="Calibri"/>
                              <a:sym typeface="Calibri"/>
                            </a:rPr>
                            <m:t>𝐌𝐍𝐁</m:t>
                          </m:r>
                        </m:e>
                      </m:acc>
                      <m:r>
                        <a:rPr lang="fr-FR" sz="1800" b="1" i="0">
                          <a:solidFill>
                            <a:schemeClr val="bg2"/>
                          </a:solidFill>
                          <a:latin typeface="Cambria Math" panose="02040503050406030204" pitchFamily="18" charset="0"/>
                          <a:ea typeface="Calibri"/>
                          <a:cs typeface="Calibri"/>
                          <a:sym typeface="Calibri"/>
                        </a:rPr>
                        <m:t>=</m:t>
                      </m:r>
                      <m:acc>
                        <m:accPr>
                          <m:chr m:val="̂"/>
                          <m:ctrlPr>
                            <a:rPr lang="fr-FR" sz="1800" b="1" i="1">
                              <a:solidFill>
                                <a:schemeClr val="bg2"/>
                              </a:solidFill>
                              <a:latin typeface="Cambria Math" panose="02040503050406030204" pitchFamily="18" charset="0"/>
                              <a:ea typeface="Calibri"/>
                              <a:cs typeface="Calibri"/>
                              <a:sym typeface="Calibri"/>
                            </a:rPr>
                          </m:ctrlPr>
                        </m:accPr>
                        <m:e>
                          <m:r>
                            <a:rPr lang="fr-FR" sz="1800" b="1" i="0">
                              <a:solidFill>
                                <a:schemeClr val="bg2"/>
                              </a:solidFill>
                              <a:latin typeface="Cambria Math" panose="02040503050406030204" pitchFamily="18" charset="0"/>
                              <a:ea typeface="Calibri"/>
                              <a:cs typeface="Calibri"/>
                              <a:sym typeface="Calibri"/>
                            </a:rPr>
                            <m:t>𝐌𝐁𝐍</m:t>
                          </m:r>
                        </m:e>
                      </m:acc>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𝟏𝟖𝟎</m:t>
                      </m:r>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𝟕𝟎</m:t>
                      </m:r>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𝟐</m:t>
                      </m:r>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fr-FR" sz="1800" i="0" dirty="0">
                  <a:solidFill>
                    <a:schemeClr val="bg2"/>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 xmlns:m="http://schemas.openxmlformats.org/officeDocument/2006/math">
                    <m:acc>
                      <m:accPr>
                        <m:chr m:val="̂"/>
                        <m:ctrlPr>
                          <a:rPr lang="fr-FR" sz="1800" b="1" i="1">
                            <a:solidFill>
                              <a:schemeClr val="bg2"/>
                            </a:solidFill>
                            <a:latin typeface="Cambria Math" panose="02040503050406030204" pitchFamily="18" charset="0"/>
                            <a:ea typeface="Calibri"/>
                            <a:cs typeface="Calibri"/>
                            <a:sym typeface="Calibri"/>
                          </a:rPr>
                        </m:ctrlPr>
                      </m:accPr>
                      <m:e>
                        <m:r>
                          <a:rPr lang="fr-FR" sz="1800" b="1" i="0">
                            <a:solidFill>
                              <a:schemeClr val="bg2"/>
                            </a:solidFill>
                            <a:latin typeface="Cambria Math" panose="02040503050406030204" pitchFamily="18" charset="0"/>
                            <a:ea typeface="Calibri"/>
                            <a:cs typeface="Calibri"/>
                            <a:sym typeface="Calibri"/>
                          </a:rPr>
                          <m:t>𝐌𝐍𝐁</m:t>
                        </m:r>
                      </m:e>
                    </m:acc>
                    <m:r>
                      <a:rPr lang="fr-FR" sz="1800" b="1" i="0">
                        <a:solidFill>
                          <a:schemeClr val="bg2"/>
                        </a:solidFill>
                        <a:latin typeface="Cambria Math" panose="02040503050406030204" pitchFamily="18" charset="0"/>
                        <a:ea typeface="Calibri"/>
                        <a:cs typeface="Calibri"/>
                        <a:sym typeface="Calibri"/>
                      </a:rPr>
                      <m:t>=</m:t>
                    </m:r>
                    <m:acc>
                      <m:accPr>
                        <m:chr m:val="̂"/>
                        <m:ctrlPr>
                          <a:rPr lang="fr-FR" sz="1800" b="1" i="1">
                            <a:solidFill>
                              <a:schemeClr val="bg2"/>
                            </a:solidFill>
                            <a:latin typeface="Cambria Math" panose="02040503050406030204" pitchFamily="18" charset="0"/>
                            <a:ea typeface="Calibri"/>
                            <a:cs typeface="Calibri"/>
                            <a:sym typeface="Calibri"/>
                          </a:rPr>
                        </m:ctrlPr>
                      </m:accPr>
                      <m:e>
                        <m:r>
                          <a:rPr lang="fr-FR" sz="1800" b="1" i="0">
                            <a:solidFill>
                              <a:schemeClr val="bg2"/>
                            </a:solidFill>
                            <a:latin typeface="Cambria Math" panose="02040503050406030204" pitchFamily="18" charset="0"/>
                            <a:ea typeface="Calibri"/>
                            <a:cs typeface="Calibri"/>
                            <a:sym typeface="Calibri"/>
                          </a:rPr>
                          <m:t>𝐌𝐁𝐍</m:t>
                        </m:r>
                      </m:e>
                    </m:acc>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fr-FR" sz="1800" b="1" i="0" smtClean="0">
                        <a:solidFill>
                          <a:schemeClr val="bg2"/>
                        </a:solidFill>
                        <a:latin typeface="Cambria Math" panose="02040503050406030204" pitchFamily="18" charset="0"/>
                        <a:ea typeface="Calibri" panose="020F0502020204030204" pitchFamily="34" charset="0"/>
                        <a:cs typeface="Calibri" panose="020F0502020204030204" pitchFamily="34" charset="0"/>
                      </a:rPr>
                      <m:t>𝟓𝟓</m:t>
                    </m:r>
                    <m: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m:t>°</m:t>
                    </m:r>
                  </m:oMath>
                </a14:m>
                <a:r>
                  <a:rPr lang="fr-FR" sz="1800" b="1" i="0" dirty="0">
                    <a:solidFill>
                      <a:schemeClr val="bg2"/>
                    </a:solidFill>
                    <a:effectLst/>
                    <a:latin typeface="Comic Sans MS" pitchFamily="66" charset="0"/>
                    <a:ea typeface="Calibri" panose="020F0502020204030204" pitchFamily="34" charset="0"/>
                    <a:cs typeface="Arial" panose="020B0604020202020204" pitchFamily="34" charset="0"/>
                  </a:rPr>
                  <a:t>. </a:t>
                </a:r>
                <a:r>
                  <a:rPr lang="fr-FR" sz="1800" b="1" i="0" dirty="0">
                    <a:effectLst/>
                    <a:latin typeface="Comic Sans MS" pitchFamily="66" charset="0"/>
                    <a:ea typeface="Calibri" panose="020F0502020204030204" pitchFamily="34" charset="0"/>
                    <a:cs typeface="Arial" panose="020B0604020202020204" pitchFamily="34" charset="0"/>
                  </a:rPr>
                  <a:t>»</a:t>
                </a:r>
              </a:p>
              <a:p>
                <a:pPr marL="514350" marR="0">
                  <a:lnSpc>
                    <a:spcPct val="107000"/>
                  </a:lnSpc>
                  <a:spcBef>
                    <a:spcPts val="0"/>
                  </a:spcBef>
                  <a:spcAft>
                    <a:spcPts val="800"/>
                  </a:spcAft>
                </a:pPr>
                <a:endParaRPr lang="fr-FR" sz="1800" i="0" dirty="0">
                  <a:effectLst/>
                  <a:latin typeface="Comic Sans MS" pitchFamily="66"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Trouvez</a:t>
                </a:r>
                <a:r>
                  <a:rPr lang="fr-FR" sz="800" b="1" i="0" u="none" baseline="0" dirty="0">
                    <a:latin typeface="Comic Sans MS" pitchFamily="66" charset="0"/>
                    <a:ea typeface="Calibri" panose="020F0502020204030204" pitchFamily="34" charset="0"/>
                    <a:cs typeface="Calibri"/>
                  </a:rPr>
                  <a:t> les mesures des angles qui manquent et écrivez-les dans le tableau ci-dessous.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justifier leurs réponses.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b="1" i="0" baseline="0" dirty="0">
                    <a:latin typeface="Comic Sans MS" pitchFamily="66" charset="0"/>
                  </a:rPr>
                  <a:t>« </a:t>
                </a:r>
                <a:r>
                  <a:rPr lang="fr-FR" sz="2800" b="1" i="0" dirty="0">
                    <a:latin typeface="Comic Sans MS" pitchFamily="66" charset="0"/>
                  </a:rPr>
                  <a:t>MNB est un triangle isocèle de sommet M. Ainsi, les angles de base sont égaux.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2800" b="1" i="0" dirty="0">
                    <a:latin typeface="Comic Sans MS" pitchFamily="66" charset="0"/>
                  </a:rPr>
                  <a:t>Et puisque la somme des angles de tout triangle est de 180°, alors :</a:t>
                </a:r>
                <a:endParaRPr lang="fr-FR" sz="2800" b="1" i="0" u="none"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endParaRPr>
              </a:p>
              <a:p>
                <a:pPr marL="228600" indent="0" defTabSz="914400">
                  <a:spcBef>
                    <a:spcPts val="0"/>
                  </a:spcBef>
                  <a:spcAft>
                    <a:spcPts val="0"/>
                  </a:spcAft>
                  <a:buClr>
                    <a:srgbClr val="000000"/>
                  </a:buClr>
                  <a:buSzPts val="1400"/>
                  <a:buNone/>
                  <a:tabLst>
                    <a:tab pos="4402138" algn="l"/>
                  </a:tabLst>
                  <a:defRPr/>
                </a:pPr>
                <a:r>
                  <a:rPr lang="fr-FR" sz="1800" b="1" i="0">
                    <a:solidFill>
                      <a:schemeClr val="bg2"/>
                    </a:solidFill>
                    <a:latin typeface="Cambria Math" panose="02040503050406030204" pitchFamily="18" charset="0"/>
                    <a:cs typeface="Calibri" panose="020F0502020204030204" pitchFamily="34" charset="0"/>
                  </a:rPr>
                  <a:t>(</a:t>
                </a:r>
                <a: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𝐍𝐌𝐁) ̂+</a:t>
                </a:r>
                <a:r>
                  <a:rPr lang="fr-FR" sz="1800" b="1" i="0">
                    <a:solidFill>
                      <a:schemeClr val="bg2"/>
                    </a:solidFill>
                    <a:latin typeface="Cambria Math" panose="02040503050406030204" pitchFamily="18" charset="0"/>
                    <a:cs typeface="Calibri"/>
                    <a:sym typeface="Calibri"/>
                  </a:rPr>
                  <a:t>(</a:t>
                </a:r>
                <a:r>
                  <a:rPr lang="fr-FR" sz="1800" b="1" i="0">
                    <a:solidFill>
                      <a:schemeClr val="bg2"/>
                    </a:solidFill>
                    <a:latin typeface="Cambria Math" panose="02040503050406030204" pitchFamily="18" charset="0"/>
                    <a:ea typeface="Calibri"/>
                    <a:cs typeface="Calibri"/>
                    <a:sym typeface="Calibri"/>
                  </a:rPr>
                  <a:t>𝐌𝐍𝐁) ̂+</a:t>
                </a:r>
                <a:r>
                  <a:rPr lang="fr-FR" sz="1800" b="1" i="0">
                    <a:solidFill>
                      <a:schemeClr val="bg2"/>
                    </a:solidFill>
                    <a:latin typeface="Cambria Math" panose="02040503050406030204" pitchFamily="18" charset="0"/>
                    <a:cs typeface="Calibri"/>
                    <a:sym typeface="Calibri"/>
                  </a:rPr>
                  <a:t>(</a:t>
                </a:r>
                <a:r>
                  <a:rPr lang="fr-FR" sz="1800" b="1" i="0">
                    <a:solidFill>
                      <a:schemeClr val="bg2"/>
                    </a:solidFill>
                    <a:latin typeface="Cambria Math" panose="02040503050406030204" pitchFamily="18" charset="0"/>
                    <a:ea typeface="Calibri"/>
                    <a:cs typeface="Calibri"/>
                    <a:sym typeface="Calibri"/>
                  </a:rPr>
                  <a:t>𝐌𝐁𝐍) ̂</a:t>
                </a:r>
                <a: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=𝟏𝟖𝟎° </a:t>
                </a:r>
                <a:endParaRPr lang="fr-FR" sz="1800" b="1" i="0" dirty="0">
                  <a:solidFill>
                    <a:schemeClr val="bg2"/>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r>
                  <a:rPr lang="fr-FR" sz="1800" b="1" i="0">
                    <a:solidFill>
                      <a:schemeClr val="bg2"/>
                    </a:solidFill>
                    <a:latin typeface="Cambria Math" panose="02040503050406030204" pitchFamily="18" charset="0"/>
                    <a:cs typeface="Calibri"/>
                    <a:sym typeface="Calibri"/>
                  </a:rPr>
                  <a:t>(</a:t>
                </a:r>
                <a:r>
                  <a:rPr lang="fr-FR" sz="1800" b="1" i="0">
                    <a:solidFill>
                      <a:schemeClr val="bg2"/>
                    </a:solidFill>
                    <a:latin typeface="Cambria Math" panose="02040503050406030204" pitchFamily="18" charset="0"/>
                    <a:ea typeface="Calibri"/>
                    <a:cs typeface="Calibri"/>
                    <a:sym typeface="Calibri"/>
                  </a:rPr>
                  <a:t>𝐌𝐍𝐁) ̂=</a:t>
                </a:r>
                <a:r>
                  <a:rPr lang="fr-FR" sz="1800" b="1" i="0">
                    <a:solidFill>
                      <a:schemeClr val="bg2"/>
                    </a:solidFill>
                    <a:latin typeface="Cambria Math" panose="02040503050406030204" pitchFamily="18" charset="0"/>
                    <a:cs typeface="Calibri"/>
                    <a:sym typeface="Calibri"/>
                  </a:rPr>
                  <a:t>(</a:t>
                </a:r>
                <a:r>
                  <a:rPr lang="fr-FR" sz="1800" b="1" i="0">
                    <a:solidFill>
                      <a:schemeClr val="bg2"/>
                    </a:solidFill>
                    <a:latin typeface="Cambria Math" panose="02040503050406030204" pitchFamily="18" charset="0"/>
                    <a:ea typeface="Calibri"/>
                    <a:cs typeface="Calibri"/>
                    <a:sym typeface="Calibri"/>
                  </a:rPr>
                  <a:t>𝐌𝐁𝐍) ̂</a:t>
                </a:r>
                <a: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=(𝟏𝟖𝟎°−</a:t>
                </a:r>
                <a:r>
                  <a:rPr lang="fr-FR" sz="1800" b="1" i="0">
                    <a:solidFill>
                      <a:schemeClr val="bg2"/>
                    </a:solidFill>
                    <a:latin typeface="Cambria Math" panose="02040503050406030204" pitchFamily="18" charset="0"/>
                    <a:cs typeface="Calibri" panose="020F0502020204030204" pitchFamily="34" charset="0"/>
                  </a:rPr>
                  <a:t>(</a:t>
                </a:r>
                <a: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𝐍𝐌𝐁)) ̂÷𝟐 </a:t>
                </a:r>
                <a:endParaRPr lang="fr-FR" sz="1800" i="0" dirty="0">
                  <a:solidFill>
                    <a:schemeClr val="bg2"/>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r>
                  <a:rPr lang="fr-FR" sz="1800" b="1" i="0">
                    <a:solidFill>
                      <a:schemeClr val="bg2"/>
                    </a:solidFill>
                    <a:latin typeface="Cambria Math" panose="02040503050406030204" pitchFamily="18" charset="0"/>
                    <a:cs typeface="Calibri"/>
                    <a:sym typeface="Calibri"/>
                  </a:rPr>
                  <a:t>(</a:t>
                </a:r>
                <a:r>
                  <a:rPr lang="fr-FR" sz="1800" b="1" i="0">
                    <a:solidFill>
                      <a:schemeClr val="bg2"/>
                    </a:solidFill>
                    <a:latin typeface="Cambria Math" panose="02040503050406030204" pitchFamily="18" charset="0"/>
                    <a:ea typeface="Calibri"/>
                    <a:cs typeface="Calibri"/>
                    <a:sym typeface="Calibri"/>
                  </a:rPr>
                  <a:t>𝐌𝐍𝐁) ̂=</a:t>
                </a:r>
                <a:r>
                  <a:rPr lang="fr-FR" sz="1800" b="1" i="0">
                    <a:solidFill>
                      <a:schemeClr val="bg2"/>
                    </a:solidFill>
                    <a:latin typeface="Cambria Math" panose="02040503050406030204" pitchFamily="18" charset="0"/>
                    <a:cs typeface="Calibri"/>
                    <a:sym typeface="Calibri"/>
                  </a:rPr>
                  <a:t>(</a:t>
                </a:r>
                <a:r>
                  <a:rPr lang="fr-FR" sz="1800" b="1" i="0">
                    <a:solidFill>
                      <a:schemeClr val="bg2"/>
                    </a:solidFill>
                    <a:latin typeface="Cambria Math" panose="02040503050406030204" pitchFamily="18" charset="0"/>
                    <a:ea typeface="Calibri"/>
                    <a:cs typeface="Calibri"/>
                    <a:sym typeface="Calibri"/>
                  </a:rPr>
                  <a:t>𝐌𝐁𝐍) ̂</a:t>
                </a:r>
                <a: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=(𝟏𝟖𝟎°−𝟕𝟎°)÷𝟐 </a:t>
                </a:r>
                <a:endParaRPr lang="fr-FR" sz="1800" i="0" dirty="0">
                  <a:solidFill>
                    <a:schemeClr val="bg2"/>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r>
                  <a:rPr lang="fr-FR" sz="1800" b="1" i="0">
                    <a:solidFill>
                      <a:schemeClr val="bg2"/>
                    </a:solidFill>
                    <a:latin typeface="Cambria Math" panose="02040503050406030204" pitchFamily="18" charset="0"/>
                    <a:cs typeface="Calibri"/>
                    <a:sym typeface="Calibri"/>
                  </a:rPr>
                  <a:t>(</a:t>
                </a:r>
                <a:r>
                  <a:rPr lang="fr-FR" sz="1800" b="1" i="0">
                    <a:solidFill>
                      <a:schemeClr val="bg2"/>
                    </a:solidFill>
                    <a:latin typeface="Cambria Math" panose="02040503050406030204" pitchFamily="18" charset="0"/>
                    <a:ea typeface="Calibri"/>
                    <a:cs typeface="Calibri"/>
                    <a:sym typeface="Calibri"/>
                  </a:rPr>
                  <a:t>𝐌𝐍𝐁) ̂=</a:t>
                </a:r>
                <a:r>
                  <a:rPr lang="fr-FR" sz="1800" b="1" i="0">
                    <a:solidFill>
                      <a:schemeClr val="bg2"/>
                    </a:solidFill>
                    <a:latin typeface="Cambria Math" panose="02040503050406030204" pitchFamily="18" charset="0"/>
                    <a:cs typeface="Calibri"/>
                    <a:sym typeface="Calibri"/>
                  </a:rPr>
                  <a:t>(</a:t>
                </a:r>
                <a:r>
                  <a:rPr lang="fr-FR" sz="1800" b="1" i="0">
                    <a:solidFill>
                      <a:schemeClr val="bg2"/>
                    </a:solidFill>
                    <a:latin typeface="Cambria Math" panose="02040503050406030204" pitchFamily="18" charset="0"/>
                    <a:ea typeface="Calibri"/>
                    <a:cs typeface="Calibri"/>
                    <a:sym typeface="Calibri"/>
                  </a:rPr>
                  <a:t>𝐌𝐁𝐍) ̂</a:t>
                </a:r>
                <a:r>
                  <a:rPr lang="fr-FR"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=𝟓𝟓°</a:t>
                </a:r>
                <a:r>
                  <a:rPr lang="fr-FR" sz="1800" b="1" i="0" dirty="0">
                    <a:solidFill>
                      <a:schemeClr val="bg2"/>
                    </a:solidFill>
                    <a:effectLst/>
                    <a:latin typeface="Comic Sans MS" pitchFamily="66" charset="0"/>
                    <a:ea typeface="Calibri" panose="020F0502020204030204" pitchFamily="34" charset="0"/>
                    <a:cs typeface="Arial" panose="020B0604020202020204" pitchFamily="34" charset="0"/>
                  </a:rPr>
                  <a:t>. </a:t>
                </a:r>
                <a:r>
                  <a:rPr lang="fr-FR" sz="1800" b="1" i="0" dirty="0">
                    <a:effectLst/>
                    <a:latin typeface="Comic Sans MS" pitchFamily="66" charset="0"/>
                    <a:ea typeface="Calibri" panose="020F0502020204030204" pitchFamily="34" charset="0"/>
                    <a:cs typeface="Arial" panose="020B0604020202020204" pitchFamily="34" charset="0"/>
                  </a:rPr>
                  <a:t>»</a:t>
                </a:r>
              </a:p>
              <a:p>
                <a:pPr marL="514350" marR="0">
                  <a:lnSpc>
                    <a:spcPct val="107000"/>
                  </a:lnSpc>
                  <a:spcBef>
                    <a:spcPts val="0"/>
                  </a:spcBef>
                  <a:spcAft>
                    <a:spcPts val="800"/>
                  </a:spcAft>
                </a:pPr>
                <a:endParaRPr lang="fr-FR" sz="1800" i="0" dirty="0">
                  <a:effectLst/>
                  <a:latin typeface="Comic Sans MS" pitchFamily="66"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23</a:t>
            </a:fld>
            <a:endParaRPr lang="en-US" dirty="0">
              <a:latin typeface="Comic Sans MS" panose="030F0702030302020204" pitchFamily="66" charset="0"/>
            </a:endParaRPr>
          </a:p>
        </p:txBody>
      </p:sp>
    </p:spTree>
    <p:extLst>
      <p:ext uri="{BB962C8B-B14F-4D97-AF65-F5344CB8AC3E}">
        <p14:creationId xmlns:p14="http://schemas.microsoft.com/office/powerpoint/2010/main" val="9004287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T</a:t>
                </a:r>
                <a:r>
                  <a:rPr lang="fr-FR" sz="800" b="1" i="0" u="none" dirty="0">
                    <a:latin typeface="Comic Sans MS" pitchFamily="66" charset="0"/>
                    <a:ea typeface="Calibri" panose="020F0502020204030204" pitchFamily="34" charset="0"/>
                    <a:cs typeface="Calibri"/>
                  </a:rPr>
                  <a:t>rouve</a:t>
                </a:r>
                <a:r>
                  <a:rPr lang="fr-FR" sz="800" b="1" i="0" u="none" baseline="0" dirty="0">
                    <a:latin typeface="Comic Sans MS" pitchFamily="66" charset="0"/>
                    <a:ea typeface="Calibri" panose="020F0502020204030204" pitchFamily="34" charset="0"/>
                    <a:cs typeface="Calibri"/>
                  </a:rPr>
                  <a:t>z les mesures des angles qui manquent et écrivez-les dans le tableau ci-dessous.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justifier leurs réponses.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200" b="1" i="0" u="none" baseline="0" dirty="0">
                    <a:latin typeface="Comic Sans MS" pitchFamily="66" charset="0"/>
                    <a:cs typeface="Calibri"/>
                  </a:rPr>
                  <a:t> « </a:t>
                </a:r>
                <a:r>
                  <a:rPr lang="fr-FR" sz="1800" b="1" i="0" dirty="0">
                    <a:solidFill>
                      <a:schemeClr val="bg1"/>
                    </a:solidFill>
                    <a:latin typeface="Comic Sans MS" pitchFamily="66" charset="0"/>
                    <a:sym typeface="Comic Sans MS"/>
                  </a:rPr>
                  <a:t>MNB</a:t>
                </a:r>
                <a:r>
                  <a:rPr lang="fr-FR" sz="1800" b="1" i="0" dirty="0">
                    <a:latin typeface="Comic Sans MS" pitchFamily="66" charset="0"/>
                  </a:rPr>
                  <a:t> est un triangle isocèle de sommet principal N. Ainsi, les angles à la base sont égaux et </a:t>
                </a:r>
                <a14:m>
                  <m:oMath xmlns:m="http://schemas.openxmlformats.org/officeDocument/2006/math">
                    <m:acc>
                      <m:accPr>
                        <m:chr m:val="̂"/>
                        <m:ctrlPr>
                          <a:rPr lang="fr-FR" sz="1800" b="1" i="1" u="none" strike="noStrike" cap="none" smtClean="0">
                            <a:solidFill>
                              <a:schemeClr val="bg2"/>
                            </a:solidFill>
                            <a:effectLst/>
                            <a:latin typeface="Cambria Math" panose="02040503050406030204" pitchFamily="18" charset="0"/>
                            <a:ea typeface="Calibri"/>
                            <a:cs typeface="Calibri"/>
                            <a:sym typeface="Calibri"/>
                          </a:rPr>
                        </m:ctrlPr>
                      </m:accPr>
                      <m:e>
                        <m:r>
                          <a:rPr lang="fr-FR" sz="1800" b="1" i="0" u="none" strike="noStrike" cap="none" smtClean="0">
                            <a:solidFill>
                              <a:schemeClr val="bg2"/>
                            </a:solidFill>
                            <a:effectLst/>
                            <a:latin typeface="Cambria Math" panose="02040503050406030204" pitchFamily="18" charset="0"/>
                            <a:ea typeface="Calibri"/>
                            <a:cs typeface="Calibri"/>
                            <a:sym typeface="Calibri"/>
                          </a:rPr>
                          <m:t>𝐍𝐌𝐁</m:t>
                        </m:r>
                        <m:r>
                          <a:rPr lang="fr-FR" sz="1800" b="1" i="0" u="none" strike="noStrike" cap="none" smtClean="0">
                            <a:solidFill>
                              <a:schemeClr val="bg2"/>
                            </a:solidFill>
                            <a:effectLst/>
                            <a:latin typeface="Cambria Math" panose="02040503050406030204" pitchFamily="18" charset="0"/>
                            <a:ea typeface="Calibri"/>
                            <a:cs typeface="Calibri"/>
                            <a:sym typeface="Calibri"/>
                          </a:rPr>
                          <m:t> </m:t>
                        </m:r>
                      </m:e>
                    </m:acc>
                  </m:oMath>
                </a14:m>
                <a:r>
                  <a:rPr lang="fr-FR" sz="1800" b="1" i="0" baseline="0" dirty="0">
                    <a:solidFill>
                      <a:schemeClr val="bg1"/>
                    </a:solidFill>
                    <a:latin typeface="Comic Sans MS" pitchFamily="66" charset="0"/>
                    <a:sym typeface="Comic Sans MS"/>
                  </a:rPr>
                  <a:t>= </a:t>
                </a:r>
                <a14:m>
                  <m:oMath xmlns:m="http://schemas.openxmlformats.org/officeDocument/2006/math">
                    <m:acc>
                      <m:accPr>
                        <m:chr m:val="̂"/>
                        <m:ctrlPr>
                          <a:rPr lang="fr-FR" sz="1800" b="1" i="1" u="none" strike="noStrike" cap="none" smtClean="0">
                            <a:solidFill>
                              <a:schemeClr val="bg2"/>
                            </a:solidFill>
                            <a:effectLst/>
                            <a:latin typeface="Cambria Math" panose="02040503050406030204" pitchFamily="18" charset="0"/>
                            <a:ea typeface="Calibri"/>
                            <a:cs typeface="Calibri"/>
                            <a:sym typeface="Calibri"/>
                          </a:rPr>
                        </m:ctrlPr>
                      </m:accPr>
                      <m:e>
                        <m:r>
                          <a:rPr lang="fr-FR" sz="1800" b="1" i="0" u="none" strike="noStrike" cap="none" smtClean="0">
                            <a:solidFill>
                              <a:schemeClr val="bg2"/>
                            </a:solidFill>
                            <a:effectLst/>
                            <a:latin typeface="Cambria Math" panose="02040503050406030204" pitchFamily="18" charset="0"/>
                            <a:ea typeface="Calibri"/>
                            <a:cs typeface="Calibri"/>
                            <a:sym typeface="Calibri"/>
                          </a:rPr>
                          <m:t>𝐌𝐁𝐍</m:t>
                        </m:r>
                      </m:e>
                    </m:acc>
                  </m:oMath>
                </a14:m>
                <a:r>
                  <a:rPr lang="fr-FR" sz="1800" b="1" i="0" baseline="0" dirty="0">
                    <a:solidFill>
                      <a:schemeClr val="bg1"/>
                    </a:solidFill>
                    <a:latin typeface="Comic Sans MS" pitchFamily="66" charset="0"/>
                    <a:sym typeface="Comic Sans MS"/>
                  </a:rPr>
                  <a:t> = 65</a:t>
                </a:r>
                <a:r>
                  <a:rPr lang="fr-FR" sz="1800" b="1" i="0" baseline="30000" dirty="0">
                    <a:solidFill>
                      <a:schemeClr val="bg1"/>
                    </a:solidFill>
                    <a:latin typeface="Comic Sans MS" pitchFamily="66" charset="0"/>
                    <a:sym typeface="Comic Sans MS"/>
                  </a:rPr>
                  <a:t>o</a:t>
                </a:r>
                <a:r>
                  <a:rPr lang="fr-FR" sz="1800" b="1" i="0" baseline="0" dirty="0">
                    <a:solidFill>
                      <a:schemeClr val="bg1"/>
                    </a:solidFill>
                    <a:latin typeface="Comic Sans MS" pitchFamily="66" charset="0"/>
                    <a:sym typeface="Comic Sans MS"/>
                  </a:rPr>
                  <a:t>.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Et puisque la somme des angles de tout triangle est de 180°, alors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14:m>
                  <m:oMathPara xmlns:m="http://schemas.openxmlformats.org/officeDocument/2006/math">
                    <m:oMathParaPr>
                      <m:jc m:val="left"/>
                    </m:oMathParaPr>
                    <m:oMath xmlns:m="http://schemas.openxmlformats.org/officeDocument/2006/math">
                      <m:acc>
                        <m:accPr>
                          <m:chr m:val="̂"/>
                          <m:ctrlPr>
                            <a:rPr lang="fr-FR" sz="18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fr-FR" sz="1800" b="1" i="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𝐍𝐌𝐁</m:t>
                          </m:r>
                        </m:e>
                      </m:acc>
                      <m: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fr-FR" sz="1800" b="1" i="1">
                              <a:solidFill>
                                <a:srgbClr val="FF0000"/>
                              </a:solidFill>
                              <a:latin typeface="Cambria Math" panose="02040503050406030204" pitchFamily="18" charset="0"/>
                              <a:ea typeface="Calibri"/>
                              <a:cs typeface="Calibri"/>
                              <a:sym typeface="Calibri"/>
                            </a:rPr>
                          </m:ctrlPr>
                        </m:accPr>
                        <m:e>
                          <m:r>
                            <a:rPr lang="fr-FR" sz="1800" b="1" i="0">
                              <a:solidFill>
                                <a:srgbClr val="FF0000"/>
                              </a:solidFill>
                              <a:latin typeface="Cambria Math" panose="02040503050406030204" pitchFamily="18" charset="0"/>
                              <a:ea typeface="Calibri"/>
                              <a:cs typeface="Calibri"/>
                              <a:sym typeface="Calibri"/>
                            </a:rPr>
                            <m:t>𝐌𝐍𝐁</m:t>
                          </m:r>
                        </m:e>
                      </m:acc>
                      <m:r>
                        <a:rPr lang="fr-FR" sz="1800" b="1" i="0" smtClean="0">
                          <a:solidFill>
                            <a:srgbClr val="FF0000"/>
                          </a:solidFill>
                          <a:latin typeface="Cambria Math" panose="02040503050406030204" pitchFamily="18" charset="0"/>
                          <a:ea typeface="Calibri"/>
                          <a:cs typeface="Calibri"/>
                          <a:sym typeface="Calibri"/>
                        </a:rPr>
                        <m:t>+</m:t>
                      </m:r>
                      <m:acc>
                        <m:accPr>
                          <m:chr m:val="̂"/>
                          <m:ctrlPr>
                            <a:rPr lang="fr-FR" sz="1800" b="1" i="1">
                              <a:solidFill>
                                <a:srgbClr val="FF0000"/>
                              </a:solidFill>
                              <a:latin typeface="Cambria Math" panose="02040503050406030204" pitchFamily="18" charset="0"/>
                              <a:ea typeface="Calibri"/>
                              <a:cs typeface="Calibri"/>
                              <a:sym typeface="Calibri"/>
                            </a:rPr>
                          </m:ctrlPr>
                        </m:accPr>
                        <m:e>
                          <m:r>
                            <a:rPr lang="fr-FR" sz="1800" b="1" i="0">
                              <a:solidFill>
                                <a:srgbClr val="FF0000"/>
                              </a:solidFill>
                              <a:latin typeface="Cambria Math" panose="02040503050406030204" pitchFamily="18" charset="0"/>
                              <a:ea typeface="Calibri"/>
                              <a:cs typeface="Calibri"/>
                              <a:sym typeface="Calibri"/>
                            </a:rPr>
                            <m:t>𝐌𝐁𝐍</m:t>
                          </m:r>
                        </m:e>
                      </m:acc>
                      <m: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m:t>𝟏𝟖𝟎</m:t>
                      </m:r>
                      <m: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fr-FR" sz="1800" b="1" i="0" dirty="0">
                  <a:solidFill>
                    <a:srgbClr val="FF0000"/>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fr-FR" sz="1800" b="1" i="1">
                              <a:solidFill>
                                <a:srgbClr val="FF0000"/>
                              </a:solidFill>
                              <a:latin typeface="Cambria Math" panose="02040503050406030204" pitchFamily="18" charset="0"/>
                              <a:ea typeface="Calibri"/>
                              <a:cs typeface="Calibri"/>
                              <a:sym typeface="Calibri"/>
                            </a:rPr>
                          </m:ctrlPr>
                        </m:accPr>
                        <m:e>
                          <m:r>
                            <a:rPr lang="fr-FR" sz="1800" b="1" i="0">
                              <a:solidFill>
                                <a:srgbClr val="FF0000"/>
                              </a:solidFill>
                              <a:latin typeface="Cambria Math" panose="02040503050406030204" pitchFamily="18" charset="0"/>
                              <a:ea typeface="Calibri"/>
                              <a:cs typeface="Calibri"/>
                              <a:sym typeface="Calibri"/>
                            </a:rPr>
                            <m:t>𝐌𝐍𝐁</m:t>
                          </m:r>
                        </m:e>
                      </m:acc>
                      <m:r>
                        <a:rPr lang="fr-FR" sz="1800" b="1" i="0">
                          <a:solidFill>
                            <a:srgbClr val="FF0000"/>
                          </a:solidFill>
                          <a:latin typeface="Cambria Math" panose="02040503050406030204" pitchFamily="18" charset="0"/>
                          <a:ea typeface="Calibri"/>
                          <a:cs typeface="Calibri"/>
                          <a:sym typeface="Calibri"/>
                        </a:rPr>
                        <m:t>=</m:t>
                      </m:r>
                      <m: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m:t>𝟏𝟖𝟎</m:t>
                      </m:r>
                      <m: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fr-FR" sz="1800" b="1" i="1">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fr-FR" sz="1800" b="1" i="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𝐍𝐌𝐁</m:t>
                          </m:r>
                        </m:e>
                      </m:acc>
                      <m:r>
                        <a:rPr lang="fr-FR" sz="1800" b="1" i="0"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fr-FR" sz="1800" b="1" i="1">
                              <a:solidFill>
                                <a:srgbClr val="FF0000"/>
                              </a:solidFill>
                              <a:latin typeface="Cambria Math" panose="02040503050406030204" pitchFamily="18" charset="0"/>
                              <a:ea typeface="Calibri"/>
                              <a:cs typeface="Calibri"/>
                              <a:sym typeface="Calibri"/>
                            </a:rPr>
                          </m:ctrlPr>
                        </m:accPr>
                        <m:e>
                          <m:r>
                            <a:rPr lang="fr-FR" sz="1800" b="1" i="0">
                              <a:solidFill>
                                <a:srgbClr val="FF0000"/>
                              </a:solidFill>
                              <a:latin typeface="Cambria Math" panose="02040503050406030204" pitchFamily="18" charset="0"/>
                              <a:ea typeface="Calibri"/>
                              <a:cs typeface="Calibri"/>
                              <a:sym typeface="Calibri"/>
                            </a:rPr>
                            <m:t>𝐌𝐁𝐍</m:t>
                          </m:r>
                        </m:e>
                      </m:acc>
                      <m:r>
                        <a:rPr lang="fr-FR" sz="1800" b="1" i="0" smtClean="0">
                          <a:solidFill>
                            <a:srgbClr val="FF0000"/>
                          </a:solidFill>
                          <a:latin typeface="Cambria Math" panose="02040503050406030204" pitchFamily="18" charset="0"/>
                          <a:ea typeface="Calibri"/>
                          <a:cs typeface="Calibri"/>
                          <a:sym typeface="Calibri"/>
                        </a:rPr>
                        <m:t>)</m:t>
                      </m:r>
                      <m: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fr-FR" sz="1800" i="0" dirty="0">
                  <a:solidFill>
                    <a:srgbClr val="FF0000"/>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fr-FR" sz="1800" b="1" i="1">
                              <a:solidFill>
                                <a:srgbClr val="FF0000"/>
                              </a:solidFill>
                              <a:latin typeface="Cambria Math" panose="02040503050406030204" pitchFamily="18" charset="0"/>
                              <a:ea typeface="Calibri"/>
                              <a:cs typeface="Calibri"/>
                              <a:sym typeface="Calibri"/>
                            </a:rPr>
                          </m:ctrlPr>
                        </m:accPr>
                        <m:e>
                          <m:r>
                            <a:rPr lang="fr-FR" sz="1800" b="1" i="0">
                              <a:solidFill>
                                <a:srgbClr val="FF0000"/>
                              </a:solidFill>
                              <a:latin typeface="Cambria Math" panose="02040503050406030204" pitchFamily="18" charset="0"/>
                              <a:ea typeface="Calibri"/>
                              <a:cs typeface="Calibri"/>
                              <a:sym typeface="Calibri"/>
                            </a:rPr>
                            <m:t>𝐌𝐍𝐁</m:t>
                          </m:r>
                        </m:e>
                      </m:acc>
                      <m:r>
                        <a:rPr lang="fr-FR" sz="1800" b="1" i="0">
                          <a:solidFill>
                            <a:srgbClr val="FF0000"/>
                          </a:solidFill>
                          <a:latin typeface="Cambria Math" panose="02040503050406030204" pitchFamily="18" charset="0"/>
                          <a:ea typeface="Calibri"/>
                          <a:cs typeface="Calibri"/>
                          <a:sym typeface="Calibri"/>
                        </a:rPr>
                        <m:t>=</m:t>
                      </m:r>
                      <m: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m:t>𝟏𝟖𝟎</m:t>
                      </m:r>
                      <m: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fr-FR" sz="1800" b="1" i="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𝟔𝟓</m:t>
                      </m:r>
                      <m: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fr-FR" sz="1800" b="1" i="0"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fr-FR" sz="1800" b="1" i="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𝟔𝟓</m:t>
                      </m:r>
                      <m:r>
                        <a:rPr lang="fr-FR" sz="1800" b="1" i="0" smtClean="0">
                          <a:solidFill>
                            <a:srgbClr val="FF0000"/>
                          </a:solidFill>
                          <a:latin typeface="Cambria Math" panose="02040503050406030204" pitchFamily="18" charset="0"/>
                          <a:ea typeface="Cambria Math" panose="02040503050406030204" pitchFamily="18" charset="0"/>
                          <a:cs typeface="Calibri" panose="020F0502020204030204" pitchFamily="34" charset="0"/>
                        </a:rPr>
                        <m:t>°</m:t>
                      </m:r>
                      <m:r>
                        <a:rPr lang="fr-FR" sz="1800" b="1" i="0"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fr-FR" sz="1800" i="0" dirty="0">
                  <a:solidFill>
                    <a:srgbClr val="FF0000"/>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 xmlns:m="http://schemas.openxmlformats.org/officeDocument/2006/math">
                    <m:acc>
                      <m:accPr>
                        <m:chr m:val="̂"/>
                        <m:ctrlPr>
                          <a:rPr lang="fr-FR" sz="1800" b="1" i="1">
                            <a:solidFill>
                              <a:srgbClr val="FF0000"/>
                            </a:solidFill>
                            <a:latin typeface="Cambria Math" panose="02040503050406030204" pitchFamily="18" charset="0"/>
                            <a:ea typeface="Calibri"/>
                            <a:cs typeface="Calibri"/>
                            <a:sym typeface="Calibri"/>
                          </a:rPr>
                        </m:ctrlPr>
                      </m:accPr>
                      <m:e>
                        <m:r>
                          <a:rPr lang="fr-FR" sz="1800" b="1" i="0">
                            <a:solidFill>
                              <a:srgbClr val="FF0000"/>
                            </a:solidFill>
                            <a:latin typeface="Cambria Math" panose="02040503050406030204" pitchFamily="18" charset="0"/>
                            <a:ea typeface="Calibri"/>
                            <a:cs typeface="Calibri"/>
                            <a:sym typeface="Calibri"/>
                          </a:rPr>
                          <m:t>𝐌𝐍𝐁</m:t>
                        </m:r>
                      </m:e>
                    </m:acc>
                    <m:r>
                      <a:rPr lang="fr-FR" sz="1800" b="1" i="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𝟓𝟎</m:t>
                    </m:r>
                    <m: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m:t>°</m:t>
                    </m:r>
                  </m:oMath>
                </a14:m>
                <a:r>
                  <a:rPr lang="fr-FR" sz="1800" b="1" i="0" dirty="0">
                    <a:solidFill>
                      <a:schemeClr val="bg1"/>
                    </a:solidFill>
                    <a:latin typeface="Comic Sans MS" pitchFamily="66" charset="0"/>
                    <a:sym typeface="Comic Sans MS"/>
                  </a:rPr>
                  <a:t>. »</a:t>
                </a:r>
                <a:endParaRPr lang="fr-FR" sz="1800" i="0" dirty="0">
                  <a:effectLst/>
                  <a:latin typeface="Comic Sans MS" pitchFamily="66"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T</a:t>
                </a:r>
                <a:r>
                  <a:rPr lang="fr-FR" sz="800" b="1" i="0" u="none" dirty="0">
                    <a:latin typeface="Comic Sans MS" pitchFamily="66" charset="0"/>
                    <a:ea typeface="Calibri" panose="020F0502020204030204" pitchFamily="34" charset="0"/>
                    <a:cs typeface="Calibri"/>
                  </a:rPr>
                  <a:t>rouve</a:t>
                </a:r>
                <a:r>
                  <a:rPr lang="fr-FR" sz="800" b="1" i="0" u="none" baseline="0" dirty="0">
                    <a:latin typeface="Comic Sans MS" pitchFamily="66" charset="0"/>
                    <a:ea typeface="Calibri" panose="020F0502020204030204" pitchFamily="34" charset="0"/>
                    <a:cs typeface="Calibri"/>
                  </a:rPr>
                  <a:t>z les mesures des angles qui manquent et écrivez-les dans le tableau ci-dessous.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justifier leurs réponses.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200" b="1" i="0" u="none" baseline="0" dirty="0">
                    <a:latin typeface="Comic Sans MS" pitchFamily="66" charset="0"/>
                    <a:cs typeface="Calibri"/>
                  </a:rPr>
                  <a:t> « </a:t>
                </a:r>
                <a:r>
                  <a:rPr lang="fr-FR" sz="1800" b="1" i="0" dirty="0">
                    <a:solidFill>
                      <a:schemeClr val="bg1"/>
                    </a:solidFill>
                    <a:latin typeface="Comic Sans MS" pitchFamily="66" charset="0"/>
                    <a:sym typeface="Comic Sans MS"/>
                  </a:rPr>
                  <a:t>MNB</a:t>
                </a:r>
                <a:r>
                  <a:rPr lang="fr-FR" sz="1800" b="1" i="0" dirty="0">
                    <a:latin typeface="Comic Sans MS" pitchFamily="66" charset="0"/>
                  </a:rPr>
                  <a:t> est un triangle isocèle de sommet principal N. Ainsi, les angles à la base sont égaux et </a:t>
                </a:r>
                <a:r>
                  <a:rPr lang="fr-FR" sz="1800" b="1" i="0" u="none" strike="noStrike" cap="none">
                    <a:solidFill>
                      <a:schemeClr val="bg2"/>
                    </a:solidFill>
                    <a:effectLst/>
                    <a:latin typeface="Cambria Math" panose="02040503050406030204" pitchFamily="18" charset="0"/>
                    <a:cs typeface="Calibri"/>
                    <a:sym typeface="Calibri"/>
                  </a:rPr>
                  <a:t>(</a:t>
                </a:r>
                <a:r>
                  <a:rPr lang="fr-FR" sz="1800" b="1" i="0" u="none" strike="noStrike" cap="none">
                    <a:solidFill>
                      <a:schemeClr val="bg2"/>
                    </a:solidFill>
                    <a:effectLst/>
                    <a:latin typeface="Cambria Math" panose="02040503050406030204" pitchFamily="18" charset="0"/>
                    <a:ea typeface="Calibri"/>
                    <a:cs typeface="Calibri"/>
                    <a:sym typeface="Calibri"/>
                  </a:rPr>
                  <a:t>𝐍𝐌𝐁 ) ̂</a:t>
                </a:r>
                <a:r>
                  <a:rPr lang="fr-FR" sz="1800" b="1" i="0" baseline="0" dirty="0">
                    <a:solidFill>
                      <a:schemeClr val="bg1"/>
                    </a:solidFill>
                    <a:latin typeface="Comic Sans MS" pitchFamily="66" charset="0"/>
                    <a:sym typeface="Comic Sans MS"/>
                  </a:rPr>
                  <a:t>= </a:t>
                </a:r>
                <a:r>
                  <a:rPr lang="fr-FR" sz="1800" b="1" i="0" u="none" strike="noStrike" cap="none">
                    <a:solidFill>
                      <a:schemeClr val="bg2"/>
                    </a:solidFill>
                    <a:effectLst/>
                    <a:latin typeface="Cambria Math" panose="02040503050406030204" pitchFamily="18" charset="0"/>
                    <a:cs typeface="Calibri"/>
                    <a:sym typeface="Calibri"/>
                  </a:rPr>
                  <a:t>(</a:t>
                </a:r>
                <a:r>
                  <a:rPr lang="fr-FR" sz="1800" b="1" i="0" u="none" strike="noStrike" cap="none">
                    <a:solidFill>
                      <a:schemeClr val="bg2"/>
                    </a:solidFill>
                    <a:effectLst/>
                    <a:latin typeface="Cambria Math" panose="02040503050406030204" pitchFamily="18" charset="0"/>
                    <a:ea typeface="Calibri"/>
                    <a:cs typeface="Calibri"/>
                    <a:sym typeface="Calibri"/>
                  </a:rPr>
                  <a:t>𝐌𝐁𝐍) ̂</a:t>
                </a:r>
                <a:r>
                  <a:rPr lang="fr-FR" sz="1800" b="1" i="0" baseline="0" dirty="0">
                    <a:solidFill>
                      <a:schemeClr val="bg1"/>
                    </a:solidFill>
                    <a:latin typeface="Comic Sans MS" pitchFamily="66" charset="0"/>
                    <a:sym typeface="Comic Sans MS"/>
                  </a:rPr>
                  <a:t> = 65</a:t>
                </a:r>
                <a:r>
                  <a:rPr lang="fr-FR" sz="1800" b="1" i="0" baseline="30000" dirty="0">
                    <a:solidFill>
                      <a:schemeClr val="bg1"/>
                    </a:solidFill>
                    <a:latin typeface="Comic Sans MS" pitchFamily="66" charset="0"/>
                    <a:sym typeface="Comic Sans MS"/>
                  </a:rPr>
                  <a:t>o</a:t>
                </a:r>
                <a:r>
                  <a:rPr lang="fr-FR" sz="1800" b="1" i="0" baseline="0" dirty="0">
                    <a:solidFill>
                      <a:schemeClr val="bg1"/>
                    </a:solidFill>
                    <a:latin typeface="Comic Sans MS" pitchFamily="66" charset="0"/>
                    <a:sym typeface="Comic Sans MS"/>
                  </a:rPr>
                  <a:t>.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latin typeface="Comic Sans MS" pitchFamily="66" charset="0"/>
                  </a:rPr>
                  <a:t>Et puisque la somme des angles de tout triangle est de 180°, alors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a:solidFill>
                      <a:srgbClr val="FF0000"/>
                    </a:solidFill>
                    <a:latin typeface="Cambria Math" panose="02040503050406030204" pitchFamily="18" charset="0"/>
                    <a:cs typeface="Calibri" panose="020F0502020204030204" pitchFamily="34" charset="0"/>
                  </a:rPr>
                  <a:t>(</a:t>
                </a:r>
                <a: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a:t>𝐍𝐌𝐁) ̂+</a:t>
                </a: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𝐌𝐍𝐁) ̂+</a:t>
                </a: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𝐌𝐁𝐍) ̂</a:t>
                </a:r>
                <a: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a:t>=𝟏𝟖𝟎° </a:t>
                </a:r>
                <a:endParaRPr lang="fr-FR" sz="1800" b="1" i="0" dirty="0">
                  <a:solidFill>
                    <a:srgbClr val="FF0000"/>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𝐌𝐍𝐁) ̂=</a:t>
                </a:r>
                <a: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a:t>𝟏𝟖𝟎°−(</a:t>
                </a:r>
                <a:r>
                  <a:rPr lang="fr-FR" sz="1800" b="1" i="0">
                    <a:solidFill>
                      <a:srgbClr val="FF0000"/>
                    </a:solidFill>
                    <a:latin typeface="Cambria Math" panose="02040503050406030204" pitchFamily="18" charset="0"/>
                    <a:cs typeface="Calibri" panose="020F0502020204030204" pitchFamily="34" charset="0"/>
                  </a:rPr>
                  <a:t>(</a:t>
                </a:r>
                <a: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a:t>𝐍𝐌𝐁) ̂+</a:t>
                </a: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𝐌𝐁𝐍) ̂)</a:t>
                </a:r>
                <a: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a:t> </a:t>
                </a:r>
                <a:endParaRPr lang="fr-FR" sz="1800" i="0" dirty="0">
                  <a:solidFill>
                    <a:srgbClr val="FF0000"/>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𝐌𝐍𝐁) ̂=</a:t>
                </a:r>
                <a: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a:t>𝟏𝟖𝟎°−(𝟔𝟓°+𝟔𝟓</a:t>
                </a:r>
                <a:r>
                  <a:rPr lang="fr-FR" sz="1800" b="1" i="0">
                    <a:solidFill>
                      <a:srgbClr val="FF0000"/>
                    </a:solidFill>
                    <a:latin typeface="Cambria Math" panose="02040503050406030204" pitchFamily="18" charset="0"/>
                    <a:ea typeface="Cambria Math" panose="02040503050406030204" pitchFamily="18" charset="0"/>
                    <a:cs typeface="Calibri" panose="020F0502020204030204" pitchFamily="34" charset="0"/>
                  </a:rPr>
                  <a:t>°</a:t>
                </a:r>
                <a: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a:t>) </a:t>
                </a:r>
                <a:endParaRPr lang="fr-FR" sz="1800" i="0" dirty="0">
                  <a:solidFill>
                    <a:srgbClr val="FF0000"/>
                  </a:solidFill>
                  <a:latin typeface="Comic Sans MS" pitchFamily="66"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𝐌𝐍𝐁) ̂=</a:t>
                </a:r>
                <a:r>
                  <a:rPr lang="fr-FR" sz="1800" b="1" i="0">
                    <a:solidFill>
                      <a:srgbClr val="FF0000"/>
                    </a:solidFill>
                    <a:latin typeface="Cambria Math" panose="02040503050406030204" pitchFamily="18" charset="0"/>
                    <a:ea typeface="Calibri" panose="020F0502020204030204" pitchFamily="34" charset="0"/>
                    <a:cs typeface="Calibri" panose="020F0502020204030204" pitchFamily="34" charset="0"/>
                  </a:rPr>
                  <a:t>𝟓𝟎°</a:t>
                </a:r>
                <a:r>
                  <a:rPr lang="fr-FR" sz="1800" b="1" i="0" dirty="0">
                    <a:solidFill>
                      <a:schemeClr val="bg1"/>
                    </a:solidFill>
                    <a:latin typeface="Comic Sans MS" pitchFamily="66" charset="0"/>
                    <a:sym typeface="Comic Sans MS"/>
                  </a:rPr>
                  <a:t>. »</a:t>
                </a:r>
                <a:endParaRPr lang="fr-FR" sz="1800" i="0" dirty="0">
                  <a:effectLst/>
                  <a:latin typeface="Comic Sans MS" pitchFamily="66"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24</a:t>
            </a:fld>
            <a:endParaRPr lang="en-US" dirty="0">
              <a:latin typeface="Comic Sans MS" panose="030F0702030302020204" pitchFamily="66" charset="0"/>
            </a:endParaRPr>
          </a:p>
        </p:txBody>
      </p:sp>
    </p:spTree>
    <p:extLst>
      <p:ext uri="{BB962C8B-B14F-4D97-AF65-F5344CB8AC3E}">
        <p14:creationId xmlns:p14="http://schemas.microsoft.com/office/powerpoint/2010/main" val="26904348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Trouvez</a:t>
                </a:r>
                <a:r>
                  <a:rPr lang="fr-FR" sz="800" b="1" i="0" u="none" baseline="0" dirty="0">
                    <a:latin typeface="Comic Sans MS" pitchFamily="66" charset="0"/>
                    <a:ea typeface="Calibri" panose="020F0502020204030204" pitchFamily="34" charset="0"/>
                    <a:cs typeface="Calibri"/>
                  </a:rPr>
                  <a:t> la nature du triangle et la mesure de l’angle qui manque et écrivez-les dans le tableau ci-dessous.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justifier leurs réponses.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200" b="1" i="0" u="none" baseline="0" dirty="0">
                    <a:latin typeface="Comic Sans MS" pitchFamily="66" charset="0"/>
                    <a:cs typeface="Calibri"/>
                  </a:rPr>
                  <a:t> « </a:t>
                </a:r>
                <a:r>
                  <a:rPr lang="fr-FR" sz="1200" b="1" i="0" dirty="0">
                    <a:solidFill>
                      <a:schemeClr val="bg1"/>
                    </a:solidFill>
                    <a:latin typeface="Comic Sans MS" pitchFamily="66" charset="0"/>
                    <a:sym typeface="Comic Sans MS"/>
                  </a:rPr>
                  <a:t>ABC est un triangle rectangle en B. </a:t>
                </a:r>
              </a:p>
              <a:p>
                <a:pPr marL="228600" indent="0"/>
                <a:r>
                  <a:rPr lang="fr-FR" b="1" i="0" dirty="0">
                    <a:latin typeface="Comic Sans MS" pitchFamily="66" charset="0"/>
                  </a:rPr>
                  <a:t>Puisque l'un des angles aigus mesure 30 degrés, l'autre mesure 60 degrés car les angles aigus d'un triangle rectangle sont des angles complémentaires.</a:t>
                </a:r>
              </a:p>
              <a:p>
                <a:pPr marL="228600" indent="0"/>
                <a14:m>
                  <m:oMathPara xmlns:m="http://schemas.openxmlformats.org/officeDocument/2006/math">
                    <m:oMathParaPr>
                      <m:jc m:val="left"/>
                    </m:oMathParaPr>
                    <m:oMath xmlns:m="http://schemas.openxmlformats.org/officeDocument/2006/math">
                      <m:acc>
                        <m:accPr>
                          <m:chr m:val="̂"/>
                          <m:ctrlPr>
                            <a:rPr lang="fr-FR" sz="1200" b="1" i="1" smtClean="0">
                              <a:solidFill>
                                <a:srgbClr val="FF0000"/>
                              </a:solidFill>
                              <a:latin typeface="Cambria Math" panose="02040503050406030204" pitchFamily="18" charset="0"/>
                              <a:ea typeface="Calibri"/>
                              <a:cs typeface="Calibri"/>
                              <a:sym typeface="Calibri"/>
                            </a:rPr>
                          </m:ctrlPr>
                        </m:accPr>
                        <m:e>
                          <m:r>
                            <a:rPr lang="fr-FR" sz="1200" b="1" i="0" smtClean="0">
                              <a:solidFill>
                                <a:srgbClr val="FF0000"/>
                              </a:solidFill>
                              <a:latin typeface="Cambria Math" panose="02040503050406030204" pitchFamily="18" charset="0"/>
                              <a:ea typeface="Calibri"/>
                              <a:cs typeface="Calibri"/>
                              <a:sym typeface="Calibri"/>
                            </a:rPr>
                            <m:t>𝐀𝐂𝐁</m:t>
                          </m:r>
                        </m:e>
                      </m:acc>
                      <m:r>
                        <a:rPr lang="fr-FR" sz="1200" b="1" i="0">
                          <a:solidFill>
                            <a:srgbClr val="FF0000"/>
                          </a:solidFill>
                          <a:latin typeface="Cambria Math" panose="02040503050406030204" pitchFamily="18" charset="0"/>
                          <a:ea typeface="Calibri"/>
                          <a:cs typeface="Calibri"/>
                          <a:sym typeface="Calibri"/>
                        </a:rPr>
                        <m:t>=</m:t>
                      </m:r>
                      <m:r>
                        <a:rPr lang="fr-FR" sz="1200" b="1" i="0" smtClean="0">
                          <a:solidFill>
                            <a:srgbClr val="FF0000"/>
                          </a:solidFill>
                          <a:latin typeface="Cambria Math" panose="02040503050406030204" pitchFamily="18" charset="0"/>
                          <a:ea typeface="Calibri"/>
                          <a:cs typeface="Calibri"/>
                          <a:sym typeface="Calibri"/>
                        </a:rPr>
                        <m:t>𝟗𝟎</m:t>
                      </m:r>
                      <m:r>
                        <a:rPr lang="fr-FR" sz="1200" b="1" i="0">
                          <a:solidFill>
                            <a:srgbClr val="FF0000"/>
                          </a:solidFill>
                          <a:latin typeface="Cambria Math" panose="02040503050406030204" pitchFamily="18" charset="0"/>
                          <a:ea typeface="Calibri"/>
                          <a:cs typeface="Calibri"/>
                          <a:sym typeface="Calibri"/>
                        </a:rPr>
                        <m:t>°−</m:t>
                      </m:r>
                      <m:acc>
                        <m:accPr>
                          <m:chr m:val="̂"/>
                          <m:ctrlPr>
                            <a:rPr lang="fr-FR" sz="1200" b="1" i="1">
                              <a:solidFill>
                                <a:srgbClr val="FF0000"/>
                              </a:solidFill>
                              <a:latin typeface="Cambria Math" panose="02040503050406030204" pitchFamily="18" charset="0"/>
                              <a:ea typeface="Calibri"/>
                              <a:cs typeface="Calibri"/>
                              <a:sym typeface="Calibri"/>
                            </a:rPr>
                          </m:ctrlPr>
                        </m:accPr>
                        <m:e>
                          <m:r>
                            <a:rPr lang="fr-FR" sz="1200" b="1" i="0" smtClean="0">
                              <a:solidFill>
                                <a:srgbClr val="FF0000"/>
                              </a:solidFill>
                              <a:latin typeface="Cambria Math" panose="02040503050406030204" pitchFamily="18" charset="0"/>
                              <a:ea typeface="Calibri"/>
                              <a:cs typeface="Calibri"/>
                              <a:sym typeface="Calibri"/>
                            </a:rPr>
                            <m:t>𝐁𝐀𝐂</m:t>
                          </m:r>
                        </m:e>
                      </m:acc>
                      <m:r>
                        <a:rPr lang="fr-FR" sz="1200" b="1" i="0">
                          <a:solidFill>
                            <a:srgbClr val="FF0000"/>
                          </a:solidFill>
                          <a:latin typeface="Cambria Math" panose="02040503050406030204" pitchFamily="18" charset="0"/>
                          <a:ea typeface="Calibri"/>
                          <a:cs typeface="Calibri"/>
                          <a:sym typeface="Calibri"/>
                        </a:rPr>
                        <m:t> </m:t>
                      </m:r>
                    </m:oMath>
                  </m:oMathPara>
                </a14:m>
                <a:endParaRPr lang="fr-FR" sz="1200" b="1" i="0" dirty="0">
                  <a:solidFill>
                    <a:srgbClr val="FF0000"/>
                  </a:solidFill>
                  <a:latin typeface="Comic Sans MS" pitchFamily="66" charset="0"/>
                  <a:ea typeface="Calibri"/>
                  <a:cs typeface="Calibri"/>
                  <a:sym typeface="Calibri"/>
                </a:endParaRPr>
              </a:p>
              <a:p>
                <a:pPr marL="228600" indent="0" algn="l">
                  <a:buNone/>
                </a:pPr>
                <a14:m>
                  <m:oMathPara xmlns:m="http://schemas.openxmlformats.org/officeDocument/2006/math">
                    <m:oMathParaPr>
                      <m:jc m:val="left"/>
                    </m:oMathParaPr>
                    <m:oMath xmlns:m="http://schemas.openxmlformats.org/officeDocument/2006/math">
                      <m:acc>
                        <m:accPr>
                          <m:chr m:val="̂"/>
                          <m:ctrlPr>
                            <a:rPr lang="fr-FR" sz="1200" b="1" i="1">
                              <a:solidFill>
                                <a:srgbClr val="FF0000"/>
                              </a:solidFill>
                              <a:latin typeface="Cambria Math" panose="02040503050406030204" pitchFamily="18" charset="0"/>
                              <a:ea typeface="Calibri"/>
                              <a:cs typeface="Calibri"/>
                              <a:sym typeface="Calibri"/>
                            </a:rPr>
                          </m:ctrlPr>
                        </m:accPr>
                        <m:e>
                          <m:r>
                            <a:rPr lang="fr-FR" sz="1200" b="1" i="0" smtClean="0">
                              <a:solidFill>
                                <a:srgbClr val="FF0000"/>
                              </a:solidFill>
                              <a:latin typeface="Cambria Math" panose="02040503050406030204" pitchFamily="18" charset="0"/>
                              <a:ea typeface="Calibri"/>
                              <a:cs typeface="Calibri"/>
                              <a:sym typeface="Calibri"/>
                            </a:rPr>
                            <m:t>𝐀𝐂𝐁</m:t>
                          </m:r>
                        </m:e>
                      </m:acc>
                      <m:r>
                        <a:rPr lang="fr-FR" sz="1200" b="1" i="0">
                          <a:solidFill>
                            <a:srgbClr val="FF0000"/>
                          </a:solidFill>
                          <a:latin typeface="Cambria Math" panose="02040503050406030204" pitchFamily="18" charset="0"/>
                          <a:ea typeface="Calibri"/>
                          <a:cs typeface="Calibri"/>
                          <a:sym typeface="Calibri"/>
                        </a:rPr>
                        <m:t>=</m:t>
                      </m:r>
                      <m:r>
                        <a:rPr lang="fr-FR" sz="1200" b="1" i="0">
                          <a:solidFill>
                            <a:srgbClr val="FF0000"/>
                          </a:solidFill>
                          <a:latin typeface="Cambria Math" panose="02040503050406030204" pitchFamily="18" charset="0"/>
                          <a:ea typeface="Calibri"/>
                          <a:cs typeface="Calibri"/>
                          <a:sym typeface="Calibri"/>
                        </a:rPr>
                        <m:t>𝟗𝟎</m:t>
                      </m:r>
                      <m:r>
                        <a:rPr lang="fr-FR" sz="1200" b="1" i="0">
                          <a:solidFill>
                            <a:srgbClr val="FF0000"/>
                          </a:solidFill>
                          <a:latin typeface="Cambria Math" panose="02040503050406030204" pitchFamily="18" charset="0"/>
                          <a:ea typeface="Calibri"/>
                          <a:cs typeface="Calibri"/>
                          <a:sym typeface="Calibri"/>
                        </a:rPr>
                        <m:t>°−</m:t>
                      </m:r>
                      <m:r>
                        <a:rPr lang="fr-FR" sz="1200" b="1" i="0" smtClean="0">
                          <a:solidFill>
                            <a:srgbClr val="FF0000"/>
                          </a:solidFill>
                          <a:latin typeface="Cambria Math" panose="02040503050406030204" pitchFamily="18" charset="0"/>
                          <a:ea typeface="Calibri"/>
                          <a:cs typeface="Calibri"/>
                          <a:sym typeface="Calibri"/>
                        </a:rPr>
                        <m:t>𝟑𝟎</m:t>
                      </m:r>
                      <m:r>
                        <a:rPr lang="fr-FR" sz="1200" b="1" i="0">
                          <a:solidFill>
                            <a:srgbClr val="FF0000"/>
                          </a:solidFill>
                          <a:latin typeface="Cambria Math" panose="02040503050406030204" pitchFamily="18" charset="0"/>
                          <a:ea typeface="Calibri"/>
                          <a:cs typeface="Calibri"/>
                          <a:sym typeface="Calibri"/>
                        </a:rPr>
                        <m:t>°</m:t>
                      </m:r>
                    </m:oMath>
                  </m:oMathPara>
                </a14:m>
                <a:endParaRPr lang="fr-FR" sz="1200" i="0" dirty="0">
                  <a:solidFill>
                    <a:srgbClr val="FF0000"/>
                  </a:solidFill>
                  <a:latin typeface="Comic Sans MS" pitchFamily="66" charset="0"/>
                  <a:ea typeface="Calibri"/>
                  <a:cs typeface="Calibri"/>
                  <a:sym typeface="Calibri"/>
                </a:endParaRPr>
              </a:p>
              <a:p>
                <a:pPr marL="228600" indent="0"/>
                <a14:m>
                  <m:oMath xmlns:m="http://schemas.openxmlformats.org/officeDocument/2006/math">
                    <m:acc>
                      <m:accPr>
                        <m:chr m:val="̂"/>
                        <m:ctrlPr>
                          <a:rPr lang="fr-FR" sz="1200" b="1" i="1" smtClean="0">
                            <a:solidFill>
                              <a:srgbClr val="FF0000"/>
                            </a:solidFill>
                            <a:latin typeface="Cambria Math" panose="02040503050406030204" pitchFamily="18" charset="0"/>
                            <a:ea typeface="Calibri"/>
                            <a:cs typeface="Calibri"/>
                            <a:sym typeface="Calibri"/>
                          </a:rPr>
                        </m:ctrlPr>
                      </m:accPr>
                      <m:e>
                        <m:r>
                          <a:rPr lang="fr-FR" sz="1200" b="1" i="0" smtClean="0">
                            <a:solidFill>
                              <a:srgbClr val="FF0000"/>
                            </a:solidFill>
                            <a:latin typeface="Cambria Math" panose="02040503050406030204" pitchFamily="18" charset="0"/>
                            <a:ea typeface="Calibri"/>
                            <a:cs typeface="Calibri"/>
                            <a:sym typeface="Calibri"/>
                          </a:rPr>
                          <m:t>𝐀𝐂𝐁</m:t>
                        </m:r>
                      </m:e>
                    </m:acc>
                    <m:r>
                      <a:rPr lang="fr-FR" sz="1200" b="1" i="0">
                        <a:solidFill>
                          <a:srgbClr val="FF0000"/>
                        </a:solidFill>
                        <a:latin typeface="Cambria Math" panose="02040503050406030204" pitchFamily="18" charset="0"/>
                        <a:ea typeface="Calibri"/>
                        <a:cs typeface="Calibri"/>
                        <a:sym typeface="Calibri"/>
                      </a:rPr>
                      <m:t>=</m:t>
                    </m:r>
                    <m:r>
                      <a:rPr lang="fr-FR" sz="1200" b="1" i="0" smtClean="0">
                        <a:solidFill>
                          <a:srgbClr val="FF0000"/>
                        </a:solidFill>
                        <a:latin typeface="Cambria Math" panose="02040503050406030204" pitchFamily="18" charset="0"/>
                        <a:ea typeface="Calibri"/>
                        <a:cs typeface="Calibri"/>
                        <a:sym typeface="Calibri"/>
                      </a:rPr>
                      <m:t>𝟔𝟎</m:t>
                    </m:r>
                    <m:r>
                      <a:rPr lang="fr-FR" sz="1200" b="1" i="0">
                        <a:solidFill>
                          <a:srgbClr val="FF0000"/>
                        </a:solidFill>
                        <a:latin typeface="Cambria Math" panose="02040503050406030204" pitchFamily="18" charset="0"/>
                        <a:ea typeface="Calibri"/>
                        <a:cs typeface="Calibri"/>
                        <a:sym typeface="Calibri"/>
                      </a:rPr>
                      <m:t>°</m:t>
                    </m:r>
                  </m:oMath>
                </a14:m>
                <a:r>
                  <a:rPr lang="fr-FR" sz="1200" b="1" i="0" dirty="0">
                    <a:solidFill>
                      <a:srgbClr val="FF0000"/>
                    </a:solidFill>
                    <a:latin typeface="Comic Sans MS" pitchFamily="66" charset="0"/>
                    <a:ea typeface="Calibri"/>
                    <a:cs typeface="Calibri"/>
                    <a:sym typeface="Calibri"/>
                  </a:rPr>
                  <a:t>. »</a:t>
                </a: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Trouvez</a:t>
                </a:r>
                <a:r>
                  <a:rPr lang="fr-FR" sz="800" b="1" i="0" u="none" baseline="0" dirty="0">
                    <a:latin typeface="Comic Sans MS" pitchFamily="66" charset="0"/>
                    <a:ea typeface="Calibri" panose="020F0502020204030204" pitchFamily="34" charset="0"/>
                    <a:cs typeface="Calibri"/>
                  </a:rPr>
                  <a:t> la nature du triangle et la mesure de l’angle qui manque et écrivez-les dans le tableau ci-dessous.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justifier leurs réponses.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200" b="1" i="0" u="none" baseline="0" dirty="0">
                    <a:latin typeface="Comic Sans MS" pitchFamily="66" charset="0"/>
                    <a:cs typeface="Calibri"/>
                  </a:rPr>
                  <a:t> « </a:t>
                </a:r>
                <a:r>
                  <a:rPr lang="fr-FR" sz="1200" b="1" i="0" dirty="0">
                    <a:solidFill>
                      <a:schemeClr val="bg1"/>
                    </a:solidFill>
                    <a:latin typeface="Comic Sans MS" pitchFamily="66" charset="0"/>
                    <a:sym typeface="Comic Sans MS"/>
                  </a:rPr>
                  <a:t>ABC est un triangle rectangle en B. </a:t>
                </a:r>
              </a:p>
              <a:p>
                <a:pPr marL="228600" indent="0"/>
                <a:r>
                  <a:rPr lang="fr-FR" b="1" i="0" dirty="0">
                    <a:latin typeface="Comic Sans MS" pitchFamily="66" charset="0"/>
                  </a:rPr>
                  <a:t>Puisque l'un des angles aigus mesure 30 degrés, l'autre mesure 60 degrés car les angles aigus d'un triangle rectangle sont des angles complémentaires.</a:t>
                </a:r>
              </a:p>
              <a:p>
                <a:pPr marL="228600" indent="0"/>
                <a:r>
                  <a:rPr lang="fr-FR" sz="1200" b="1" i="0">
                    <a:solidFill>
                      <a:srgbClr val="FF0000"/>
                    </a:solidFill>
                    <a:latin typeface="Cambria Math" panose="02040503050406030204" pitchFamily="18" charset="0"/>
                    <a:cs typeface="Calibri"/>
                    <a:sym typeface="Calibri"/>
                  </a:rPr>
                  <a:t>(</a:t>
                </a:r>
                <a:r>
                  <a:rPr lang="fr-FR" sz="1200" b="1" i="0">
                    <a:solidFill>
                      <a:srgbClr val="FF0000"/>
                    </a:solidFill>
                    <a:latin typeface="Cambria Math" panose="02040503050406030204" pitchFamily="18" charset="0"/>
                    <a:ea typeface="Calibri"/>
                    <a:cs typeface="Calibri"/>
                    <a:sym typeface="Calibri"/>
                  </a:rPr>
                  <a:t>𝐀𝐂𝐁) ̂=𝟗𝟎°−</a:t>
                </a:r>
                <a:r>
                  <a:rPr lang="fr-FR" sz="1200" b="1" i="0">
                    <a:solidFill>
                      <a:srgbClr val="FF0000"/>
                    </a:solidFill>
                    <a:latin typeface="Cambria Math" panose="02040503050406030204" pitchFamily="18" charset="0"/>
                    <a:cs typeface="Calibri"/>
                    <a:sym typeface="Calibri"/>
                  </a:rPr>
                  <a:t>(</a:t>
                </a:r>
                <a:r>
                  <a:rPr lang="fr-FR" sz="1200" b="1" i="0">
                    <a:solidFill>
                      <a:srgbClr val="FF0000"/>
                    </a:solidFill>
                    <a:latin typeface="Cambria Math" panose="02040503050406030204" pitchFamily="18" charset="0"/>
                    <a:ea typeface="Calibri"/>
                    <a:cs typeface="Calibri"/>
                    <a:sym typeface="Calibri"/>
                  </a:rPr>
                  <a:t>𝐁𝐀𝐂) ̂  </a:t>
                </a:r>
                <a:endParaRPr lang="fr-FR" sz="1200" b="1" i="0" dirty="0">
                  <a:solidFill>
                    <a:srgbClr val="FF0000"/>
                  </a:solidFill>
                  <a:latin typeface="Comic Sans MS" pitchFamily="66" charset="0"/>
                  <a:ea typeface="Calibri"/>
                  <a:cs typeface="Calibri"/>
                  <a:sym typeface="Calibri"/>
                </a:endParaRPr>
              </a:p>
              <a:p>
                <a:pPr marL="228600" indent="0" algn="l">
                  <a:buNone/>
                </a:pPr>
                <a:r>
                  <a:rPr lang="fr-FR" sz="1200" b="1" i="0">
                    <a:solidFill>
                      <a:srgbClr val="FF0000"/>
                    </a:solidFill>
                    <a:latin typeface="Cambria Math" panose="02040503050406030204" pitchFamily="18" charset="0"/>
                    <a:cs typeface="Calibri"/>
                    <a:sym typeface="Calibri"/>
                  </a:rPr>
                  <a:t>(</a:t>
                </a:r>
                <a:r>
                  <a:rPr lang="fr-FR" sz="1200" b="1" i="0">
                    <a:solidFill>
                      <a:srgbClr val="FF0000"/>
                    </a:solidFill>
                    <a:latin typeface="Cambria Math" panose="02040503050406030204" pitchFamily="18" charset="0"/>
                    <a:ea typeface="Calibri"/>
                    <a:cs typeface="Calibri"/>
                    <a:sym typeface="Calibri"/>
                  </a:rPr>
                  <a:t>𝐀𝐂𝐁) ̂=𝟗𝟎°−𝟑𝟎°</a:t>
                </a:r>
                <a:endParaRPr lang="fr-FR" sz="1200" i="0" dirty="0">
                  <a:solidFill>
                    <a:srgbClr val="FF0000"/>
                  </a:solidFill>
                  <a:latin typeface="Comic Sans MS" pitchFamily="66" charset="0"/>
                  <a:ea typeface="Calibri"/>
                  <a:cs typeface="Calibri"/>
                  <a:sym typeface="Calibri"/>
                </a:endParaRPr>
              </a:p>
              <a:p>
                <a:pPr marL="228600" indent="0"/>
                <a:r>
                  <a:rPr lang="fr-FR" sz="1200" b="1" i="0">
                    <a:solidFill>
                      <a:srgbClr val="FF0000"/>
                    </a:solidFill>
                    <a:latin typeface="Cambria Math" panose="02040503050406030204" pitchFamily="18" charset="0"/>
                    <a:cs typeface="Calibri"/>
                    <a:sym typeface="Calibri"/>
                  </a:rPr>
                  <a:t>(</a:t>
                </a:r>
                <a:r>
                  <a:rPr lang="fr-FR" sz="1200" b="1" i="0">
                    <a:solidFill>
                      <a:srgbClr val="FF0000"/>
                    </a:solidFill>
                    <a:latin typeface="Cambria Math" panose="02040503050406030204" pitchFamily="18" charset="0"/>
                    <a:ea typeface="Calibri"/>
                    <a:cs typeface="Calibri"/>
                    <a:sym typeface="Calibri"/>
                  </a:rPr>
                  <a:t>𝐀𝐂𝐁) ̂=𝟔𝟎°</a:t>
                </a:r>
                <a:r>
                  <a:rPr lang="fr-FR" sz="1200" b="1" i="0" dirty="0">
                    <a:solidFill>
                      <a:srgbClr val="FF0000"/>
                    </a:solidFill>
                    <a:latin typeface="Comic Sans MS" pitchFamily="66" charset="0"/>
                    <a:ea typeface="Calibri"/>
                    <a:cs typeface="Calibri"/>
                    <a:sym typeface="Calibri"/>
                  </a:rPr>
                  <a:t>. »</a:t>
                </a: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25</a:t>
            </a:fld>
            <a:endParaRPr lang="en-US" dirty="0">
              <a:latin typeface="Comic Sans MS" panose="030F0702030302020204" pitchFamily="66" charset="0"/>
            </a:endParaRPr>
          </a:p>
        </p:txBody>
      </p:sp>
    </p:spTree>
    <p:extLst>
      <p:ext uri="{BB962C8B-B14F-4D97-AF65-F5344CB8AC3E}">
        <p14:creationId xmlns:p14="http://schemas.microsoft.com/office/powerpoint/2010/main" val="30027564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Trouvez</a:t>
                </a:r>
                <a:r>
                  <a:rPr lang="fr-FR" sz="800" b="1" i="0" u="none" baseline="0" dirty="0">
                    <a:latin typeface="Comic Sans MS" pitchFamily="66" charset="0"/>
                    <a:ea typeface="Calibri" panose="020F0502020204030204" pitchFamily="34" charset="0"/>
                    <a:cs typeface="Calibri"/>
                  </a:rPr>
                  <a:t> la nature du triangle et la mesure de l’angle qui manque et écrivez-les dans le tableau ci-dessous.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justifier leurs réponses.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200" b="1" i="0" u="none" baseline="0" dirty="0">
                    <a:latin typeface="Comic Sans MS" pitchFamily="66" charset="0"/>
                    <a:cs typeface="Calibri"/>
                  </a:rPr>
                  <a:t> « </a:t>
                </a:r>
                <a:r>
                  <a:rPr lang="fr-FR" sz="1200" b="1" i="0" dirty="0">
                    <a:solidFill>
                      <a:schemeClr val="bg1"/>
                    </a:solidFill>
                    <a:latin typeface="Comic Sans MS" pitchFamily="66" charset="0"/>
                    <a:sym typeface="Comic Sans MS"/>
                  </a:rPr>
                  <a:t>ABC est un triangle rectangle en A. </a:t>
                </a:r>
              </a:p>
              <a:p>
                <a:pPr marL="228600" indent="0"/>
                <a:r>
                  <a:rPr lang="fr-FR" b="1" i="0" dirty="0">
                    <a:latin typeface="Comic Sans MS" pitchFamily="66" charset="0"/>
                  </a:rPr>
                  <a:t>Puisque l'un des angles aigus mesure 45 degrés,</a:t>
                </a:r>
                <a:r>
                  <a:rPr lang="fr-FR" sz="2800" i="0" dirty="0">
                    <a:latin typeface="Comic Sans MS" pitchFamily="66" charset="0"/>
                  </a:rPr>
                  <a:t> </a:t>
                </a:r>
                <a:r>
                  <a:rPr lang="fr-FR" sz="2800" b="1" i="0" dirty="0">
                    <a:latin typeface="Comic Sans MS" pitchFamily="66" charset="0"/>
                  </a:rPr>
                  <a:t>l'autre est également de 45 degrés car les angles aigus d'un triangle rectangle sont des angles complémentaires. </a:t>
                </a:r>
                <a:br>
                  <a:rPr lang="fr-FR" sz="2800" b="1" i="0" dirty="0">
                    <a:latin typeface="Comic Sans MS" pitchFamily="66" charset="0"/>
                  </a:rPr>
                </a:br>
                <a14:m>
                  <m:oMathPara xmlns:m="http://schemas.openxmlformats.org/officeDocument/2006/math">
                    <m:oMathParaPr>
                      <m:jc m:val="left"/>
                    </m:oMathParaPr>
                    <m:oMath xmlns:m="http://schemas.openxmlformats.org/officeDocument/2006/math">
                      <m:acc>
                        <m:accPr>
                          <m:chr m:val="̂"/>
                          <m:ctrlPr>
                            <a:rPr lang="fr-FR" sz="1800" b="1" i="1" smtClean="0">
                              <a:solidFill>
                                <a:srgbClr val="FF0000"/>
                              </a:solidFill>
                              <a:latin typeface="Cambria Math" panose="02040503050406030204" pitchFamily="18" charset="0"/>
                              <a:ea typeface="Calibri"/>
                              <a:cs typeface="Calibri"/>
                              <a:sym typeface="Calibri"/>
                            </a:rPr>
                          </m:ctrlPr>
                        </m:accPr>
                        <m:e>
                          <m:r>
                            <a:rPr lang="fr-FR" sz="1800" b="1" i="0" smtClean="0">
                              <a:solidFill>
                                <a:srgbClr val="FF0000"/>
                              </a:solidFill>
                              <a:latin typeface="Cambria Math" panose="02040503050406030204" pitchFamily="18" charset="0"/>
                              <a:ea typeface="Calibri"/>
                              <a:cs typeface="Calibri"/>
                              <a:sym typeface="Calibri"/>
                            </a:rPr>
                            <m:t>𝐀𝐁𝐂</m:t>
                          </m:r>
                        </m:e>
                      </m:acc>
                      <m:r>
                        <a:rPr lang="fr-FR" sz="1800" b="1" i="0" smtClean="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a:cs typeface="Calibri"/>
                          <a:sym typeface="Calibri"/>
                        </a:rPr>
                        <m:t>𝟗𝟎</m:t>
                      </m:r>
                      <m:r>
                        <a:rPr lang="fr-FR" sz="1800" b="1" i="0" smtClean="0">
                          <a:solidFill>
                            <a:srgbClr val="FF0000"/>
                          </a:solidFill>
                          <a:latin typeface="Cambria Math" panose="02040503050406030204" pitchFamily="18" charset="0"/>
                          <a:ea typeface="Calibri"/>
                          <a:cs typeface="Calibri"/>
                          <a:sym typeface="Calibri"/>
                        </a:rPr>
                        <m:t>°−</m:t>
                      </m:r>
                      <m:acc>
                        <m:accPr>
                          <m:chr m:val="̂"/>
                          <m:ctrlPr>
                            <a:rPr lang="fr-FR" sz="1800" b="1" i="1">
                              <a:solidFill>
                                <a:srgbClr val="FF0000"/>
                              </a:solidFill>
                              <a:latin typeface="Cambria Math" panose="02040503050406030204" pitchFamily="18" charset="0"/>
                              <a:ea typeface="Calibri"/>
                              <a:cs typeface="Calibri"/>
                              <a:sym typeface="Calibri"/>
                            </a:rPr>
                          </m:ctrlPr>
                        </m:accPr>
                        <m:e>
                          <m:r>
                            <a:rPr lang="fr-FR" sz="1800" b="1" i="0" smtClean="0">
                              <a:solidFill>
                                <a:srgbClr val="FF0000"/>
                              </a:solidFill>
                              <a:latin typeface="Cambria Math" panose="02040503050406030204" pitchFamily="18" charset="0"/>
                              <a:ea typeface="Calibri"/>
                              <a:cs typeface="Calibri"/>
                              <a:sym typeface="Calibri"/>
                            </a:rPr>
                            <m:t>𝐀𝐂𝐁</m:t>
                          </m:r>
                        </m:e>
                      </m:acc>
                      <m:r>
                        <a:rPr lang="fr-FR" sz="1800" b="1" i="0" smtClean="0">
                          <a:solidFill>
                            <a:srgbClr val="FF0000"/>
                          </a:solidFill>
                          <a:latin typeface="Cambria Math" panose="02040503050406030204" pitchFamily="18" charset="0"/>
                          <a:ea typeface="Calibri"/>
                          <a:cs typeface="Calibri"/>
                          <a:sym typeface="Calibri"/>
                        </a:rPr>
                        <m:t> </m:t>
                      </m:r>
                    </m:oMath>
                  </m:oMathPara>
                </a14:m>
                <a:endParaRPr lang="fr-FR" sz="1800" i="0" dirty="0">
                  <a:solidFill>
                    <a:srgbClr val="FF0000"/>
                  </a:solidFill>
                  <a:latin typeface="Comic Sans MS" pitchFamily="66" charset="0"/>
                  <a:ea typeface="Calibri"/>
                  <a:cs typeface="Calibri"/>
                  <a:sym typeface="Calibri"/>
                </a:endParaRPr>
              </a:p>
              <a:p>
                <a:pPr marL="228600" indent="0">
                  <a:buNone/>
                </a:pPr>
                <a14:m>
                  <m:oMathPara xmlns:m="http://schemas.openxmlformats.org/officeDocument/2006/math">
                    <m:oMathParaPr>
                      <m:jc m:val="left"/>
                    </m:oMathParaPr>
                    <m:oMath xmlns:m="http://schemas.openxmlformats.org/officeDocument/2006/math">
                      <m:acc>
                        <m:accPr>
                          <m:chr m:val="̂"/>
                          <m:ctrlPr>
                            <a:rPr lang="fr-FR" sz="1800" b="1" i="1">
                              <a:solidFill>
                                <a:srgbClr val="FF0000"/>
                              </a:solidFill>
                              <a:latin typeface="Cambria Math" panose="02040503050406030204" pitchFamily="18" charset="0"/>
                              <a:ea typeface="Calibri"/>
                              <a:cs typeface="Calibri"/>
                              <a:sym typeface="Calibri"/>
                            </a:rPr>
                          </m:ctrlPr>
                        </m:accPr>
                        <m:e>
                          <m:r>
                            <a:rPr lang="fr-FR" sz="1800" b="1" i="0" smtClean="0">
                              <a:solidFill>
                                <a:srgbClr val="FF0000"/>
                              </a:solidFill>
                              <a:latin typeface="Cambria Math" panose="02040503050406030204" pitchFamily="18" charset="0"/>
                              <a:ea typeface="Calibri"/>
                              <a:cs typeface="Calibri"/>
                              <a:sym typeface="Calibri"/>
                            </a:rPr>
                            <m:t>𝐀𝐁𝐂</m:t>
                          </m:r>
                        </m:e>
                      </m:acc>
                      <m:r>
                        <a:rPr lang="fr-FR" sz="1800" b="1" i="0" smtClean="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a:cs typeface="Calibri"/>
                          <a:sym typeface="Calibri"/>
                        </a:rPr>
                        <m:t>𝟗𝟎</m:t>
                      </m:r>
                      <m:r>
                        <a:rPr lang="fr-FR" sz="1800" b="1" i="0" smtClean="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a:cs typeface="Calibri"/>
                          <a:sym typeface="Calibri"/>
                        </a:rPr>
                        <m:t>𝟒𝟓</m:t>
                      </m:r>
                      <m:r>
                        <a:rPr lang="fr-FR" sz="1800" b="1" i="0" smtClean="0">
                          <a:solidFill>
                            <a:srgbClr val="FF0000"/>
                          </a:solidFill>
                          <a:latin typeface="Cambria Math" panose="02040503050406030204" pitchFamily="18" charset="0"/>
                          <a:ea typeface="Calibri"/>
                          <a:cs typeface="Calibri"/>
                          <a:sym typeface="Calibri"/>
                        </a:rPr>
                        <m:t>°</m:t>
                      </m:r>
                    </m:oMath>
                  </m:oMathPara>
                </a14:m>
                <a:endParaRPr lang="fr-FR" sz="1800" i="0" dirty="0">
                  <a:solidFill>
                    <a:srgbClr val="FF0000"/>
                  </a:solidFill>
                  <a:latin typeface="Comic Sans MS" pitchFamily="66" charset="0"/>
                  <a:ea typeface="Calibri"/>
                  <a:cs typeface="Calibri"/>
                  <a:sym typeface="Calibri"/>
                </a:endParaRPr>
              </a:p>
              <a:p>
                <a:pPr marL="228600" indent="0"/>
                <a14:m>
                  <m:oMathPara xmlns:m="http://schemas.openxmlformats.org/officeDocument/2006/math">
                    <m:oMathParaPr>
                      <m:jc m:val="left"/>
                    </m:oMathParaPr>
                    <m:oMath xmlns:m="http://schemas.openxmlformats.org/officeDocument/2006/math">
                      <m:acc>
                        <m:accPr>
                          <m:chr m:val="̂"/>
                          <m:ctrlPr>
                            <a:rPr lang="fr-FR" sz="1800" b="1" i="1" smtClean="0">
                              <a:solidFill>
                                <a:srgbClr val="FF0000"/>
                              </a:solidFill>
                              <a:latin typeface="Cambria Math" panose="02040503050406030204" pitchFamily="18" charset="0"/>
                              <a:ea typeface="Calibri"/>
                              <a:cs typeface="Calibri"/>
                              <a:sym typeface="Calibri"/>
                            </a:rPr>
                          </m:ctrlPr>
                        </m:accPr>
                        <m:e>
                          <m:r>
                            <a:rPr lang="fr-FR" sz="1800" b="1" i="0" smtClean="0">
                              <a:solidFill>
                                <a:srgbClr val="FF0000"/>
                              </a:solidFill>
                              <a:latin typeface="Cambria Math" panose="02040503050406030204" pitchFamily="18" charset="0"/>
                              <a:ea typeface="Calibri"/>
                              <a:cs typeface="Calibri"/>
                              <a:sym typeface="Calibri"/>
                            </a:rPr>
                            <m:t>𝐀𝐁𝐂</m:t>
                          </m:r>
                        </m:e>
                      </m:acc>
                      <m:r>
                        <a:rPr lang="fr-FR" sz="1800" b="1" i="0" smtClean="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a:cs typeface="Calibri"/>
                          <a:sym typeface="Calibri"/>
                        </a:rPr>
                        <m:t>𝟒𝟓</m:t>
                      </m:r>
                      <m:r>
                        <a:rPr lang="fr-FR" sz="1800" b="1" i="0" smtClean="0">
                          <a:solidFill>
                            <a:srgbClr val="FF0000"/>
                          </a:solidFill>
                          <a:latin typeface="Cambria Math" panose="02040503050406030204" pitchFamily="18" charset="0"/>
                          <a:ea typeface="Calibri"/>
                          <a:cs typeface="Calibri"/>
                          <a:sym typeface="Calibri"/>
                        </a:rPr>
                        <m:t>°</m:t>
                      </m:r>
                    </m:oMath>
                  </m:oMathPara>
                </a14:m>
                <a:endParaRPr lang="fr-FR" sz="1800" i="0" dirty="0">
                  <a:solidFill>
                    <a:srgbClr val="FF0000"/>
                  </a:solidFill>
                  <a:latin typeface="Comic Sans MS" pitchFamily="66" charset="0"/>
                  <a:ea typeface="Calibri"/>
                  <a:cs typeface="Calibri"/>
                  <a:sym typeface="Calibri"/>
                </a:endParaRPr>
              </a:p>
              <a:p>
                <a:pPr marL="228600" marR="0" indent="0">
                  <a:lnSpc>
                    <a:spcPct val="150000"/>
                  </a:lnSpc>
                  <a:spcBef>
                    <a:spcPts val="0"/>
                  </a:spcBef>
                  <a:spcAft>
                    <a:spcPts val="800"/>
                  </a:spcAft>
                </a:pPr>
                <a:r>
                  <a:rPr lang="fr-FR" sz="1800" b="1" i="0" dirty="0">
                    <a:solidFill>
                      <a:schemeClr val="bg1"/>
                    </a:solidFill>
                    <a:latin typeface="Comic Sans MS" pitchFamily="66" charset="0"/>
                    <a:sym typeface="Comic Sans MS"/>
                  </a:rPr>
                  <a:t>C’est un triangle rectangle isocèle</a:t>
                </a:r>
                <a:r>
                  <a:rPr lang="fr-FR" sz="1800" b="1" i="0" baseline="0" dirty="0">
                    <a:solidFill>
                      <a:schemeClr val="bg1"/>
                    </a:solidFill>
                    <a:latin typeface="Comic Sans MS" pitchFamily="66" charset="0"/>
                    <a:sym typeface="Comic Sans MS"/>
                  </a:rPr>
                  <a:t> en A. »</a:t>
                </a:r>
                <a:endParaRPr lang="fr-FR" sz="1800" b="1" i="0" dirty="0">
                  <a:solidFill>
                    <a:schemeClr val="bg1"/>
                  </a:solidFill>
                  <a:latin typeface="Comic Sans MS" pitchFamily="66" charset="0"/>
                  <a:sym typeface="Comic Sans MS"/>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Trouvez</a:t>
                </a:r>
                <a:r>
                  <a:rPr lang="fr-FR" sz="800" b="1" i="0" u="none" baseline="0" dirty="0">
                    <a:latin typeface="Comic Sans MS" pitchFamily="66" charset="0"/>
                    <a:ea typeface="Calibri" panose="020F0502020204030204" pitchFamily="34" charset="0"/>
                    <a:cs typeface="Calibri"/>
                  </a:rPr>
                  <a:t> la nature du triangle et la mesure de l’angle qui manque et écrivez-les dans le tableau ci-dessous.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justifier leurs réponses.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200" b="1" i="0" u="none" baseline="0" dirty="0">
                    <a:latin typeface="Comic Sans MS" pitchFamily="66" charset="0"/>
                    <a:cs typeface="Calibri"/>
                  </a:rPr>
                  <a:t> « </a:t>
                </a:r>
                <a:r>
                  <a:rPr lang="fr-FR" sz="1200" b="1" i="0" dirty="0">
                    <a:solidFill>
                      <a:schemeClr val="bg1"/>
                    </a:solidFill>
                    <a:latin typeface="Comic Sans MS" pitchFamily="66" charset="0"/>
                    <a:sym typeface="Comic Sans MS"/>
                  </a:rPr>
                  <a:t>ABC est un triangle rectangle en A. </a:t>
                </a:r>
              </a:p>
              <a:p>
                <a:pPr marL="228600" indent="0"/>
                <a:r>
                  <a:rPr lang="fr-FR" b="1" i="0" dirty="0">
                    <a:latin typeface="Comic Sans MS" pitchFamily="66" charset="0"/>
                  </a:rPr>
                  <a:t>Puisque l'un des angles aigus mesure 45 degrés,</a:t>
                </a:r>
                <a:r>
                  <a:rPr lang="fr-FR" sz="2800" i="0" dirty="0">
                    <a:latin typeface="Comic Sans MS" pitchFamily="66" charset="0"/>
                  </a:rPr>
                  <a:t> </a:t>
                </a:r>
                <a:r>
                  <a:rPr lang="fr-FR" sz="2800" b="1" i="0" dirty="0">
                    <a:latin typeface="Comic Sans MS" pitchFamily="66" charset="0"/>
                  </a:rPr>
                  <a:t>l'autre est également de 45 degrés car les angles aigus d'un triangle rectangle sont des angles complémentaires. </a:t>
                </a:r>
                <a:br>
                  <a:rPr lang="fr-FR" sz="2800" b="1" i="0" dirty="0">
                    <a:latin typeface="Comic Sans MS" pitchFamily="66" charset="0"/>
                  </a:rPr>
                </a:b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𝐀𝐁𝐂) ̂=𝟗𝟎°−</a:t>
                </a: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𝐀𝐂𝐁) ̂  </a:t>
                </a:r>
                <a:endParaRPr lang="fr-FR" sz="1800" i="0" dirty="0">
                  <a:solidFill>
                    <a:srgbClr val="FF0000"/>
                  </a:solidFill>
                  <a:latin typeface="Comic Sans MS" pitchFamily="66" charset="0"/>
                  <a:ea typeface="Calibri"/>
                  <a:cs typeface="Calibri"/>
                  <a:sym typeface="Calibri"/>
                </a:endParaRPr>
              </a:p>
              <a:p>
                <a:pPr marL="228600" indent="0">
                  <a:buNone/>
                </a:pP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𝐀𝐁𝐂) ̂=𝟗𝟎°−𝟒𝟓°</a:t>
                </a:r>
                <a:endParaRPr lang="fr-FR" sz="1800" i="0" dirty="0">
                  <a:solidFill>
                    <a:srgbClr val="FF0000"/>
                  </a:solidFill>
                  <a:latin typeface="Comic Sans MS" pitchFamily="66" charset="0"/>
                  <a:ea typeface="Calibri"/>
                  <a:cs typeface="Calibri"/>
                  <a:sym typeface="Calibri"/>
                </a:endParaRPr>
              </a:p>
              <a:p>
                <a:pPr marL="228600" indent="0"/>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𝐀𝐁𝐂) ̂=𝟒𝟓°</a:t>
                </a:r>
                <a:endParaRPr lang="fr-FR" sz="1800" i="0" dirty="0">
                  <a:solidFill>
                    <a:srgbClr val="FF0000"/>
                  </a:solidFill>
                  <a:latin typeface="Comic Sans MS" pitchFamily="66" charset="0"/>
                  <a:ea typeface="Calibri"/>
                  <a:cs typeface="Calibri"/>
                  <a:sym typeface="Calibri"/>
                </a:endParaRPr>
              </a:p>
              <a:p>
                <a:pPr marL="228600" marR="0" indent="0">
                  <a:lnSpc>
                    <a:spcPct val="150000"/>
                  </a:lnSpc>
                  <a:spcBef>
                    <a:spcPts val="0"/>
                  </a:spcBef>
                  <a:spcAft>
                    <a:spcPts val="800"/>
                  </a:spcAft>
                </a:pPr>
                <a:r>
                  <a:rPr lang="fr-FR" sz="1800" b="1" i="0" dirty="0">
                    <a:solidFill>
                      <a:schemeClr val="bg1"/>
                    </a:solidFill>
                    <a:latin typeface="Comic Sans MS" pitchFamily="66" charset="0"/>
                    <a:sym typeface="Comic Sans MS"/>
                  </a:rPr>
                  <a:t>C’est un triangle rectangle isocèle</a:t>
                </a:r>
                <a:r>
                  <a:rPr lang="fr-FR" sz="1800" b="1" i="0" baseline="0" dirty="0">
                    <a:solidFill>
                      <a:schemeClr val="bg1"/>
                    </a:solidFill>
                    <a:latin typeface="Comic Sans MS" pitchFamily="66" charset="0"/>
                    <a:sym typeface="Comic Sans MS"/>
                  </a:rPr>
                  <a:t> en A. »</a:t>
                </a:r>
                <a:endParaRPr lang="fr-FR" sz="1800" b="1" i="0" dirty="0">
                  <a:solidFill>
                    <a:schemeClr val="bg1"/>
                  </a:solidFill>
                  <a:latin typeface="Comic Sans MS" pitchFamily="66" charset="0"/>
                  <a:sym typeface="Comic Sans MS"/>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26</a:t>
            </a:fld>
            <a:endParaRPr lang="en-US" dirty="0">
              <a:latin typeface="Comic Sans MS" panose="030F0702030302020204" pitchFamily="66" charset="0"/>
            </a:endParaRPr>
          </a:p>
        </p:txBody>
      </p:sp>
    </p:spTree>
    <p:extLst>
      <p:ext uri="{BB962C8B-B14F-4D97-AF65-F5344CB8AC3E}">
        <p14:creationId xmlns:p14="http://schemas.microsoft.com/office/powerpoint/2010/main" val="30877902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Trouvez</a:t>
                </a:r>
                <a:r>
                  <a:rPr lang="fr-FR" sz="800" b="1" i="0" u="none" baseline="0" dirty="0">
                    <a:latin typeface="Comic Sans MS" pitchFamily="66" charset="0"/>
                    <a:ea typeface="Calibri" panose="020F0502020204030204" pitchFamily="34" charset="0"/>
                    <a:cs typeface="Calibri"/>
                  </a:rPr>
                  <a:t> la nature du triangle et la mesure de l’angle qui manque et écrivez-les dans le tableau ci-dessous.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justifier leurs réponses.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200" b="1" i="0" u="none" baseline="0" dirty="0">
                    <a:latin typeface="Comic Sans MS" pitchFamily="66" charset="0"/>
                    <a:cs typeface="Calibri"/>
                  </a:rPr>
                  <a:t> « </a:t>
                </a:r>
                <a:r>
                  <a:rPr lang="fr-FR" sz="1200" b="1" i="0" noProof="0" dirty="0">
                    <a:solidFill>
                      <a:schemeClr val="bg1"/>
                    </a:solidFill>
                    <a:latin typeface="Comic Sans MS" pitchFamily="66" charset="0"/>
                    <a:sym typeface="Comic Sans MS"/>
                  </a:rPr>
                  <a:t>ABC est</a:t>
                </a:r>
                <a:r>
                  <a:rPr lang="fr-FR" sz="1200" b="1" i="0" baseline="0" noProof="0" dirty="0">
                    <a:solidFill>
                      <a:schemeClr val="bg1"/>
                    </a:solidFill>
                    <a:latin typeface="Comic Sans MS" pitchFamily="66" charset="0"/>
                    <a:sym typeface="Comic Sans MS"/>
                  </a:rPr>
                  <a:t> un triangle équilatéral </a:t>
                </a:r>
                <a:r>
                  <a:rPr lang="fr-FR" b="1" noProof="0" dirty="0">
                    <a:latin typeface="Comic Sans MS" pitchFamily="66" charset="0"/>
                  </a:rPr>
                  <a:t>puisque chacun des 2 angles donnés mesure 60 degrés. Ainsi, le troisième mesure également 60 degrés.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0" baseline="0" noProof="0" dirty="0">
                    <a:solidFill>
                      <a:schemeClr val="bg1"/>
                    </a:solidFill>
                    <a:latin typeface="Comic Sans MS" pitchFamily="66" charset="0"/>
                    <a:sym typeface="Comic Sans MS"/>
                  </a:rPr>
                  <a:t> </a:t>
                </a:r>
                <a14:m>
                  <m:oMath xmlns:m="http://schemas.openxmlformats.org/officeDocument/2006/math">
                    <m:acc>
                      <m:accPr>
                        <m:chr m:val="̂"/>
                        <m:ctrlPr>
                          <a:rPr lang="fr-FR" sz="1800" b="1" i="1" noProof="0" smtClean="0">
                            <a:solidFill>
                              <a:srgbClr val="FF0000"/>
                            </a:solidFill>
                            <a:latin typeface="Cambria Math" panose="02040503050406030204" pitchFamily="18" charset="0"/>
                            <a:ea typeface="Calibri"/>
                            <a:cs typeface="Calibri"/>
                            <a:sym typeface="Calibri"/>
                          </a:rPr>
                        </m:ctrlPr>
                      </m:accPr>
                      <m:e>
                        <m:r>
                          <a:rPr lang="fr-FR" sz="1800" b="1" i="0" noProof="0">
                            <a:solidFill>
                              <a:srgbClr val="FF0000"/>
                            </a:solidFill>
                            <a:latin typeface="Cambria Math" panose="02040503050406030204" pitchFamily="18" charset="0"/>
                            <a:ea typeface="Calibri"/>
                            <a:cs typeface="Calibri"/>
                            <a:sym typeface="Calibri"/>
                          </a:rPr>
                          <m:t>𝐀𝐁𝐂</m:t>
                        </m:r>
                      </m:e>
                    </m:acc>
                    <m:r>
                      <a:rPr lang="fr-FR" sz="1800" b="1" i="0" noProof="0" smtClean="0">
                        <a:solidFill>
                          <a:srgbClr val="FF0000"/>
                        </a:solidFill>
                        <a:latin typeface="Cambria Math" panose="02040503050406030204" pitchFamily="18" charset="0"/>
                        <a:ea typeface="Calibri"/>
                        <a:cs typeface="Calibri"/>
                        <a:sym typeface="Calibri"/>
                      </a:rPr>
                      <m:t>=</m:t>
                    </m:r>
                    <m:acc>
                      <m:accPr>
                        <m:chr m:val="̂"/>
                        <m:ctrlPr>
                          <a:rPr lang="fr-FR" sz="1800" b="1" i="1" noProof="0">
                            <a:solidFill>
                              <a:srgbClr val="FF0000"/>
                            </a:solidFill>
                            <a:latin typeface="Cambria Math" panose="02040503050406030204" pitchFamily="18" charset="0"/>
                            <a:ea typeface="Calibri"/>
                            <a:cs typeface="Calibri"/>
                            <a:sym typeface="Calibri"/>
                          </a:rPr>
                        </m:ctrlPr>
                      </m:accPr>
                      <m:e>
                        <m:r>
                          <a:rPr lang="fr-FR" sz="1800" b="1" i="0" noProof="0">
                            <a:solidFill>
                              <a:srgbClr val="FF0000"/>
                            </a:solidFill>
                            <a:latin typeface="Cambria Math" panose="02040503050406030204" pitchFamily="18" charset="0"/>
                            <a:ea typeface="Calibri"/>
                            <a:cs typeface="Calibri"/>
                            <a:sym typeface="Calibri"/>
                          </a:rPr>
                          <m:t>𝐁𝐀𝐂</m:t>
                        </m:r>
                      </m:e>
                    </m:acc>
                    <m:r>
                      <a:rPr lang="fr-FR" sz="1800" b="1" i="0" noProof="0" smtClean="0">
                        <a:solidFill>
                          <a:srgbClr val="FF0000"/>
                        </a:solidFill>
                        <a:latin typeface="Cambria Math" panose="02040503050406030204" pitchFamily="18" charset="0"/>
                        <a:ea typeface="Calibri"/>
                        <a:cs typeface="Calibri"/>
                        <a:sym typeface="Calibri"/>
                      </a:rPr>
                      <m:t>=</m:t>
                    </m:r>
                    <m:acc>
                      <m:accPr>
                        <m:chr m:val="̂"/>
                        <m:ctrlPr>
                          <a:rPr lang="fr-FR" sz="1800" b="1" i="1" noProof="0">
                            <a:solidFill>
                              <a:srgbClr val="FF0000"/>
                            </a:solidFill>
                            <a:latin typeface="Cambria Math" panose="02040503050406030204" pitchFamily="18" charset="0"/>
                            <a:ea typeface="Calibri"/>
                            <a:cs typeface="Calibri"/>
                            <a:sym typeface="Calibri"/>
                          </a:rPr>
                        </m:ctrlPr>
                      </m:accPr>
                      <m:e>
                        <m:r>
                          <a:rPr lang="fr-FR" sz="1800" b="1" i="0" noProof="0">
                            <a:solidFill>
                              <a:srgbClr val="FF0000"/>
                            </a:solidFill>
                            <a:latin typeface="Cambria Math" panose="02040503050406030204" pitchFamily="18" charset="0"/>
                            <a:ea typeface="Calibri"/>
                            <a:cs typeface="Calibri"/>
                            <a:sym typeface="Calibri"/>
                          </a:rPr>
                          <m:t>𝐁𝐂𝐀</m:t>
                        </m:r>
                      </m:e>
                    </m:acc>
                    <m:r>
                      <a:rPr lang="fr-FR" sz="1800" b="1" i="0" noProof="0" smtClean="0">
                        <a:solidFill>
                          <a:srgbClr val="FF0000"/>
                        </a:solidFill>
                        <a:latin typeface="Cambria Math" panose="02040503050406030204" pitchFamily="18" charset="0"/>
                        <a:ea typeface="Calibri"/>
                        <a:cs typeface="Calibri"/>
                        <a:sym typeface="Calibri"/>
                      </a:rPr>
                      <m:t>=</m:t>
                    </m:r>
                    <m:r>
                      <a:rPr lang="fr-FR" sz="1800" b="1" i="0" noProof="0" smtClean="0">
                        <a:solidFill>
                          <a:srgbClr val="FF0000"/>
                        </a:solidFill>
                        <a:latin typeface="Cambria Math" panose="02040503050406030204" pitchFamily="18" charset="0"/>
                        <a:ea typeface="Calibri"/>
                        <a:cs typeface="Calibri"/>
                        <a:sym typeface="Calibri"/>
                      </a:rPr>
                      <m:t>𝟏𝟖𝟎</m:t>
                    </m:r>
                    <m:r>
                      <a:rPr lang="fr-FR" sz="1800" b="1" i="0" noProof="0">
                        <a:solidFill>
                          <a:srgbClr val="FF0000"/>
                        </a:solidFill>
                        <a:latin typeface="Cambria Math" panose="02040503050406030204" pitchFamily="18" charset="0"/>
                        <a:ea typeface="Calibri"/>
                        <a:cs typeface="Calibri"/>
                        <a:sym typeface="Calibri"/>
                      </a:rPr>
                      <m:t>°</m:t>
                    </m:r>
                    <m:r>
                      <a:rPr lang="fr-FR" sz="1800" b="1" i="0" noProof="0" smtClean="0">
                        <a:solidFill>
                          <a:srgbClr val="FF0000"/>
                        </a:solidFill>
                        <a:latin typeface="Cambria Math" panose="02040503050406030204" pitchFamily="18" charset="0"/>
                        <a:ea typeface="Calibri"/>
                        <a:cs typeface="Calibri"/>
                        <a:sym typeface="Calibri"/>
                      </a:rPr>
                      <m:t>÷</m:t>
                    </m:r>
                    <m:r>
                      <a:rPr lang="fr-FR" sz="1800" b="1" i="0" noProof="0" smtClean="0">
                        <a:solidFill>
                          <a:srgbClr val="FF0000"/>
                        </a:solidFill>
                        <a:latin typeface="Cambria Math" panose="02040503050406030204" pitchFamily="18" charset="0"/>
                        <a:ea typeface="Calibri"/>
                        <a:cs typeface="Calibri"/>
                        <a:sym typeface="Calibri"/>
                      </a:rPr>
                      <m:t>𝟑</m:t>
                    </m:r>
                    <m:r>
                      <a:rPr lang="fr-FR" sz="1800" b="1" i="0" noProof="0" smtClean="0">
                        <a:solidFill>
                          <a:srgbClr val="FF0000"/>
                        </a:solidFill>
                        <a:latin typeface="Cambria Math" panose="02040503050406030204" pitchFamily="18" charset="0"/>
                        <a:ea typeface="Calibri"/>
                        <a:cs typeface="Calibri"/>
                        <a:sym typeface="Calibri"/>
                      </a:rPr>
                      <m:t>=</m:t>
                    </m:r>
                    <m:r>
                      <a:rPr lang="fr-FR" sz="1800" b="1" i="0" noProof="0" smtClean="0">
                        <a:solidFill>
                          <a:srgbClr val="FF0000"/>
                        </a:solidFill>
                        <a:latin typeface="Cambria Math" panose="02040503050406030204" pitchFamily="18" charset="0"/>
                        <a:ea typeface="Calibri"/>
                        <a:cs typeface="Calibri"/>
                        <a:sym typeface="Calibri"/>
                      </a:rPr>
                      <m:t>𝟔𝟎</m:t>
                    </m:r>
                    <m:r>
                      <a:rPr lang="fr-FR" sz="1800" b="1" i="0" noProof="0">
                        <a:solidFill>
                          <a:srgbClr val="FF0000"/>
                        </a:solidFill>
                        <a:latin typeface="Cambria Math" panose="02040503050406030204" pitchFamily="18" charset="0"/>
                        <a:ea typeface="Calibri"/>
                        <a:cs typeface="Calibri"/>
                        <a:sym typeface="Calibri"/>
                      </a:rPr>
                      <m:t>°</m:t>
                    </m:r>
                  </m:oMath>
                </a14:m>
                <a:r>
                  <a:rPr lang="fr-FR" sz="1800" b="1" i="0" u="none" noProof="0" dirty="0">
                    <a:latin typeface="Comic Sans MS" pitchFamily="66" charset="0"/>
                    <a:ea typeface="Calibri" panose="020F0502020204030204" pitchFamily="34" charset="0"/>
                    <a:cs typeface="Calibri"/>
                  </a:rPr>
                  <a:t>. »</a:t>
                </a:r>
                <a:endParaRPr lang="fr-FR" sz="1800" b="1" i="0" noProof="0" dirty="0">
                  <a:solidFill>
                    <a:schemeClr val="bg1"/>
                  </a:solidFill>
                  <a:latin typeface="Comic Sans MS" pitchFamily="66" charset="0"/>
                  <a:sym typeface="Comic Sans MS"/>
                </a:endParaRPr>
              </a:p>
              <a:p>
                <a:pPr marL="628650" marR="0">
                  <a:lnSpc>
                    <a:spcPct val="150000"/>
                  </a:lnSpc>
                  <a:spcBef>
                    <a:spcPts val="0"/>
                  </a:spcBef>
                  <a:spcAft>
                    <a:spcPts val="800"/>
                  </a:spcAft>
                </a:pPr>
                <a:endParaRPr lang="fr-FR" sz="1800" b="1" i="0" noProof="0" dirty="0">
                  <a:solidFill>
                    <a:schemeClr val="bg1"/>
                  </a:solidFill>
                  <a:latin typeface="Comic Sans MS" pitchFamily="66" charset="0"/>
                  <a:sym typeface="Comic Sans MS"/>
                </a:endParaRPr>
              </a:p>
              <a:p>
                <a:pPr marL="514350" marR="0">
                  <a:lnSpc>
                    <a:spcPct val="107000"/>
                  </a:lnSpc>
                  <a:spcBef>
                    <a:spcPts val="0"/>
                  </a:spcBef>
                  <a:spcAft>
                    <a:spcPts val="800"/>
                  </a:spcAft>
                </a:pPr>
                <a:endParaRPr lang="fr-FR" sz="1800" b="1" i="0" noProof="0" dirty="0">
                  <a:effectLst/>
                  <a:latin typeface="Comic Sans MS" pitchFamily="66"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Trouvez</a:t>
                </a:r>
                <a:r>
                  <a:rPr lang="fr-FR" sz="800" b="1" i="0" u="none" baseline="0" dirty="0">
                    <a:latin typeface="Comic Sans MS" pitchFamily="66" charset="0"/>
                    <a:ea typeface="Calibri" panose="020F0502020204030204" pitchFamily="34" charset="0"/>
                    <a:cs typeface="Calibri"/>
                  </a:rPr>
                  <a:t> la nature du triangle et la mesure de l’angle qui manque et écrivez-les dans le tableau ci-dessous.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justifier leurs réponses.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200" b="1" i="0" u="none" baseline="0" dirty="0">
                    <a:latin typeface="Comic Sans MS" pitchFamily="66" charset="0"/>
                    <a:cs typeface="Calibri"/>
                  </a:rPr>
                  <a:t> « </a:t>
                </a:r>
                <a:r>
                  <a:rPr lang="fr-FR" sz="1200" b="1" i="0" noProof="0" dirty="0">
                    <a:solidFill>
                      <a:schemeClr val="bg1"/>
                    </a:solidFill>
                    <a:latin typeface="Comic Sans MS" pitchFamily="66" charset="0"/>
                    <a:sym typeface="Comic Sans MS"/>
                  </a:rPr>
                  <a:t>ABC est</a:t>
                </a:r>
                <a:r>
                  <a:rPr lang="fr-FR" sz="1200" b="1" i="0" baseline="0" noProof="0" dirty="0">
                    <a:solidFill>
                      <a:schemeClr val="bg1"/>
                    </a:solidFill>
                    <a:latin typeface="Comic Sans MS" pitchFamily="66" charset="0"/>
                    <a:sym typeface="Comic Sans MS"/>
                  </a:rPr>
                  <a:t> un triangle équilatéral </a:t>
                </a:r>
                <a:r>
                  <a:rPr lang="fr-FR" b="1" noProof="0" dirty="0">
                    <a:latin typeface="Comic Sans MS" pitchFamily="66" charset="0"/>
                  </a:rPr>
                  <a:t>puisque chacun des 2 angles donnés mesure 60 degrés. Ainsi, le troisième mesure également 60 degrés.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0" baseline="0" noProof="0" dirty="0">
                    <a:solidFill>
                      <a:schemeClr val="bg1"/>
                    </a:solidFill>
                    <a:latin typeface="Comic Sans MS" pitchFamily="66" charset="0"/>
                    <a:sym typeface="Comic Sans MS"/>
                  </a:rPr>
                  <a:t> </a:t>
                </a:r>
                <a:r>
                  <a:rPr lang="fr-FR" sz="1800" b="1" i="0" noProof="0">
                    <a:solidFill>
                      <a:srgbClr val="FF0000"/>
                    </a:solidFill>
                    <a:latin typeface="Cambria Math" panose="02040503050406030204" pitchFamily="18" charset="0"/>
                    <a:cs typeface="Calibri"/>
                    <a:sym typeface="Calibri"/>
                  </a:rPr>
                  <a:t>(</a:t>
                </a:r>
                <a:r>
                  <a:rPr lang="fr-FR" sz="1800" b="1" i="0" noProof="0">
                    <a:solidFill>
                      <a:srgbClr val="FF0000"/>
                    </a:solidFill>
                    <a:latin typeface="Cambria Math" panose="02040503050406030204" pitchFamily="18" charset="0"/>
                    <a:ea typeface="Calibri"/>
                    <a:cs typeface="Calibri"/>
                    <a:sym typeface="Calibri"/>
                  </a:rPr>
                  <a:t>𝐀𝐁𝐂) ̂=</a:t>
                </a:r>
                <a:r>
                  <a:rPr lang="fr-FR" sz="1800" b="1" i="0" noProof="0">
                    <a:solidFill>
                      <a:srgbClr val="FF0000"/>
                    </a:solidFill>
                    <a:latin typeface="Cambria Math" panose="02040503050406030204" pitchFamily="18" charset="0"/>
                    <a:cs typeface="Calibri"/>
                    <a:sym typeface="Calibri"/>
                  </a:rPr>
                  <a:t>(</a:t>
                </a:r>
                <a:r>
                  <a:rPr lang="fr-FR" sz="1800" b="1" i="0" noProof="0">
                    <a:solidFill>
                      <a:srgbClr val="FF0000"/>
                    </a:solidFill>
                    <a:latin typeface="Cambria Math" panose="02040503050406030204" pitchFamily="18" charset="0"/>
                    <a:ea typeface="Calibri"/>
                    <a:cs typeface="Calibri"/>
                    <a:sym typeface="Calibri"/>
                  </a:rPr>
                  <a:t>𝐁𝐀𝐂) ̂=</a:t>
                </a:r>
                <a:r>
                  <a:rPr lang="fr-FR" sz="1800" b="1" i="0" noProof="0">
                    <a:solidFill>
                      <a:srgbClr val="FF0000"/>
                    </a:solidFill>
                    <a:latin typeface="Cambria Math" panose="02040503050406030204" pitchFamily="18" charset="0"/>
                    <a:cs typeface="Calibri"/>
                    <a:sym typeface="Calibri"/>
                  </a:rPr>
                  <a:t>(</a:t>
                </a:r>
                <a:r>
                  <a:rPr lang="fr-FR" sz="1800" b="1" i="0" noProof="0">
                    <a:solidFill>
                      <a:srgbClr val="FF0000"/>
                    </a:solidFill>
                    <a:latin typeface="Cambria Math" panose="02040503050406030204" pitchFamily="18" charset="0"/>
                    <a:ea typeface="Calibri"/>
                    <a:cs typeface="Calibri"/>
                    <a:sym typeface="Calibri"/>
                  </a:rPr>
                  <a:t>𝐁𝐂𝐀) ̂=𝟏𝟖𝟎°÷𝟑=𝟔𝟎°</a:t>
                </a:r>
                <a:r>
                  <a:rPr lang="fr-FR" sz="1800" b="1" i="0" u="none" noProof="0" dirty="0">
                    <a:latin typeface="Comic Sans MS" pitchFamily="66" charset="0"/>
                    <a:ea typeface="Calibri" panose="020F0502020204030204" pitchFamily="34" charset="0"/>
                    <a:cs typeface="Calibri"/>
                  </a:rPr>
                  <a:t>. »</a:t>
                </a:r>
                <a:endParaRPr lang="fr-FR" sz="1800" b="1" i="0" noProof="0" dirty="0">
                  <a:solidFill>
                    <a:schemeClr val="bg1"/>
                  </a:solidFill>
                  <a:latin typeface="Comic Sans MS" pitchFamily="66" charset="0"/>
                  <a:sym typeface="Comic Sans MS"/>
                </a:endParaRPr>
              </a:p>
              <a:p>
                <a:pPr marL="628650" marR="0">
                  <a:lnSpc>
                    <a:spcPct val="150000"/>
                  </a:lnSpc>
                  <a:spcBef>
                    <a:spcPts val="0"/>
                  </a:spcBef>
                  <a:spcAft>
                    <a:spcPts val="800"/>
                  </a:spcAft>
                </a:pPr>
                <a:endParaRPr lang="fr-FR" sz="1800" b="1" i="0" noProof="0" dirty="0">
                  <a:solidFill>
                    <a:schemeClr val="bg1"/>
                  </a:solidFill>
                  <a:latin typeface="Comic Sans MS" pitchFamily="66" charset="0"/>
                  <a:sym typeface="Comic Sans MS"/>
                </a:endParaRPr>
              </a:p>
              <a:p>
                <a:pPr marL="514350" marR="0">
                  <a:lnSpc>
                    <a:spcPct val="107000"/>
                  </a:lnSpc>
                  <a:spcBef>
                    <a:spcPts val="0"/>
                  </a:spcBef>
                  <a:spcAft>
                    <a:spcPts val="800"/>
                  </a:spcAft>
                </a:pPr>
                <a:endParaRPr lang="fr-FR" sz="1800" b="1" i="0" noProof="0" dirty="0">
                  <a:effectLst/>
                  <a:latin typeface="Comic Sans MS" pitchFamily="66"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27</a:t>
            </a:fld>
            <a:endParaRPr lang="en-US" dirty="0">
              <a:latin typeface="Comic Sans MS" panose="030F0702030302020204" pitchFamily="66" charset="0"/>
            </a:endParaRPr>
          </a:p>
        </p:txBody>
      </p:sp>
    </p:spTree>
    <p:extLst>
      <p:ext uri="{BB962C8B-B14F-4D97-AF65-F5344CB8AC3E}">
        <p14:creationId xmlns:p14="http://schemas.microsoft.com/office/powerpoint/2010/main" val="7415189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a:t>
                </a:r>
                <a:r>
                  <a:rPr lang="fr-FR" sz="800" b="1" i="0" u="none" baseline="0" dirty="0">
                    <a:latin typeface="Comic Sans MS" pitchFamily="66" charset="0"/>
                    <a:ea typeface="Calibri" panose="020F0502020204030204" pitchFamily="34" charset="0"/>
                    <a:cs typeface="Calibri"/>
                  </a:rPr>
                  <a:t>z la nature du triangle et la mesure de l’angle qui manque et écrivez-les dans le tableau ci-dessous.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justifier leurs réponses.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200" b="1" i="0" u="none" baseline="0" dirty="0">
                    <a:latin typeface="Comic Sans MS" pitchFamily="66" charset="0"/>
                    <a:cs typeface="Calibri"/>
                  </a:rPr>
                  <a:t> « </a:t>
                </a:r>
                <a:r>
                  <a:rPr lang="fr-FR" sz="1200" b="1" i="0" dirty="0">
                    <a:solidFill>
                      <a:schemeClr val="bg1"/>
                    </a:solidFill>
                    <a:latin typeface="Comic Sans MS" pitchFamily="66" charset="0"/>
                    <a:sym typeface="Comic Sans MS"/>
                  </a:rPr>
                  <a:t>ABC est un triangle isocèle de</a:t>
                </a:r>
                <a:r>
                  <a:rPr lang="fr-FR" sz="1200" b="1" i="0" baseline="0" dirty="0">
                    <a:solidFill>
                      <a:schemeClr val="bg1"/>
                    </a:solidFill>
                    <a:latin typeface="Comic Sans MS" pitchFamily="66" charset="0"/>
                    <a:sym typeface="Comic Sans MS"/>
                  </a:rPr>
                  <a:t> sommet principal C </a:t>
                </a:r>
                <a:r>
                  <a:rPr lang="fr-FR" sz="2800" b="1" i="0" dirty="0">
                    <a:latin typeface="Comic Sans MS" pitchFamily="66" charset="0"/>
                  </a:rPr>
                  <a:t>car il a 2 angles égaux.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2800" b="1" i="0" dirty="0">
                    <a:latin typeface="Comic Sans MS" pitchFamily="66" charset="0"/>
                  </a:rPr>
                  <a:t>La somme des angles d'un triangle vaut </a:t>
                </a:r>
                <a:r>
                  <a:rPr lang="fr-FR" sz="2800" b="1" i="0" dirty="0">
                    <a:solidFill>
                      <a:srgbClr val="FF0000"/>
                    </a:solidFill>
                    <a:effectLst/>
                    <a:latin typeface="Comic Sans MS" pitchFamily="66" charset="0"/>
                    <a:ea typeface="Calibri" panose="020F0502020204030204" pitchFamily="34" charset="0"/>
                  </a:rPr>
                  <a:t>180</a:t>
                </a:r>
                <a:r>
                  <a:rPr lang="fr-FR" sz="2800" b="1" i="0" baseline="30000" dirty="0">
                    <a:solidFill>
                      <a:srgbClr val="FF0000"/>
                    </a:solidFill>
                    <a:effectLst/>
                    <a:latin typeface="Comic Sans MS" pitchFamily="66" charset="0"/>
                    <a:ea typeface="Calibri" panose="020F0502020204030204" pitchFamily="34" charset="0"/>
                  </a:rPr>
                  <a:t>o</a:t>
                </a:r>
                <a:r>
                  <a:rPr lang="fr-FR" sz="2800" b="1" i="0" u="none" dirty="0">
                    <a:latin typeface="Comic Sans MS" pitchFamily="66" charset="0"/>
                    <a:ea typeface="Calibri" panose="020F0502020204030204" pitchFamily="34" charset="0"/>
                    <a:cs typeface="Calibri"/>
                  </a:rPr>
                  <a:t>.</a:t>
                </a:r>
                <a:endParaRPr lang="fr-FR" sz="2800" b="1" i="0" u="none"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endParaRPr>
              </a:p>
              <a:p>
                <a:pPr marL="228600" indent="0">
                  <a:lnSpc>
                    <a:spcPct val="110000"/>
                  </a:lnSpc>
                  <a:buNone/>
                </a:pPr>
                <a14:m>
                  <m:oMathPara xmlns:m="http://schemas.openxmlformats.org/officeDocument/2006/math">
                    <m:oMathParaPr>
                      <m:jc m:val="left"/>
                    </m:oMathParaPr>
                    <m:oMath xmlns:m="http://schemas.openxmlformats.org/officeDocument/2006/math">
                      <m:acc>
                        <m:accPr>
                          <m:chr m:val="̂"/>
                          <m:ctrlPr>
                            <a:rPr lang="fr-FR" sz="1800" b="1" i="1" u="none" strike="noStrike" cap="none" smtClean="0">
                              <a:solidFill>
                                <a:srgbClr val="FF0000"/>
                              </a:solidFill>
                              <a:effectLst/>
                              <a:latin typeface="Cambria Math" panose="02040503050406030204" pitchFamily="18" charset="0"/>
                              <a:ea typeface="Calibri"/>
                              <a:cs typeface="Calibri"/>
                              <a:sym typeface="Calibri"/>
                            </a:rPr>
                          </m:ctrlPr>
                        </m:accPr>
                        <m:e>
                          <m:r>
                            <a:rPr lang="fr-FR" sz="1800" b="1" i="0" u="none" strike="noStrike" cap="none" smtClean="0">
                              <a:solidFill>
                                <a:srgbClr val="FF0000"/>
                              </a:solidFill>
                              <a:effectLst/>
                              <a:latin typeface="Cambria Math" panose="02040503050406030204" pitchFamily="18" charset="0"/>
                              <a:ea typeface="Calibri"/>
                              <a:cs typeface="Calibri"/>
                              <a:sym typeface="Calibri"/>
                            </a:rPr>
                            <m:t>𝐀𝐁𝐂</m:t>
                          </m:r>
                        </m:e>
                      </m:acc>
                      <m:r>
                        <a:rPr lang="fr-FR" sz="1800" b="1" i="0" u="none" strike="noStrike" cap="none" smtClean="0">
                          <a:solidFill>
                            <a:srgbClr val="FF0000"/>
                          </a:solidFill>
                          <a:effectLst/>
                          <a:latin typeface="Cambria Math" panose="02040503050406030204" pitchFamily="18" charset="0"/>
                          <a:ea typeface="Calibri"/>
                          <a:cs typeface="Calibri"/>
                          <a:sym typeface="Calibri"/>
                        </a:rPr>
                        <m:t>+ </m:t>
                      </m:r>
                      <m:acc>
                        <m:accPr>
                          <m:chr m:val="̂"/>
                          <m:ctrlPr>
                            <a:rPr lang="fr-FR" sz="1800" b="1" i="1" u="none" strike="noStrike" cap="none">
                              <a:solidFill>
                                <a:srgbClr val="FF0000"/>
                              </a:solidFill>
                              <a:effectLst/>
                              <a:latin typeface="Cambria Math" panose="02040503050406030204" pitchFamily="18" charset="0"/>
                              <a:ea typeface="Calibri"/>
                              <a:cs typeface="Calibri"/>
                              <a:sym typeface="Calibri"/>
                            </a:rPr>
                          </m:ctrlPr>
                        </m:accPr>
                        <m:e>
                          <m:r>
                            <a:rPr lang="fr-FR" sz="1800" b="1" i="0" u="none" strike="noStrike" cap="none" smtClean="0">
                              <a:solidFill>
                                <a:srgbClr val="FF0000"/>
                              </a:solidFill>
                              <a:effectLst/>
                              <a:latin typeface="Cambria Math" panose="02040503050406030204" pitchFamily="18" charset="0"/>
                              <a:ea typeface="Calibri"/>
                              <a:cs typeface="Calibri"/>
                              <a:sym typeface="Calibri"/>
                            </a:rPr>
                            <m:t>𝐁𝐀𝐂</m:t>
                          </m:r>
                        </m:e>
                      </m:acc>
                      <m:r>
                        <a:rPr lang="fr-FR" sz="1800" b="1" i="0" u="none" strike="noStrike" cap="none" smtClean="0">
                          <a:solidFill>
                            <a:srgbClr val="FF0000"/>
                          </a:solidFill>
                          <a:effectLst/>
                          <a:latin typeface="Cambria Math" panose="02040503050406030204" pitchFamily="18" charset="0"/>
                          <a:ea typeface="Calibri"/>
                          <a:cs typeface="Calibri"/>
                          <a:sym typeface="Calibri"/>
                        </a:rPr>
                        <m:t>+ </m:t>
                      </m:r>
                      <m:acc>
                        <m:accPr>
                          <m:chr m:val="̂"/>
                          <m:ctrlPr>
                            <a:rPr lang="fr-FR" sz="1800" b="1" i="1" u="none" strike="noStrike" cap="none">
                              <a:solidFill>
                                <a:srgbClr val="FF0000"/>
                              </a:solidFill>
                              <a:effectLst/>
                              <a:latin typeface="Cambria Math" panose="02040503050406030204" pitchFamily="18" charset="0"/>
                              <a:ea typeface="Calibri"/>
                              <a:cs typeface="Calibri"/>
                              <a:sym typeface="Calibri"/>
                            </a:rPr>
                          </m:ctrlPr>
                        </m:accPr>
                        <m:e>
                          <m:r>
                            <a:rPr lang="fr-FR" sz="1800" b="1" i="0" u="none" strike="noStrike" cap="none" smtClean="0">
                              <a:solidFill>
                                <a:srgbClr val="FF0000"/>
                              </a:solidFill>
                              <a:effectLst/>
                              <a:latin typeface="Cambria Math" panose="02040503050406030204" pitchFamily="18" charset="0"/>
                              <a:ea typeface="Calibri"/>
                              <a:cs typeface="Calibri"/>
                              <a:sym typeface="Calibri"/>
                            </a:rPr>
                            <m:t>𝐁𝐂𝐀</m:t>
                          </m:r>
                        </m:e>
                      </m:acc>
                      <m:r>
                        <a:rPr lang="fr-FR" sz="1800" b="1" i="0" u="none" strike="noStrike" cap="none" smtClean="0">
                          <a:solidFill>
                            <a:srgbClr val="FF0000"/>
                          </a:solidFill>
                          <a:effectLst/>
                          <a:latin typeface="Cambria Math" panose="02040503050406030204" pitchFamily="18" charset="0"/>
                          <a:ea typeface="Calibri"/>
                          <a:cs typeface="Calibri"/>
                          <a:sym typeface="Calibri"/>
                        </a:rPr>
                        <m:t>=</m:t>
                      </m:r>
                      <m:r>
                        <a:rPr lang="fr-FR" sz="1800" b="1" i="0" u="none" strike="noStrike" cap="none" smtClean="0">
                          <a:solidFill>
                            <a:srgbClr val="FF0000"/>
                          </a:solidFill>
                          <a:effectLst/>
                          <a:latin typeface="Cambria Math" panose="02040503050406030204" pitchFamily="18" charset="0"/>
                          <a:ea typeface="Calibri"/>
                          <a:cs typeface="Calibri"/>
                          <a:sym typeface="Calibri"/>
                        </a:rPr>
                        <m:t>𝟏𝟖𝟎</m:t>
                      </m:r>
                      <m:r>
                        <a:rPr lang="fr-FR" sz="1800" b="1" i="0" u="none" strike="noStrike" cap="none" smtClean="0">
                          <a:solidFill>
                            <a:srgbClr val="FF0000"/>
                          </a:solidFill>
                          <a:effectLst/>
                          <a:latin typeface="Cambria Math" panose="02040503050406030204" pitchFamily="18" charset="0"/>
                          <a:ea typeface="Calibri"/>
                          <a:cs typeface="Calibri"/>
                          <a:sym typeface="Calibri"/>
                        </a:rPr>
                        <m:t>° </m:t>
                      </m:r>
                    </m:oMath>
                  </m:oMathPara>
                </a14:m>
                <a:endParaRPr lang="fr-FR" sz="1800" b="1" i="0" u="none" strike="noStrike" cap="none" dirty="0">
                  <a:solidFill>
                    <a:srgbClr val="FF0000"/>
                  </a:solidFill>
                  <a:effectLst/>
                  <a:latin typeface="Comic Sans MS" pitchFamily="66" charset="0"/>
                  <a:ea typeface="Calibri"/>
                  <a:cs typeface="Calibri"/>
                  <a:sym typeface="Calibri"/>
                </a:endParaRPr>
              </a:p>
              <a:p>
                <a:pPr marL="228600" indent="0">
                  <a:lnSpc>
                    <a:spcPct val="110000"/>
                  </a:lnSpc>
                  <a:buNone/>
                </a:pPr>
                <a14:m>
                  <m:oMathPara xmlns:m="http://schemas.openxmlformats.org/officeDocument/2006/math">
                    <m:oMathParaPr>
                      <m:jc m:val="left"/>
                    </m:oMathParaPr>
                    <m:oMath xmlns:m="http://schemas.openxmlformats.org/officeDocument/2006/math">
                      <m:acc>
                        <m:accPr>
                          <m:chr m:val="̂"/>
                          <m:ctrlPr>
                            <a:rPr lang="fr-FR" sz="1800" b="1" i="1" u="none" strike="noStrike" cap="none" smtClean="0">
                              <a:solidFill>
                                <a:srgbClr val="FF0000"/>
                              </a:solidFill>
                              <a:effectLst/>
                              <a:latin typeface="Cambria Math" panose="02040503050406030204" pitchFamily="18" charset="0"/>
                              <a:ea typeface="Calibri"/>
                              <a:cs typeface="Calibri"/>
                              <a:sym typeface="Calibri"/>
                            </a:rPr>
                          </m:ctrlPr>
                        </m:accPr>
                        <m:e>
                          <m:r>
                            <a:rPr lang="fr-FR" sz="1800" b="1" i="0" u="none" strike="noStrike" cap="none" smtClean="0">
                              <a:solidFill>
                                <a:srgbClr val="FF0000"/>
                              </a:solidFill>
                              <a:effectLst/>
                              <a:latin typeface="Cambria Math" panose="02040503050406030204" pitchFamily="18" charset="0"/>
                              <a:ea typeface="Calibri"/>
                              <a:cs typeface="Calibri"/>
                              <a:sym typeface="Calibri"/>
                            </a:rPr>
                            <m:t>𝐀𝐂𝐁</m:t>
                          </m:r>
                        </m:e>
                      </m:acc>
                      <m:r>
                        <a:rPr lang="fr-FR" sz="1800" b="1" i="0" u="none" strike="noStrike" cap="none" smtClean="0">
                          <a:solidFill>
                            <a:srgbClr val="FF0000"/>
                          </a:solidFill>
                          <a:effectLst/>
                          <a:latin typeface="Cambria Math" panose="02040503050406030204" pitchFamily="18" charset="0"/>
                          <a:ea typeface="Calibri"/>
                          <a:cs typeface="Calibri"/>
                          <a:sym typeface="Calibri"/>
                        </a:rPr>
                        <m:t>=</m:t>
                      </m:r>
                      <m:r>
                        <a:rPr lang="fr-FR" sz="1800" b="1" i="0" u="none" strike="noStrike" cap="none" smtClean="0">
                          <a:solidFill>
                            <a:srgbClr val="FF0000"/>
                          </a:solidFill>
                          <a:effectLst/>
                          <a:latin typeface="Cambria Math" panose="02040503050406030204" pitchFamily="18" charset="0"/>
                          <a:ea typeface="Calibri"/>
                          <a:cs typeface="Calibri"/>
                          <a:sym typeface="Calibri"/>
                        </a:rPr>
                        <m:t>𝟏𝟖𝟎</m:t>
                      </m:r>
                      <m:r>
                        <a:rPr lang="fr-FR" sz="1800" b="1" i="0" u="none" strike="noStrike" cap="none" smtClean="0">
                          <a:solidFill>
                            <a:srgbClr val="FF0000"/>
                          </a:solidFill>
                          <a:effectLst/>
                          <a:latin typeface="Cambria Math" panose="02040503050406030204" pitchFamily="18" charset="0"/>
                          <a:ea typeface="Calibri"/>
                          <a:cs typeface="Calibri"/>
                          <a:sym typeface="Calibri"/>
                        </a:rPr>
                        <m:t>°−</m:t>
                      </m:r>
                      <m:d>
                        <m:dPr>
                          <m:ctrlPr>
                            <a:rPr lang="fr-FR" sz="1800" b="1" i="1" u="none" strike="noStrike" cap="none">
                              <a:solidFill>
                                <a:srgbClr val="FF0000"/>
                              </a:solidFill>
                              <a:effectLst/>
                              <a:latin typeface="Cambria Math" panose="02040503050406030204" pitchFamily="18" charset="0"/>
                              <a:ea typeface="Calibri"/>
                              <a:cs typeface="Calibri"/>
                              <a:sym typeface="Calibri"/>
                            </a:rPr>
                          </m:ctrlPr>
                        </m:dPr>
                        <m:e>
                          <m:acc>
                            <m:accPr>
                              <m:chr m:val="̂"/>
                              <m:ctrlPr>
                                <a:rPr lang="fr-FR" sz="1800" b="1" i="1" u="none" strike="noStrike" cap="none">
                                  <a:solidFill>
                                    <a:srgbClr val="FF0000"/>
                                  </a:solidFill>
                                  <a:effectLst/>
                                  <a:latin typeface="Cambria Math" panose="02040503050406030204" pitchFamily="18" charset="0"/>
                                  <a:ea typeface="Calibri"/>
                                  <a:cs typeface="Calibri"/>
                                  <a:sym typeface="Calibri"/>
                                </a:rPr>
                              </m:ctrlPr>
                            </m:accPr>
                            <m:e>
                              <m:r>
                                <a:rPr lang="fr-FR" sz="1800" b="1" i="0" u="none" strike="noStrike" cap="none" smtClean="0">
                                  <a:solidFill>
                                    <a:srgbClr val="FF0000"/>
                                  </a:solidFill>
                                  <a:effectLst/>
                                  <a:latin typeface="Cambria Math" panose="02040503050406030204" pitchFamily="18" charset="0"/>
                                  <a:ea typeface="Calibri"/>
                                  <a:cs typeface="Calibri"/>
                                  <a:sym typeface="Calibri"/>
                                </a:rPr>
                                <m:t>𝐀𝐁𝐂</m:t>
                              </m:r>
                            </m:e>
                          </m:acc>
                          <m:r>
                            <a:rPr lang="fr-FR" sz="1800" b="1" i="0" u="none" strike="noStrike" cap="none" smtClean="0">
                              <a:solidFill>
                                <a:srgbClr val="FF0000"/>
                              </a:solidFill>
                              <a:effectLst/>
                              <a:latin typeface="Cambria Math" panose="02040503050406030204" pitchFamily="18" charset="0"/>
                              <a:ea typeface="Calibri"/>
                              <a:cs typeface="Calibri"/>
                              <a:sym typeface="Calibri"/>
                            </a:rPr>
                            <m:t>+</m:t>
                          </m:r>
                          <m:acc>
                            <m:accPr>
                              <m:chr m:val="̂"/>
                              <m:ctrlPr>
                                <a:rPr lang="fr-FR" sz="1800" b="1" i="1" u="none" strike="noStrike" cap="none">
                                  <a:solidFill>
                                    <a:srgbClr val="FF0000"/>
                                  </a:solidFill>
                                  <a:effectLst/>
                                  <a:latin typeface="Cambria Math" panose="02040503050406030204" pitchFamily="18" charset="0"/>
                                  <a:ea typeface="Calibri"/>
                                  <a:cs typeface="Calibri"/>
                                  <a:sym typeface="Calibri"/>
                                </a:rPr>
                              </m:ctrlPr>
                            </m:accPr>
                            <m:e>
                              <m:r>
                                <a:rPr lang="fr-FR" sz="1800" b="1" i="0" u="none" strike="noStrike" cap="none" smtClean="0">
                                  <a:solidFill>
                                    <a:srgbClr val="FF0000"/>
                                  </a:solidFill>
                                  <a:effectLst/>
                                  <a:latin typeface="Cambria Math" panose="02040503050406030204" pitchFamily="18" charset="0"/>
                                  <a:ea typeface="Calibri"/>
                                  <a:cs typeface="Calibri"/>
                                  <a:sym typeface="Calibri"/>
                                </a:rPr>
                                <m:t>𝐁𝐀𝐂</m:t>
                              </m:r>
                            </m:e>
                          </m:acc>
                        </m:e>
                      </m:d>
                    </m:oMath>
                  </m:oMathPara>
                </a14:m>
                <a:endParaRPr lang="fr-FR" sz="1800" b="1" i="0" u="none" strike="noStrike" cap="none" dirty="0">
                  <a:solidFill>
                    <a:srgbClr val="FF0000"/>
                  </a:solidFill>
                  <a:effectLst/>
                  <a:latin typeface="Comic Sans MS" pitchFamily="66" charset="0"/>
                  <a:ea typeface="Calibri"/>
                  <a:cs typeface="Calibri"/>
                  <a:sym typeface="Calibri"/>
                </a:endParaRPr>
              </a:p>
              <a:p>
                <a:pPr marL="228600" indent="0">
                  <a:buNone/>
                </a:pPr>
                <a14:m>
                  <m:oMathPara xmlns:m="http://schemas.openxmlformats.org/officeDocument/2006/math">
                    <m:oMathParaPr>
                      <m:jc m:val="left"/>
                    </m:oMathParaPr>
                    <m:oMath xmlns:m="http://schemas.openxmlformats.org/officeDocument/2006/math">
                      <m:acc>
                        <m:accPr>
                          <m:chr m:val="̂"/>
                          <m:ctrlPr>
                            <a:rPr lang="fr-FR" sz="1800" b="1" i="1">
                              <a:solidFill>
                                <a:srgbClr val="FF0000"/>
                              </a:solidFill>
                              <a:latin typeface="Cambria Math" panose="02040503050406030204" pitchFamily="18" charset="0"/>
                              <a:ea typeface="Calibri"/>
                              <a:cs typeface="Calibri"/>
                              <a:sym typeface="Calibri"/>
                            </a:rPr>
                          </m:ctrlPr>
                        </m:accPr>
                        <m:e>
                          <m:r>
                            <a:rPr lang="fr-FR" sz="1800" b="1" i="0" smtClean="0">
                              <a:solidFill>
                                <a:srgbClr val="FF0000"/>
                              </a:solidFill>
                              <a:latin typeface="Cambria Math" panose="02040503050406030204" pitchFamily="18" charset="0"/>
                              <a:ea typeface="Calibri"/>
                              <a:cs typeface="Calibri"/>
                              <a:sym typeface="Calibri"/>
                            </a:rPr>
                            <m:t>𝐀𝐂𝐁</m:t>
                          </m:r>
                        </m:e>
                      </m:acc>
                      <m:r>
                        <a:rPr lang="fr-FR" sz="1800" b="1" i="0" smtClean="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a:cs typeface="Calibri"/>
                          <a:sym typeface="Calibri"/>
                        </a:rPr>
                        <m:t>𝟏𝟖𝟎</m:t>
                      </m:r>
                      <m:r>
                        <a:rPr lang="fr-FR" sz="1800" b="1" i="0" smtClean="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a:cs typeface="Calibri"/>
                          <a:sym typeface="Calibri"/>
                        </a:rPr>
                        <m:t>𝟑𝟓</m:t>
                      </m:r>
                      <m:r>
                        <a:rPr lang="fr-FR" sz="1800" b="1" i="0" smtClean="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a:cs typeface="Calibri"/>
                          <a:sym typeface="Calibri"/>
                        </a:rPr>
                        <m:t>𝟑𝟓</m:t>
                      </m:r>
                      <m:r>
                        <a:rPr lang="fr-FR" sz="1800" b="1" i="0" smtClean="0">
                          <a:solidFill>
                            <a:srgbClr val="FF0000"/>
                          </a:solidFill>
                          <a:latin typeface="Cambria Math" panose="02040503050406030204" pitchFamily="18" charset="0"/>
                          <a:ea typeface="Calibri"/>
                          <a:cs typeface="Calibri"/>
                          <a:sym typeface="Calibri"/>
                        </a:rPr>
                        <m:t>°) </m:t>
                      </m:r>
                    </m:oMath>
                  </m:oMathPara>
                </a14:m>
                <a:endParaRPr lang="fr-FR" sz="1800" b="1" i="0" dirty="0">
                  <a:solidFill>
                    <a:srgbClr val="FF0000"/>
                  </a:solidFill>
                  <a:latin typeface="Comic Sans MS" pitchFamily="66" charset="0"/>
                  <a:ea typeface="Calibri"/>
                  <a:cs typeface="Calibri"/>
                  <a:sym typeface="Calibri"/>
                </a:endParaRPr>
              </a:p>
              <a:p>
                <a:pPr marL="228600" indent="0">
                  <a:buNone/>
                </a:pPr>
                <a14:m>
                  <m:oMath xmlns:m="http://schemas.openxmlformats.org/officeDocument/2006/math">
                    <m:acc>
                      <m:accPr>
                        <m:chr m:val="̂"/>
                        <m:ctrlPr>
                          <a:rPr lang="fr-FR" sz="1800" b="1" i="1">
                            <a:solidFill>
                              <a:srgbClr val="FF0000"/>
                            </a:solidFill>
                            <a:latin typeface="Cambria Math" panose="02040503050406030204" pitchFamily="18" charset="0"/>
                            <a:ea typeface="Calibri"/>
                            <a:cs typeface="Calibri"/>
                            <a:sym typeface="Calibri"/>
                          </a:rPr>
                        </m:ctrlPr>
                      </m:accPr>
                      <m:e>
                        <m:r>
                          <a:rPr lang="fr-FR" sz="1800" b="1" i="0" smtClean="0">
                            <a:solidFill>
                              <a:srgbClr val="FF0000"/>
                            </a:solidFill>
                            <a:latin typeface="Cambria Math" panose="02040503050406030204" pitchFamily="18" charset="0"/>
                            <a:ea typeface="Calibri"/>
                            <a:cs typeface="Calibri"/>
                            <a:sym typeface="Calibri"/>
                          </a:rPr>
                          <m:t>𝐀𝐂𝐁</m:t>
                        </m:r>
                      </m:e>
                    </m:acc>
                    <m:r>
                      <a:rPr lang="fr-FR" sz="1800" b="1" i="0" smtClean="0">
                        <a:solidFill>
                          <a:srgbClr val="FF0000"/>
                        </a:solidFill>
                        <a:latin typeface="Cambria Math" panose="02040503050406030204" pitchFamily="18" charset="0"/>
                        <a:ea typeface="Calibri"/>
                        <a:cs typeface="Calibri"/>
                        <a:sym typeface="Calibri"/>
                      </a:rPr>
                      <m:t>=</m:t>
                    </m:r>
                    <m:r>
                      <a:rPr lang="fr-FR" sz="1800" b="1" i="0" smtClean="0">
                        <a:solidFill>
                          <a:srgbClr val="FF0000"/>
                        </a:solidFill>
                        <a:latin typeface="Cambria Math" panose="02040503050406030204" pitchFamily="18" charset="0"/>
                        <a:ea typeface="Calibri"/>
                        <a:cs typeface="Calibri"/>
                        <a:sym typeface="Calibri"/>
                      </a:rPr>
                      <m:t>𝟏𝟏𝟎</m:t>
                    </m:r>
                    <m:r>
                      <a:rPr lang="fr-FR" sz="1800" b="1" i="0" smtClean="0">
                        <a:solidFill>
                          <a:srgbClr val="FF0000"/>
                        </a:solidFill>
                        <a:latin typeface="Cambria Math" panose="02040503050406030204" pitchFamily="18" charset="0"/>
                        <a:ea typeface="Calibri"/>
                        <a:cs typeface="Calibri"/>
                        <a:sym typeface="Calibri"/>
                      </a:rPr>
                      <m:t>°</m:t>
                    </m:r>
                  </m:oMath>
                </a14:m>
                <a:r>
                  <a:rPr lang="fr-FR" sz="1800" b="1" i="0" u="none" dirty="0">
                    <a:latin typeface="Comic Sans MS" pitchFamily="66" charset="0"/>
                    <a:ea typeface="Calibri" panose="020F0502020204030204" pitchFamily="34" charset="0"/>
                    <a:cs typeface="Calibri"/>
                  </a:rPr>
                  <a:t>. »</a:t>
                </a:r>
                <a:endParaRPr lang="fr-FR" sz="1800" i="0" dirty="0">
                  <a:effectLst/>
                  <a:latin typeface="Comic Sans MS" pitchFamily="66"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fr-FR" sz="1800" i="0" dirty="0">
                  <a:effectLst/>
                  <a:latin typeface="Comic Sans MS" pitchFamily="66"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noProof="0" dirty="0">
                    <a:latin typeface="Comic Sans MS" pitchFamily="66" charset="0"/>
                  </a:rPr>
                  <a:t>Note pour l’enseignant(e)</a:t>
                </a:r>
                <a:endParaRPr lang="fr-FR" i="0" baseline="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sz="800" b="1" i="0" u="none" baseline="0" dirty="0">
                    <a:latin typeface="Comic Sans MS" pitchFamily="66" charset="0"/>
                    <a:cs typeface="Calibri"/>
                  </a:rPr>
                  <a:t>« </a:t>
                </a:r>
                <a:r>
                  <a:rPr lang="fr-FR" sz="800" b="1" i="0" u="none" dirty="0">
                    <a:latin typeface="Comic Sans MS" pitchFamily="66" charset="0"/>
                    <a:ea typeface="Calibri" panose="020F0502020204030204" pitchFamily="34" charset="0"/>
                    <a:cs typeface="Calibri"/>
                  </a:rPr>
                  <a:t>Trouve</a:t>
                </a:r>
                <a:r>
                  <a:rPr lang="fr-FR" sz="800" b="1" i="0" u="none" baseline="0" dirty="0">
                    <a:latin typeface="Comic Sans MS" pitchFamily="66" charset="0"/>
                    <a:ea typeface="Calibri" panose="020F0502020204030204" pitchFamily="34" charset="0"/>
                    <a:cs typeface="Calibri"/>
                  </a:rPr>
                  <a:t>z la nature du triangle et la mesure de l’angle qui manque et écrivez-les dans le tableau ci-dessous. »</a:t>
                </a:r>
                <a:endParaRPr lang="fr-FR" sz="8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répondre.</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dirty="0">
                    <a:effectLst/>
                    <a:highlight>
                      <a:srgbClr val="00FF00"/>
                    </a:highlight>
                    <a:latin typeface="Comic Sans MS" pitchFamily="66" charset="0"/>
                    <a:ea typeface="Calibri" panose="020F0502020204030204" pitchFamily="34" charset="0"/>
                    <a:cs typeface="Calibri" panose="020F0502020204030204" pitchFamily="34" charset="0"/>
                  </a:rPr>
                  <a:t>Demandez</a:t>
                </a:r>
                <a:r>
                  <a:rPr lang="fr-FR" sz="1200" i="0" baseline="0" dirty="0">
                    <a:effectLst/>
                    <a:highlight>
                      <a:srgbClr val="00FF00"/>
                    </a:highlight>
                    <a:latin typeface="Comic Sans MS" pitchFamily="66" charset="0"/>
                    <a:ea typeface="Calibri" panose="020F0502020204030204" pitchFamily="34" charset="0"/>
                    <a:cs typeface="Calibri" panose="020F0502020204030204" pitchFamily="34" charset="0"/>
                  </a:rPr>
                  <a:t> aux élèves de justifier leurs réponses.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sz="1200" b="1" i="0" u="none" baseline="0" dirty="0">
                    <a:latin typeface="Comic Sans MS" pitchFamily="66" charset="0"/>
                    <a:cs typeface="Calibri"/>
                  </a:rPr>
                  <a:t> « </a:t>
                </a:r>
                <a:r>
                  <a:rPr lang="fr-FR" sz="1200" b="1" i="0" dirty="0">
                    <a:solidFill>
                      <a:schemeClr val="bg1"/>
                    </a:solidFill>
                    <a:latin typeface="Comic Sans MS" pitchFamily="66" charset="0"/>
                    <a:sym typeface="Comic Sans MS"/>
                  </a:rPr>
                  <a:t>ABC est un triangle isocèle de</a:t>
                </a:r>
                <a:r>
                  <a:rPr lang="fr-FR" sz="1200" b="1" i="0" baseline="0" dirty="0">
                    <a:solidFill>
                      <a:schemeClr val="bg1"/>
                    </a:solidFill>
                    <a:latin typeface="Comic Sans MS" pitchFamily="66" charset="0"/>
                    <a:sym typeface="Comic Sans MS"/>
                  </a:rPr>
                  <a:t> sommet principal C </a:t>
                </a:r>
                <a:r>
                  <a:rPr lang="fr-FR" sz="2800" b="1" i="0" dirty="0">
                    <a:latin typeface="Comic Sans MS" pitchFamily="66" charset="0"/>
                  </a:rPr>
                  <a:t>car il a 2 angles égaux.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2800" b="1" i="0" dirty="0">
                    <a:latin typeface="Comic Sans MS" pitchFamily="66" charset="0"/>
                  </a:rPr>
                  <a:t>La somme des angles d'un triangle vaut </a:t>
                </a:r>
                <a:r>
                  <a:rPr lang="fr-FR" sz="2800" b="1" i="0" dirty="0">
                    <a:solidFill>
                      <a:srgbClr val="FF0000"/>
                    </a:solidFill>
                    <a:effectLst/>
                    <a:latin typeface="Comic Sans MS" pitchFamily="66" charset="0"/>
                    <a:ea typeface="Calibri" panose="020F0502020204030204" pitchFamily="34" charset="0"/>
                  </a:rPr>
                  <a:t>180</a:t>
                </a:r>
                <a:r>
                  <a:rPr lang="fr-FR" sz="2800" b="1" i="0" baseline="30000" dirty="0">
                    <a:solidFill>
                      <a:srgbClr val="FF0000"/>
                    </a:solidFill>
                    <a:effectLst/>
                    <a:latin typeface="Comic Sans MS" pitchFamily="66" charset="0"/>
                    <a:ea typeface="Calibri" panose="020F0502020204030204" pitchFamily="34" charset="0"/>
                  </a:rPr>
                  <a:t>o</a:t>
                </a:r>
                <a:r>
                  <a:rPr lang="fr-FR" sz="2800" b="1" i="0" u="none" dirty="0">
                    <a:latin typeface="Comic Sans MS" pitchFamily="66" charset="0"/>
                    <a:ea typeface="Calibri" panose="020F0502020204030204" pitchFamily="34" charset="0"/>
                    <a:cs typeface="Calibri"/>
                  </a:rPr>
                  <a:t>.</a:t>
                </a:r>
                <a:endParaRPr lang="fr-FR" sz="2800" b="1" i="0" u="none"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endParaRPr>
              </a:p>
              <a:p>
                <a:pPr marL="228600" indent="0">
                  <a:lnSpc>
                    <a:spcPct val="110000"/>
                  </a:lnSpc>
                  <a:buNone/>
                </a:pPr>
                <a:r>
                  <a:rPr lang="fr-FR" sz="1800" b="1" i="0" u="none" strike="noStrike" cap="none">
                    <a:solidFill>
                      <a:srgbClr val="FF0000"/>
                    </a:solidFill>
                    <a:effectLst/>
                    <a:latin typeface="Cambria Math" panose="02040503050406030204" pitchFamily="18" charset="0"/>
                    <a:cs typeface="Calibri"/>
                    <a:sym typeface="Calibri"/>
                  </a:rPr>
                  <a:t>(</a:t>
                </a:r>
                <a:r>
                  <a:rPr lang="fr-FR" sz="1800" b="1" i="0" u="none" strike="noStrike" cap="none">
                    <a:solidFill>
                      <a:srgbClr val="FF0000"/>
                    </a:solidFill>
                    <a:effectLst/>
                    <a:latin typeface="Cambria Math" panose="02040503050406030204" pitchFamily="18" charset="0"/>
                    <a:ea typeface="Calibri"/>
                    <a:cs typeface="Calibri"/>
                    <a:sym typeface="Calibri"/>
                  </a:rPr>
                  <a:t>𝐀𝐁𝐂) ̂+ </a:t>
                </a:r>
                <a:r>
                  <a:rPr lang="fr-FR" sz="1800" b="1" i="0" u="none" strike="noStrike" cap="none">
                    <a:solidFill>
                      <a:srgbClr val="FF0000"/>
                    </a:solidFill>
                    <a:effectLst/>
                    <a:latin typeface="Cambria Math" panose="02040503050406030204" pitchFamily="18" charset="0"/>
                    <a:cs typeface="Calibri"/>
                    <a:sym typeface="Calibri"/>
                  </a:rPr>
                  <a:t>(</a:t>
                </a:r>
                <a:r>
                  <a:rPr lang="fr-FR" sz="1800" b="1" i="0" u="none" strike="noStrike" cap="none">
                    <a:solidFill>
                      <a:srgbClr val="FF0000"/>
                    </a:solidFill>
                    <a:effectLst/>
                    <a:latin typeface="Cambria Math" panose="02040503050406030204" pitchFamily="18" charset="0"/>
                    <a:ea typeface="Calibri"/>
                    <a:cs typeface="Calibri"/>
                    <a:sym typeface="Calibri"/>
                  </a:rPr>
                  <a:t>𝐁𝐀𝐂) ̂+ </a:t>
                </a:r>
                <a:r>
                  <a:rPr lang="fr-FR" sz="1800" b="1" i="0" u="none" strike="noStrike" cap="none">
                    <a:solidFill>
                      <a:srgbClr val="FF0000"/>
                    </a:solidFill>
                    <a:effectLst/>
                    <a:latin typeface="Cambria Math" panose="02040503050406030204" pitchFamily="18" charset="0"/>
                    <a:cs typeface="Calibri"/>
                    <a:sym typeface="Calibri"/>
                  </a:rPr>
                  <a:t>(</a:t>
                </a:r>
                <a:r>
                  <a:rPr lang="fr-FR" sz="1800" b="1" i="0" u="none" strike="noStrike" cap="none">
                    <a:solidFill>
                      <a:srgbClr val="FF0000"/>
                    </a:solidFill>
                    <a:effectLst/>
                    <a:latin typeface="Cambria Math" panose="02040503050406030204" pitchFamily="18" charset="0"/>
                    <a:ea typeface="Calibri"/>
                    <a:cs typeface="Calibri"/>
                    <a:sym typeface="Calibri"/>
                  </a:rPr>
                  <a:t>𝐁𝐂𝐀) ̂=𝟏𝟖𝟎° </a:t>
                </a:r>
                <a:endParaRPr lang="fr-FR" sz="1800" b="1" i="0" u="none" strike="noStrike" cap="none" dirty="0">
                  <a:solidFill>
                    <a:srgbClr val="FF0000"/>
                  </a:solidFill>
                  <a:effectLst/>
                  <a:latin typeface="Comic Sans MS" pitchFamily="66" charset="0"/>
                  <a:ea typeface="Calibri"/>
                  <a:cs typeface="Calibri"/>
                  <a:sym typeface="Calibri"/>
                </a:endParaRPr>
              </a:p>
              <a:p>
                <a:pPr marL="228600" indent="0">
                  <a:lnSpc>
                    <a:spcPct val="110000"/>
                  </a:lnSpc>
                  <a:buNone/>
                </a:pPr>
                <a:r>
                  <a:rPr lang="fr-FR" sz="1800" b="1" i="0" u="none" strike="noStrike" cap="none">
                    <a:solidFill>
                      <a:srgbClr val="FF0000"/>
                    </a:solidFill>
                    <a:effectLst/>
                    <a:latin typeface="Cambria Math" panose="02040503050406030204" pitchFamily="18" charset="0"/>
                    <a:cs typeface="Calibri"/>
                    <a:sym typeface="Calibri"/>
                  </a:rPr>
                  <a:t>(</a:t>
                </a:r>
                <a:r>
                  <a:rPr lang="fr-FR" sz="1800" b="1" i="0" u="none" strike="noStrike" cap="none">
                    <a:solidFill>
                      <a:srgbClr val="FF0000"/>
                    </a:solidFill>
                    <a:effectLst/>
                    <a:latin typeface="Cambria Math" panose="02040503050406030204" pitchFamily="18" charset="0"/>
                    <a:ea typeface="Calibri"/>
                    <a:cs typeface="Calibri"/>
                    <a:sym typeface="Calibri"/>
                  </a:rPr>
                  <a:t>𝐀𝐂𝐁) ̂=𝟏𝟖𝟎°−</a:t>
                </a:r>
                <a:r>
                  <a:rPr lang="fr-FR" sz="1800" b="1" i="0" u="none" strike="noStrike" cap="none">
                    <a:solidFill>
                      <a:srgbClr val="FF0000"/>
                    </a:solidFill>
                    <a:effectLst/>
                    <a:latin typeface="Cambria Math" panose="02040503050406030204" pitchFamily="18" charset="0"/>
                    <a:cs typeface="Calibri"/>
                    <a:sym typeface="Calibri"/>
                  </a:rPr>
                  <a:t>((</a:t>
                </a:r>
                <a:r>
                  <a:rPr lang="fr-FR" sz="1800" b="1" i="0" u="none" strike="noStrike" cap="none">
                    <a:solidFill>
                      <a:srgbClr val="FF0000"/>
                    </a:solidFill>
                    <a:effectLst/>
                    <a:latin typeface="Cambria Math" panose="02040503050406030204" pitchFamily="18" charset="0"/>
                    <a:ea typeface="Calibri"/>
                    <a:cs typeface="Calibri"/>
                    <a:sym typeface="Calibri"/>
                  </a:rPr>
                  <a:t>𝐀𝐁𝐂) ̂+(𝐁𝐀𝐂) ̂ )</a:t>
                </a:r>
                <a:endParaRPr lang="fr-FR" sz="1800" b="1" i="0" u="none" strike="noStrike" cap="none" dirty="0">
                  <a:solidFill>
                    <a:srgbClr val="FF0000"/>
                  </a:solidFill>
                  <a:effectLst/>
                  <a:latin typeface="Comic Sans MS" pitchFamily="66" charset="0"/>
                  <a:ea typeface="Calibri"/>
                  <a:cs typeface="Calibri"/>
                  <a:sym typeface="Calibri"/>
                </a:endParaRPr>
              </a:p>
              <a:p>
                <a:pPr marL="228600" indent="0">
                  <a:buNone/>
                </a:pP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𝐀𝐂𝐁) ̂=𝟏𝟖𝟎°−(𝟑𝟓°+𝟑𝟓°) </a:t>
                </a:r>
                <a:endParaRPr lang="fr-FR" sz="1800" b="1" i="0" dirty="0">
                  <a:solidFill>
                    <a:srgbClr val="FF0000"/>
                  </a:solidFill>
                  <a:latin typeface="Comic Sans MS" pitchFamily="66" charset="0"/>
                  <a:ea typeface="Calibri"/>
                  <a:cs typeface="Calibri"/>
                  <a:sym typeface="Calibri"/>
                </a:endParaRPr>
              </a:p>
              <a:p>
                <a:pPr marL="228600" indent="0">
                  <a:buNone/>
                </a:pPr>
                <a:r>
                  <a:rPr lang="fr-FR" sz="1800" b="1" i="0">
                    <a:solidFill>
                      <a:srgbClr val="FF0000"/>
                    </a:solidFill>
                    <a:latin typeface="Cambria Math" panose="02040503050406030204" pitchFamily="18" charset="0"/>
                    <a:cs typeface="Calibri"/>
                    <a:sym typeface="Calibri"/>
                  </a:rPr>
                  <a:t>(</a:t>
                </a:r>
                <a:r>
                  <a:rPr lang="fr-FR" sz="1800" b="1" i="0">
                    <a:solidFill>
                      <a:srgbClr val="FF0000"/>
                    </a:solidFill>
                    <a:latin typeface="Cambria Math" panose="02040503050406030204" pitchFamily="18" charset="0"/>
                    <a:ea typeface="Calibri"/>
                    <a:cs typeface="Calibri"/>
                    <a:sym typeface="Calibri"/>
                  </a:rPr>
                  <a:t>𝐀𝐂𝐁) ̂=𝟏𝟏𝟎°</a:t>
                </a:r>
                <a:r>
                  <a:rPr lang="fr-FR" sz="1800" b="1" i="0" u="none" dirty="0">
                    <a:latin typeface="Comic Sans MS" pitchFamily="66" charset="0"/>
                    <a:ea typeface="Calibri" panose="020F0502020204030204" pitchFamily="34" charset="0"/>
                    <a:cs typeface="Calibri"/>
                  </a:rPr>
                  <a:t>. »</a:t>
                </a:r>
                <a:endParaRPr lang="fr-FR" sz="1800" b="1" i="0" dirty="0">
                  <a:solidFill>
                    <a:srgbClr val="FF0000"/>
                  </a:solidFill>
                  <a:latin typeface="Comic Sans MS" pitchFamily="66" charset="0"/>
                  <a:ea typeface="Calibri"/>
                  <a:cs typeface="Calibri"/>
                  <a:sym typeface="Calibri"/>
                </a:endParaRPr>
              </a:p>
              <a:p>
                <a:pPr marL="514350" marR="0">
                  <a:lnSpc>
                    <a:spcPct val="107000"/>
                  </a:lnSpc>
                  <a:spcBef>
                    <a:spcPts val="0"/>
                  </a:spcBef>
                  <a:spcAft>
                    <a:spcPts val="800"/>
                  </a:spcAft>
                </a:pPr>
                <a:endParaRPr lang="fr-FR" sz="1800" i="0" dirty="0">
                  <a:effectLst/>
                  <a:latin typeface="Comic Sans MS" pitchFamily="66"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fr-FR" sz="1800" i="0" dirty="0">
                  <a:effectLst/>
                  <a:latin typeface="Comic Sans MS" pitchFamily="66"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fr-FR" sz="1800" i="0" dirty="0">
                  <a:effectLst/>
                  <a:latin typeface="Comic Sans MS" pitchFamily="66"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28</a:t>
            </a:fld>
            <a:endParaRPr lang="en-US" dirty="0">
              <a:latin typeface="Comic Sans MS" panose="030F0702030302020204" pitchFamily="66" charset="0"/>
            </a:endParaRPr>
          </a:p>
        </p:txBody>
      </p:sp>
    </p:spTree>
    <p:extLst>
      <p:ext uri="{BB962C8B-B14F-4D97-AF65-F5344CB8AC3E}">
        <p14:creationId xmlns:p14="http://schemas.microsoft.com/office/powerpoint/2010/main" val="3144294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latin typeface="Comic Sans MS" pitchFamily="66" charset="0"/>
              </a:rPr>
              <a:t>L’enseignant</a:t>
            </a:r>
            <a:r>
              <a:rPr lang="fr-FR" baseline="0" dirty="0">
                <a:latin typeface="Comic Sans MS" pitchFamily="66" charset="0"/>
              </a:rPr>
              <a:t>(e) dit :</a:t>
            </a:r>
            <a:r>
              <a:rPr lang="fr-FR" sz="1200" b="1" i="0" u="none" baseline="0" dirty="0">
                <a:latin typeface="Comic Sans MS" pitchFamily="66" charset="0"/>
                <a:cs typeface="Calibri"/>
              </a:rPr>
              <a:t> </a:t>
            </a:r>
            <a:r>
              <a:rPr lang="fr-FR" b="1" i="0" baseline="0" dirty="0">
                <a:latin typeface="Comic Sans MS" pitchFamily="66" charset="0"/>
              </a:rPr>
              <a:t>« </a:t>
            </a:r>
            <a:r>
              <a:rPr lang="fr-FR" b="1" i="0" dirty="0">
                <a:latin typeface="Comic Sans MS" pitchFamily="66" charset="0"/>
              </a:rPr>
              <a:t>Bonjour. Bienvenue dans une nouvelle séance.</a:t>
            </a:r>
          </a:p>
          <a:p>
            <a:pPr marL="228600" marR="0" indent="0" algn="just" defTabSz="914400" rtl="0" eaLnBrk="1" fontAlgn="auto" latinLnBrk="0" hangingPunct="1">
              <a:lnSpc>
                <a:spcPct val="150000"/>
              </a:lnSpc>
              <a:spcBef>
                <a:spcPts val="0"/>
              </a:spcBef>
              <a:spcAft>
                <a:spcPts val="0"/>
              </a:spcAft>
              <a:buClr>
                <a:srgbClr val="000000"/>
              </a:buClr>
              <a:buSzPts val="1400"/>
              <a:buFont typeface="Wingdings" panose="05000000000000000000" pitchFamily="2" charset="2"/>
              <a:buNone/>
              <a:tabLst/>
              <a:defRPr/>
            </a:pPr>
            <a:r>
              <a:rPr lang="fr-FR" b="1" i="0" dirty="0">
                <a:latin typeface="Comic Sans MS" pitchFamily="66" charset="0"/>
              </a:rPr>
              <a:t>Lors des séances précédentes, nous avons appris à construire des triangles, à tracer des lignes particulières dans des triangles et à </a:t>
            </a:r>
            <a:r>
              <a:rPr lang="fr-FR" b="1" i="0" baseline="0" dirty="0">
                <a:latin typeface="Comic Sans MS" pitchFamily="66" charset="0"/>
              </a:rPr>
              <a:t>i</a:t>
            </a:r>
            <a:r>
              <a:rPr lang="fr-FR" b="1" i="0" dirty="0">
                <a:latin typeface="Comic Sans MS" pitchFamily="66" charset="0"/>
              </a:rPr>
              <a:t>dentifier les triangles particuliers. </a:t>
            </a:r>
          </a:p>
          <a:p>
            <a:pPr marL="228600" marR="0" indent="0" algn="just" defTabSz="914400" rtl="0" eaLnBrk="1" fontAlgn="auto" latinLnBrk="0" hangingPunct="1">
              <a:lnSpc>
                <a:spcPct val="150000"/>
              </a:lnSpc>
              <a:spcBef>
                <a:spcPts val="0"/>
              </a:spcBef>
              <a:spcAft>
                <a:spcPts val="0"/>
              </a:spcAft>
              <a:buClr>
                <a:srgbClr val="000000"/>
              </a:buClr>
              <a:buSzPts val="1400"/>
              <a:buFont typeface="Wingdings" panose="05000000000000000000" pitchFamily="2" charset="2"/>
              <a:buNone/>
              <a:tabLst/>
              <a:defRPr/>
            </a:pPr>
            <a:r>
              <a:rPr lang="fr-FR" b="1" i="0" dirty="0">
                <a:latin typeface="Comic Sans MS" pitchFamily="66" charset="0"/>
              </a:rPr>
              <a:t>Un petit rappel, nous avons également appris des moyens qui nous aident à nous calmer lorsque nous ressentons des émotions fortes telles que l'anxiété, le découragement, la frustration et même l'excitation. </a:t>
            </a:r>
          </a:p>
          <a:p>
            <a:pPr marL="228600" marR="0" indent="0" algn="just" defTabSz="914400" rtl="0" eaLnBrk="1" fontAlgn="auto" latinLnBrk="0" hangingPunct="1">
              <a:lnSpc>
                <a:spcPct val="150000"/>
              </a:lnSpc>
              <a:spcBef>
                <a:spcPts val="0"/>
              </a:spcBef>
              <a:spcAft>
                <a:spcPts val="0"/>
              </a:spcAft>
              <a:buClr>
                <a:srgbClr val="000000"/>
              </a:buClr>
              <a:buSzPts val="1400"/>
              <a:buFont typeface="Wingdings" panose="05000000000000000000" pitchFamily="2" charset="2"/>
              <a:buNone/>
              <a:tabLst/>
              <a:defRPr/>
            </a:pPr>
            <a:r>
              <a:rPr lang="fr-FR" b="1" i="0" dirty="0">
                <a:latin typeface="Comic Sans MS" pitchFamily="66" charset="0"/>
              </a:rPr>
              <a:t>N'oubliez pas que lorsque vous commencez une leçon ou que vous devez faire vos devoirs, il est toujours utile d'identifier comment vous vous sentez pour savoir comment vous calmer et vous détendre, afin de travailler plus confortablement et de mieux apprendre. </a:t>
            </a:r>
          </a:p>
          <a:p>
            <a:pPr marL="228600" marR="0" indent="0" algn="just" defTabSz="914400" rtl="0" eaLnBrk="1" fontAlgn="auto" latinLnBrk="0" hangingPunct="1">
              <a:lnSpc>
                <a:spcPct val="150000"/>
              </a:lnSpc>
              <a:spcBef>
                <a:spcPts val="0"/>
              </a:spcBef>
              <a:spcAft>
                <a:spcPts val="0"/>
              </a:spcAft>
              <a:buClr>
                <a:srgbClr val="000000"/>
              </a:buClr>
              <a:buSzPts val="1400"/>
              <a:buFont typeface="Wingdings" panose="05000000000000000000" pitchFamily="2" charset="2"/>
              <a:buNone/>
              <a:tabLst/>
              <a:defRPr/>
            </a:pPr>
            <a:r>
              <a:rPr lang="fr-FR" b="1" i="0" dirty="0">
                <a:latin typeface="Comic Sans MS" pitchFamily="66" charset="0"/>
              </a:rPr>
              <a:t>Nous jouerons à un petit jeu qui nous apprendra une autre stratégie pour identifier et calmer nos émotions</a:t>
            </a:r>
            <a:r>
              <a:rPr lang="fr-FR" sz="1200" b="1" i="0" u="none" dirty="0">
                <a:latin typeface="Comic Sans MS" pitchFamily="66" charset="0"/>
                <a:ea typeface="Calibri" panose="020F0502020204030204" pitchFamily="34" charset="0"/>
                <a:cs typeface="Calibri"/>
              </a:rPr>
              <a:t>. »</a:t>
            </a:r>
          </a:p>
          <a:p>
            <a:pPr marL="228600" indent="0"/>
            <a:endParaRPr lang="fr-FR" sz="1200" b="1" i="0" u="none" dirty="0">
              <a:latin typeface="Comic Sans MS" pitchFamily="66" charset="0"/>
              <a:ea typeface="Calibri" panose="020F0502020204030204" pitchFamily="34" charset="0"/>
              <a:cs typeface="Calibri"/>
            </a:endParaRPr>
          </a:p>
          <a:p>
            <a:pPr marL="228600" marR="0" indent="0">
              <a:lnSpc>
                <a:spcPct val="107000"/>
              </a:lnSpc>
              <a:spcBef>
                <a:spcPts val="0"/>
              </a:spcBef>
              <a:spcAft>
                <a:spcPts val="800"/>
              </a:spcAft>
            </a:pPr>
            <a:r>
              <a:rPr lang="fr-FR" sz="1800" i="0"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rPr>
              <a:t>Cette</a:t>
            </a:r>
            <a:r>
              <a:rPr lang="fr-FR" sz="1800" i="0" baseline="0"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rPr>
              <a:t> activité aide l’élève à régler ses émotions en construisant des stratégies d’adaptation avant de commencer la séance.</a:t>
            </a:r>
            <a:endParaRPr lang="fr-FR" sz="1800"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i="0" dirty="0">
                <a:solidFill>
                  <a:srgbClr val="000000"/>
                </a:solidFill>
                <a:effectLst/>
                <a:highlight>
                  <a:srgbClr val="00FF00"/>
                </a:highlight>
                <a:latin typeface="Comic Sans MS" pitchFamily="66" charset="0"/>
                <a:ea typeface="Calibri" panose="020F0502020204030204" pitchFamily="34" charset="0"/>
                <a:cs typeface="Calibri" panose="020F0502020204030204" pitchFamily="34" charset="0"/>
              </a:rPr>
              <a:t>Objectif</a:t>
            </a:r>
            <a:r>
              <a:rPr lang="fr-FR" sz="1800" i="0" baseline="0" dirty="0">
                <a:solidFill>
                  <a:srgbClr val="000000"/>
                </a:solidFill>
                <a:effectLst/>
                <a:highlight>
                  <a:srgbClr val="00FF00"/>
                </a:highlight>
                <a:latin typeface="Comic Sans MS" pitchFamily="66" charset="0"/>
                <a:ea typeface="Calibri" panose="020F0502020204030204" pitchFamily="34" charset="0"/>
                <a:cs typeface="Calibri" panose="020F0502020204030204" pitchFamily="34" charset="0"/>
              </a:rPr>
              <a:t> d’apprentissage : identifier des stratégies d’apaisement qui lui conviennent le plus.</a:t>
            </a:r>
            <a:r>
              <a:rPr lang="fr-FR" sz="1800" i="0" dirty="0">
                <a:solidFill>
                  <a:srgbClr val="000000"/>
                </a:solidFill>
                <a:effectLst/>
                <a:highlight>
                  <a:srgbClr val="00FF00"/>
                </a:highlight>
                <a:latin typeface="Comic Sans MS" pitchFamily="66" charset="0"/>
                <a:ea typeface="Calibri" panose="020F0502020204030204" pitchFamily="34" charset="0"/>
                <a:cs typeface="Calibri" panose="020F0502020204030204" pitchFamily="34" charset="0"/>
              </a:rPr>
              <a:t> </a:t>
            </a:r>
            <a:endParaRPr lang="fr-FR" sz="1800"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800"/>
              </a:spcAft>
            </a:pPr>
            <a:r>
              <a:rPr lang="fr-FR" sz="1800" b="0" i="0" u="none" strike="noStrike" cap="none" dirty="0">
                <a:solidFill>
                  <a:srgbClr val="000000"/>
                </a:solidFill>
                <a:effectLst/>
                <a:highlight>
                  <a:srgbClr val="00FF00"/>
                </a:highlight>
                <a:latin typeface="Comic Sans MS" pitchFamily="66" charset="0"/>
                <a:ea typeface="Calibri" panose="020F0502020204030204" pitchFamily="34" charset="0"/>
                <a:cs typeface="Calibri" panose="020F0502020204030204" pitchFamily="34" charset="0"/>
                <a:sym typeface="Calibri"/>
              </a:rPr>
              <a:t>L</a:t>
            </a:r>
            <a:r>
              <a:rPr lang="fr-FR" sz="1800" b="0" i="0" u="none" strike="noStrike" cap="none" baseline="0"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sym typeface="Calibri"/>
              </a:rPr>
              <a:t>es </a:t>
            </a:r>
            <a:r>
              <a:rPr lang="fr-FR" sz="1800" i="0" baseline="0"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rPr>
              <a:t>élèves doivent apprendre à identifier les stratégies d’apaisement</a:t>
            </a:r>
            <a:r>
              <a:rPr lang="fr-FR" sz="1800" baseline="0"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a:t>
            </a:r>
            <a:endParaRPr lang="fr-FR" sz="1800" b="0" i="0" u="none" strike="noStrike" cap="none" dirty="0">
              <a:solidFill>
                <a:srgbClr val="00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sym typeface="Calibri"/>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320663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u="none" noProof="0"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rPr>
              <a:t>Note pour l’enseignant(e)</a:t>
            </a:r>
          </a:p>
          <a:p>
            <a:pPr marL="228600" indent="0"/>
            <a:r>
              <a:rPr lang="fr-FR" b="0" i="0" noProof="0" dirty="0">
                <a:latin typeface="Comic Sans MS" pitchFamily="66" charset="0"/>
              </a:rPr>
              <a:t>L’enseignant</a:t>
            </a:r>
            <a:r>
              <a:rPr lang="fr-FR" b="0" i="0" baseline="0" noProof="0" dirty="0">
                <a:latin typeface="Comic Sans MS" pitchFamily="66" charset="0"/>
              </a:rPr>
              <a:t>(e) dit :</a:t>
            </a:r>
            <a:r>
              <a:rPr lang="fr-FR" sz="1200" b="1" i="1" u="none" baseline="0" noProof="0" dirty="0">
                <a:latin typeface="Comic Sans MS" pitchFamily="66" charset="0"/>
                <a:cs typeface="Calibri"/>
              </a:rPr>
              <a:t> </a:t>
            </a:r>
            <a:r>
              <a:rPr lang="fr-FR" b="1" i="0" baseline="0" dirty="0">
                <a:latin typeface="Comic Sans MS" pitchFamily="66" charset="0"/>
              </a:rPr>
              <a:t>« </a:t>
            </a:r>
            <a:r>
              <a:rPr lang="fr-FR" sz="1200" b="1" i="0" u="none" noProof="0" dirty="0">
                <a:latin typeface="Comic Sans MS" pitchFamily="66" charset="0"/>
                <a:ea typeface="Calibri" panose="020F0502020204030204" pitchFamily="34" charset="0"/>
                <a:cs typeface="Calibri"/>
              </a:rPr>
              <a:t>Comme</a:t>
            </a:r>
            <a:r>
              <a:rPr lang="fr-FR" sz="1200" b="1" i="0" u="none" baseline="0" noProof="0" dirty="0">
                <a:latin typeface="Comic Sans MS" pitchFamily="66" charset="0"/>
                <a:ea typeface="Calibri" panose="020F0502020204030204" pitchFamily="34" charset="0"/>
                <a:cs typeface="Calibri"/>
              </a:rPr>
              <a:t> vous voyez sur l’écran, il y a l’image d’un thermomètre.</a:t>
            </a:r>
            <a:r>
              <a:rPr lang="fr-FR" sz="1200" b="1" i="0" u="none" noProof="0" dirty="0">
                <a:latin typeface="Comic Sans MS" pitchFamily="66" charset="0"/>
                <a:ea typeface="Calibri" panose="020F0502020204030204" pitchFamily="34" charset="0"/>
                <a:cs typeface="Calibri"/>
              </a:rPr>
              <a:t> </a:t>
            </a:r>
          </a:p>
          <a:p>
            <a:pPr marL="228600" indent="0"/>
            <a:r>
              <a:rPr lang="fr-FR" sz="1200" b="1" i="0" u="none" noProof="0" dirty="0">
                <a:latin typeface="Comic Sans MS" pitchFamily="66" charset="0"/>
                <a:ea typeface="Calibri" panose="020F0502020204030204" pitchFamily="34" charset="0"/>
                <a:cs typeface="Calibri"/>
              </a:rPr>
              <a:t>Tout d’abord, vous allez dessiner un thermomètre avec une étoile de mer en bas et une tornade en haut. </a:t>
            </a:r>
          </a:p>
          <a:p>
            <a:pPr marL="228600" indent="0"/>
            <a:r>
              <a:rPr lang="fr-FR" sz="1200" b="1" i="0" u="none" noProof="0" dirty="0">
                <a:latin typeface="Comic Sans MS" pitchFamily="66" charset="0"/>
                <a:ea typeface="Calibri" panose="020F0502020204030204" pitchFamily="34" charset="0"/>
                <a:cs typeface="Calibri"/>
              </a:rPr>
              <a:t>Attachez-y une flèche</a:t>
            </a:r>
            <a:r>
              <a:rPr lang="fr-FR" sz="1200" b="1" i="0" u="none" baseline="0" noProof="0" dirty="0">
                <a:latin typeface="Comic Sans MS" pitchFamily="66" charset="0"/>
                <a:ea typeface="Calibri" panose="020F0502020204030204" pitchFamily="34" charset="0"/>
                <a:cs typeface="Calibri"/>
              </a:rPr>
              <a:t> comme un indicateur.</a:t>
            </a:r>
          </a:p>
          <a:p>
            <a:pPr marL="228600" indent="0"/>
            <a:r>
              <a:rPr lang="fr-FR" sz="1200" b="1" i="0" u="none" baseline="0" noProof="0" dirty="0">
                <a:latin typeface="Comic Sans MS" pitchFamily="66" charset="0"/>
                <a:ea typeface="Calibri" panose="020F0502020204030204" pitchFamily="34" charset="0"/>
                <a:cs typeface="Calibri"/>
              </a:rPr>
              <a:t>Ce thermomètre est votre indicateur de calme.</a:t>
            </a:r>
          </a:p>
          <a:p>
            <a:pPr marL="228600" indent="0"/>
            <a:r>
              <a:rPr lang="fr-FR" sz="1200" b="1" i="0" u="none" baseline="0" noProof="0" dirty="0">
                <a:latin typeface="Comic Sans MS" pitchFamily="66" charset="0"/>
                <a:ea typeface="Calibri" panose="020F0502020204030204" pitchFamily="34" charset="0"/>
                <a:cs typeface="Calibri"/>
              </a:rPr>
              <a:t>Si vous vous sentez calmes et paisibles comme une étoile de mer, placez  </a:t>
            </a:r>
            <a:r>
              <a:rPr lang="fr-FR" b="1" i="0" noProof="0" dirty="0">
                <a:latin typeface="Comic Sans MS" pitchFamily="66" charset="0"/>
              </a:rPr>
              <a:t>la flèche près de l'étoile de mer.</a:t>
            </a:r>
          </a:p>
          <a:p>
            <a:pPr marL="228600" indent="0"/>
            <a:r>
              <a:rPr lang="fr-FR" b="1" i="0" noProof="0" dirty="0">
                <a:latin typeface="Comic Sans MS" pitchFamily="66" charset="0"/>
              </a:rPr>
              <a:t>Si vous vous sentez fâchés</a:t>
            </a:r>
            <a:r>
              <a:rPr lang="fr-FR" b="1" i="0" baseline="0" noProof="0" dirty="0">
                <a:latin typeface="Comic Sans MS" pitchFamily="66" charset="0"/>
              </a:rPr>
              <a:t> </a:t>
            </a:r>
            <a:r>
              <a:rPr lang="fr-FR" b="1" i="0" noProof="0" dirty="0">
                <a:latin typeface="Comic Sans MS" pitchFamily="66" charset="0"/>
              </a:rPr>
              <a:t>ou en colère comme une tornade, placez la flèche plus près de la tornade.</a:t>
            </a:r>
          </a:p>
          <a:p>
            <a:pPr marL="228600" indent="0"/>
            <a:r>
              <a:rPr lang="fr-FR" b="1" i="0" noProof="0" dirty="0">
                <a:latin typeface="Comic Sans MS" pitchFamily="66" charset="0"/>
              </a:rPr>
              <a:t>Cela peut vous aider à identifier vos émotions fortes, puis à les gérer. </a:t>
            </a:r>
          </a:p>
          <a:p>
            <a:pPr marL="228600" indent="0"/>
            <a:r>
              <a:rPr lang="fr-FR" b="1" i="0" noProof="0" dirty="0">
                <a:latin typeface="Comic Sans MS" pitchFamily="66" charset="0"/>
              </a:rPr>
              <a:t>Par exemple, si vous vous sentez survoltés, vous pouvez faire rebondir une balle pour vous aider à libérer une partie de cette énergie ou même prendre de profondes respirations qui vous aideront également à vous calmer. </a:t>
            </a:r>
          </a:p>
          <a:p>
            <a:pPr marL="228600" indent="0"/>
            <a:r>
              <a:rPr lang="fr-FR" b="1" i="0" noProof="0" dirty="0">
                <a:latin typeface="Comic Sans MS" pitchFamily="66" charset="0"/>
              </a:rPr>
              <a:t>Une fois vous êtes calmes, c'est un signe que vous êtes prêts à commencer votre parcours d'apprentissage. »</a:t>
            </a:r>
            <a:endParaRPr lang="fr-FR" sz="1200" b="1" i="0" u="none" noProof="0" dirty="0">
              <a:latin typeface="Comic Sans MS" pitchFamily="66" charset="0"/>
              <a:ea typeface="Calibri" panose="020F0502020204030204" pitchFamily="34" charset="0"/>
              <a:cs typeface="Calibri"/>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4</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730941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a:t>
            </a:r>
            <a:r>
              <a:rPr lang="fr-FR" b="1" i="0" baseline="0" dirty="0">
                <a:latin typeface="Comic Sans MS" pitchFamily="66" charset="0"/>
              </a:rPr>
              <a:t> « </a:t>
            </a:r>
            <a:r>
              <a:rPr lang="fr-FR" sz="1200" b="1" i="0" u="none" strike="noStrike" cap="none" dirty="0">
                <a:solidFill>
                  <a:schemeClr val="tx1">
                    <a:lumMod val="65000"/>
                    <a:lumOff val="35000"/>
                  </a:schemeClr>
                </a:solidFill>
                <a:latin typeface="Comic Sans MS" pitchFamily="66" charset="0"/>
                <a:ea typeface="Calibri"/>
                <a:cs typeface="Calibri"/>
                <a:sym typeface="Calibri"/>
              </a:rPr>
              <a:t>A la fin de cette séance, l’élève doit connaître</a:t>
            </a:r>
            <a:r>
              <a:rPr lang="fr-FR" sz="1200" b="1" i="0" u="none" strike="noStrike" cap="none" baseline="0" dirty="0">
                <a:solidFill>
                  <a:schemeClr val="tx1">
                    <a:lumMod val="65000"/>
                    <a:lumOff val="35000"/>
                  </a:schemeClr>
                </a:solidFill>
                <a:latin typeface="Comic Sans MS" pitchFamily="66" charset="0"/>
                <a:ea typeface="Calibri"/>
                <a:cs typeface="Calibri"/>
                <a:sym typeface="Calibri"/>
              </a:rPr>
              <a:t> que la somme des angles d’un triangle est de </a:t>
            </a:r>
            <a:r>
              <a:rPr lang="fr-FR" sz="1200" b="1" i="0" u="none" strike="noStrike" cap="none" dirty="0">
                <a:solidFill>
                  <a:schemeClr val="tx1">
                    <a:lumMod val="75000"/>
                    <a:lumOff val="25000"/>
                  </a:schemeClr>
                </a:solidFill>
                <a:latin typeface="Comic Sans MS" pitchFamily="66" charset="0"/>
                <a:ea typeface="Calibri"/>
                <a:cs typeface="Calibri"/>
                <a:sym typeface="Calibri"/>
              </a:rPr>
              <a:t>180</a:t>
            </a:r>
            <a:r>
              <a:rPr lang="fr-FR" sz="1200" b="1" i="0" u="none" strike="noStrike" cap="none" baseline="30000" dirty="0">
                <a:solidFill>
                  <a:schemeClr val="tx1">
                    <a:lumMod val="75000"/>
                    <a:lumOff val="25000"/>
                  </a:schemeClr>
                </a:solidFill>
                <a:latin typeface="Comic Sans MS" pitchFamily="66" charset="0"/>
                <a:ea typeface="Calibri"/>
                <a:cs typeface="Calibri"/>
                <a:sym typeface="Calibri"/>
              </a:rPr>
              <a:t>o</a:t>
            </a:r>
            <a:r>
              <a:rPr lang="fr-FR" sz="1200" b="1" i="0" u="none" strike="noStrike" cap="none" dirty="0">
                <a:solidFill>
                  <a:schemeClr val="tx1">
                    <a:lumMod val="75000"/>
                    <a:lumOff val="25000"/>
                  </a:schemeClr>
                </a:solidFill>
                <a:latin typeface="Comic Sans MS" pitchFamily="66" charset="0"/>
                <a:ea typeface="Calibri"/>
                <a:cs typeface="Calibri"/>
                <a:sym typeface="Calibri"/>
              </a:rPr>
              <a:t>. »</a:t>
            </a:r>
            <a:endParaRPr lang="fr-FR" sz="1200" b="1" i="0" u="none" strike="noStrike" cap="none" dirty="0">
              <a:solidFill>
                <a:schemeClr val="tx1">
                  <a:lumMod val="65000"/>
                  <a:lumOff val="35000"/>
                </a:schemeClr>
              </a:solidFill>
              <a:latin typeface="Comic Sans MS" pitchFamily="66" charset="0"/>
              <a:ea typeface="Calibri"/>
              <a:cs typeface="Calibri"/>
              <a:sym typeface="Calibri"/>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5</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281163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6</a:t>
            </a:fld>
            <a:endParaRPr lang="fr-FR" sz="1200" b="0" i="0" u="none" strike="noStrike" cap="none" dirty="0">
              <a:solidFill>
                <a:schemeClr val="dk1"/>
              </a:solidFill>
              <a:ea typeface="Calibri"/>
              <a:cs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u="none" noProof="0" dirty="0">
                <a:solidFill>
                  <a:srgbClr val="000000"/>
                </a:solidFill>
                <a:effectLst/>
                <a:highlight>
                  <a:srgbClr val="00FF00"/>
                </a:highlight>
                <a:latin typeface="Comic Sans MS" pitchFamily="66" charset="0"/>
                <a:ea typeface="Calibri" panose="020F0502020204030204" pitchFamily="34" charset="0"/>
                <a:cs typeface="Arial" panose="020B0604020202020204" pitchFamily="34" charset="0"/>
              </a:rPr>
              <a:t>Note pour l’enseignant(e)</a:t>
            </a:r>
          </a:p>
          <a:p>
            <a:pPr marL="228600" indent="0"/>
            <a:r>
              <a:rPr lang="fr-FR" b="0" i="0" noProof="0" dirty="0">
                <a:latin typeface="Comic Sans MS" pitchFamily="66" charset="0"/>
              </a:rPr>
              <a:t>L’enseignant</a:t>
            </a:r>
            <a:r>
              <a:rPr lang="fr-FR" b="0" i="0" baseline="0" noProof="0" dirty="0">
                <a:latin typeface="Comic Sans MS" pitchFamily="66" charset="0"/>
              </a:rPr>
              <a:t>(e) dit :</a:t>
            </a:r>
            <a:r>
              <a:rPr lang="fr-FR" sz="1200" b="1" i="0" u="none" baseline="0" noProof="0" dirty="0">
                <a:latin typeface="Comic Sans MS" pitchFamily="66" charset="0"/>
                <a:cs typeface="Calibri"/>
              </a:rPr>
              <a:t> « </a:t>
            </a:r>
            <a:r>
              <a:rPr lang="fr-FR" sz="1200" b="1" i="0" u="none" noProof="0" dirty="0">
                <a:latin typeface="Comic Sans MS" pitchFamily="66" charset="0"/>
                <a:ea typeface="Calibri" panose="020F0502020204030204" pitchFamily="34" charset="0"/>
                <a:cs typeface="Calibri"/>
              </a:rPr>
              <a:t>Prenez</a:t>
            </a:r>
            <a:r>
              <a:rPr lang="fr-FR" sz="1200" b="1" i="0" u="none" baseline="0" noProof="0" dirty="0">
                <a:latin typeface="Comic Sans MS" pitchFamily="66" charset="0"/>
                <a:ea typeface="Calibri" panose="020F0502020204030204" pitchFamily="34" charset="0"/>
                <a:cs typeface="Calibri"/>
              </a:rPr>
              <a:t> un bout de papier, une règle et un crayon.</a:t>
            </a:r>
            <a:endParaRPr lang="fr-FR" sz="1200" b="1" i="0" u="none" noProof="0" dirty="0">
              <a:latin typeface="Comic Sans MS" pitchFamily="66" charset="0"/>
              <a:ea typeface="Calibri" panose="020F0502020204030204" pitchFamily="34" charset="0"/>
              <a:cs typeface="Calibri"/>
            </a:endParaRPr>
          </a:p>
          <a:p>
            <a:pPr marL="228600" indent="0"/>
            <a:r>
              <a:rPr lang="fr-FR" sz="1200" b="1" i="0" u="none" noProof="0" dirty="0">
                <a:latin typeface="Comic Sans MS" pitchFamily="66" charset="0"/>
                <a:ea typeface="Calibri" panose="020F0502020204030204" pitchFamily="34" charset="0"/>
                <a:cs typeface="Calibri"/>
              </a:rPr>
              <a:t>Tracez un triangle. Puis découpez</a:t>
            </a:r>
            <a:r>
              <a:rPr lang="fr-FR" sz="1200" b="1" i="0" u="none" baseline="0" noProof="0" dirty="0">
                <a:latin typeface="Comic Sans MS" pitchFamily="66" charset="0"/>
                <a:ea typeface="Calibri" panose="020F0502020204030204" pitchFamily="34" charset="0"/>
                <a:cs typeface="Calibri"/>
              </a:rPr>
              <a:t> le triangle. »</a:t>
            </a:r>
            <a:endParaRPr lang="fr-FR" sz="1200" b="1" i="0" u="none" noProof="0" dirty="0">
              <a:latin typeface="Comic Sans MS" pitchFamily="66" charset="0"/>
              <a:ea typeface="Calibri" panose="020F0502020204030204" pitchFamily="34" charset="0"/>
              <a:cs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noProof="0" dirty="0">
                <a:latin typeface="Comic Sans MS" pitchFamily="66" charset="0"/>
                <a:cs typeface="Calibri" panose="020F0502020204030204" pitchFamily="34" charset="0"/>
              </a:rPr>
              <a:t>Donnez</a:t>
            </a:r>
            <a:r>
              <a:rPr lang="fr-FR" sz="1200" i="0" baseline="0" noProof="0" dirty="0">
                <a:latin typeface="Comic Sans MS" pitchFamily="66" charset="0"/>
                <a:cs typeface="Calibri" panose="020F0502020204030204" pitchFamily="34" charset="0"/>
              </a:rPr>
              <a:t> aux élèves le temps pour compléter la tâche.</a:t>
            </a:r>
            <a:endParaRPr lang="fr-FR" sz="1200" b="0" i="0" noProof="0" dirty="0">
              <a:solidFill>
                <a:schemeClr val="bg1"/>
              </a:solidFill>
              <a:effectLst/>
              <a:latin typeface="Comic Sans MS" pitchFamily="66" charset="0"/>
              <a:sym typeface="Comic Sans MS"/>
            </a:endParaRPr>
          </a:p>
          <a:p>
            <a:pPr marL="228600" indent="0"/>
            <a:endParaRPr lang="fr-FR" sz="1200" b="0" i="0" u="none" noProof="0" dirty="0">
              <a:latin typeface="Comic Sans MS" pitchFamily="66" charset="0"/>
              <a:ea typeface="Calibri" panose="020F0502020204030204" pitchFamily="34" charset="0"/>
              <a:cs typeface="Calibri"/>
            </a:endParaRPr>
          </a:p>
          <a:p>
            <a:pPr marL="228600" indent="0"/>
            <a:r>
              <a:rPr lang="fr-FR" b="0" i="0" noProof="0" dirty="0">
                <a:latin typeface="Comic Sans MS" pitchFamily="66" charset="0"/>
              </a:rPr>
              <a:t>L’enseignant</a:t>
            </a:r>
            <a:r>
              <a:rPr lang="fr-FR" b="0" i="0" baseline="0" noProof="0" dirty="0">
                <a:latin typeface="Comic Sans MS" pitchFamily="66" charset="0"/>
              </a:rPr>
              <a:t>(e) dit :</a:t>
            </a:r>
            <a:r>
              <a:rPr lang="fr-FR" sz="1200" b="1" i="0" u="none" baseline="0" noProof="0" dirty="0">
                <a:latin typeface="Comic Sans MS" pitchFamily="66" charset="0"/>
                <a:cs typeface="Calibri"/>
              </a:rPr>
              <a:t> « </a:t>
            </a:r>
            <a:r>
              <a:rPr lang="fr-FR" b="1" i="0" noProof="0" dirty="0">
                <a:latin typeface="Comic Sans MS" pitchFamily="66" charset="0"/>
              </a:rPr>
              <a:t>Coloriez les 3 angles de votre triangle avec 3 couleurs différentes</a:t>
            </a:r>
            <a:r>
              <a:rPr lang="fr-FR" sz="1200" b="1" i="0" u="none" noProof="0" dirty="0">
                <a:latin typeface="Comic Sans MS" pitchFamily="66" charset="0"/>
                <a:ea typeface="Calibri" panose="020F0502020204030204" pitchFamily="34" charset="0"/>
                <a:cs typeface="Calibri"/>
              </a:rPr>
              <a:t>.</a:t>
            </a:r>
            <a:r>
              <a:rPr lang="fr-FR" sz="1200" b="1" i="0" u="none" baseline="0" noProof="0" dirty="0">
                <a:latin typeface="Comic Sans MS" pitchFamily="66" charset="0"/>
                <a:ea typeface="Calibri" panose="020F0502020204030204" pitchFamily="34" charset="0"/>
                <a:cs typeface="Calibri"/>
              </a:rPr>
              <a:t> </a:t>
            </a:r>
            <a:r>
              <a:rPr lang="fr-FR" sz="1200" b="1" i="0" u="none" noProof="0" dirty="0">
                <a:latin typeface="Comic Sans MS" pitchFamily="66" charset="0"/>
                <a:ea typeface="Calibri" panose="020F0502020204030204" pitchFamily="34" charset="0"/>
                <a:cs typeface="Calibri"/>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noProof="0" dirty="0">
                <a:latin typeface="Comic Sans MS" pitchFamily="66" charset="0"/>
                <a:cs typeface="Calibri" panose="020F0502020204030204" pitchFamily="34" charset="0"/>
              </a:rPr>
              <a:t>Donnez</a:t>
            </a:r>
            <a:r>
              <a:rPr lang="fr-FR" sz="1200" i="0" baseline="0" noProof="0" dirty="0">
                <a:latin typeface="Comic Sans MS" pitchFamily="66" charset="0"/>
                <a:cs typeface="Calibri" panose="020F0502020204030204" pitchFamily="34" charset="0"/>
              </a:rPr>
              <a:t> aux élèves le temps pour compléter la tâche.</a:t>
            </a:r>
            <a:endParaRPr lang="fr-FR" sz="1200" b="0" i="0" noProof="0" dirty="0">
              <a:solidFill>
                <a:schemeClr val="bg1"/>
              </a:solidFill>
              <a:effectLst/>
              <a:latin typeface="Comic Sans MS" pitchFamily="66" charset="0"/>
              <a:sym typeface="Comic Sans MS"/>
            </a:endParaRPr>
          </a:p>
          <a:p>
            <a:pPr marL="228600" indent="0"/>
            <a:endParaRPr lang="fr-FR" sz="1200" b="1" i="0" u="none" noProof="0" dirty="0">
              <a:latin typeface="Comic Sans MS" pitchFamily="66" charset="0"/>
              <a:ea typeface="Calibri" panose="020F0502020204030204" pitchFamily="34" charset="0"/>
              <a:cs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noProof="0" dirty="0">
                <a:latin typeface="Comic Sans MS" pitchFamily="66" charset="0"/>
              </a:rPr>
              <a:t>L’enseignant</a:t>
            </a:r>
            <a:r>
              <a:rPr lang="fr-FR" b="0" i="0" baseline="0" noProof="0" dirty="0">
                <a:latin typeface="Comic Sans MS" pitchFamily="66" charset="0"/>
              </a:rPr>
              <a:t>(e) dit :</a:t>
            </a:r>
            <a:r>
              <a:rPr lang="fr-FR" sz="1200" b="1" i="0" u="none" baseline="0" noProof="0" dirty="0">
                <a:latin typeface="Comic Sans MS" pitchFamily="66" charset="0"/>
                <a:cs typeface="Calibri"/>
              </a:rPr>
              <a:t> « Coupez</a:t>
            </a:r>
            <a:r>
              <a:rPr lang="fr-FR" b="1" i="0" noProof="0" dirty="0">
                <a:latin typeface="Comic Sans MS" pitchFamily="66" charset="0"/>
              </a:rPr>
              <a:t> le triangle en 3 parties, </a:t>
            </a:r>
            <a:r>
              <a:rPr lang="fr-FR" sz="1200" b="1" i="0" noProof="0" dirty="0">
                <a:effectLst/>
                <a:highlight>
                  <a:srgbClr val="00FFFF"/>
                </a:highlight>
                <a:latin typeface="Comic Sans MS" pitchFamily="66" charset="0"/>
                <a:cs typeface="Calibri" panose="020F0502020204030204" pitchFamily="34" charset="0"/>
              </a:rPr>
              <a:t>comme</a:t>
            </a:r>
            <a:r>
              <a:rPr lang="fr-FR" sz="1200" b="1" i="0" baseline="0" noProof="0" dirty="0">
                <a:effectLst/>
                <a:highlight>
                  <a:srgbClr val="00FFFF"/>
                </a:highlight>
                <a:latin typeface="Comic Sans MS" pitchFamily="66" charset="0"/>
                <a:cs typeface="Calibri" panose="020F0502020204030204" pitchFamily="34" charset="0"/>
              </a:rPr>
              <a:t> vous le voyez sur l’écran. »</a:t>
            </a:r>
            <a:endParaRPr lang="fr-FR" sz="1200" b="1" i="0" noProof="0" dirty="0">
              <a:effectLst/>
              <a:highlight>
                <a:srgbClr val="00FFFF"/>
              </a:highlight>
              <a:latin typeface="Comic Sans MS" pitchFamily="66"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noProof="0" dirty="0">
                <a:latin typeface="Comic Sans MS" pitchFamily="66" charset="0"/>
                <a:cs typeface="Calibri" panose="020F0502020204030204" pitchFamily="34" charset="0"/>
              </a:rPr>
              <a:t>Donnez</a:t>
            </a:r>
            <a:r>
              <a:rPr lang="fr-FR" sz="1200" i="0" baseline="0" noProof="0" dirty="0">
                <a:latin typeface="Comic Sans MS" pitchFamily="66" charset="0"/>
                <a:cs typeface="Calibri" panose="020F0502020204030204" pitchFamily="34" charset="0"/>
              </a:rPr>
              <a:t> aux élèves le temps pour compléter la tâche.</a:t>
            </a:r>
            <a:endParaRPr lang="fr-FR" sz="1200" b="0" i="0" noProof="0" dirty="0">
              <a:solidFill>
                <a:schemeClr val="bg1"/>
              </a:solidFill>
              <a:effectLst/>
              <a:latin typeface="Comic Sans MS" pitchFamily="66" charset="0"/>
              <a:sym typeface="Comic Sans MS"/>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b="0" i="0" noProof="0" dirty="0">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noProof="0" dirty="0">
                <a:latin typeface="Comic Sans MS" pitchFamily="66" charset="0"/>
              </a:rPr>
              <a:t>L’enseignant</a:t>
            </a:r>
            <a:r>
              <a:rPr lang="fr-FR" b="0" i="0" baseline="0" noProof="0" dirty="0">
                <a:latin typeface="Comic Sans MS" pitchFamily="66" charset="0"/>
              </a:rPr>
              <a:t>(e) dit :</a:t>
            </a:r>
            <a:r>
              <a:rPr lang="fr-FR" sz="1200" b="1" i="0" u="none" baseline="0" noProof="0" dirty="0">
                <a:latin typeface="Comic Sans MS" pitchFamily="66" charset="0"/>
                <a:cs typeface="Calibri"/>
              </a:rPr>
              <a:t> « D</a:t>
            </a:r>
            <a:r>
              <a:rPr lang="fr-FR" sz="1200" b="1" i="0" u="none" noProof="0" dirty="0">
                <a:solidFill>
                  <a:schemeClr val="bg1"/>
                </a:solidFill>
                <a:latin typeface="Comic Sans MS" pitchFamily="66" charset="0"/>
                <a:ea typeface="Calibri" panose="020F0502020204030204" pitchFamily="34" charset="0"/>
                <a:cs typeface="Calibri"/>
                <a:sym typeface="Comic Sans MS"/>
              </a:rPr>
              <a:t>isposez</a:t>
            </a:r>
            <a:r>
              <a:rPr lang="fr-FR" sz="1200" b="1" i="0" u="none" baseline="0" noProof="0" dirty="0">
                <a:solidFill>
                  <a:schemeClr val="bg1"/>
                </a:solidFill>
                <a:latin typeface="Comic Sans MS" pitchFamily="66" charset="0"/>
                <a:ea typeface="Calibri" panose="020F0502020204030204" pitchFamily="34" charset="0"/>
                <a:cs typeface="Calibri"/>
                <a:sym typeface="Comic Sans MS"/>
              </a:rPr>
              <a:t> les 3 pièces l’une à côté de l’autre,</a:t>
            </a:r>
            <a:r>
              <a:rPr lang="fr-FR" sz="1200" b="1" i="0" noProof="0" dirty="0">
                <a:effectLst/>
                <a:highlight>
                  <a:srgbClr val="00FFFF"/>
                </a:highlight>
                <a:latin typeface="Comic Sans MS" pitchFamily="66" charset="0"/>
                <a:ea typeface="Calibri" panose="020F0502020204030204" pitchFamily="34" charset="0"/>
                <a:cs typeface="Calibri" panose="020F0502020204030204" pitchFamily="34" charset="0"/>
              </a:rPr>
              <a:t> </a:t>
            </a:r>
            <a:r>
              <a:rPr lang="fr-FR" sz="1200" b="1" i="0" noProof="0" dirty="0">
                <a:effectLst/>
                <a:highlight>
                  <a:srgbClr val="00FFFF"/>
                </a:highlight>
                <a:latin typeface="Comic Sans MS" pitchFamily="66" charset="0"/>
                <a:cs typeface="Calibri" panose="020F0502020204030204" pitchFamily="34" charset="0"/>
              </a:rPr>
              <a:t>comme</a:t>
            </a:r>
            <a:r>
              <a:rPr lang="fr-FR" sz="1200" b="1" i="0" baseline="0" noProof="0" dirty="0">
                <a:effectLst/>
                <a:highlight>
                  <a:srgbClr val="00FFFF"/>
                </a:highlight>
                <a:latin typeface="Comic Sans MS" pitchFamily="66" charset="0"/>
                <a:cs typeface="Calibri" panose="020F0502020204030204" pitchFamily="34" charset="0"/>
              </a:rPr>
              <a:t> vous le voyez sur l’écran.</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0" baseline="0" noProof="0" dirty="0">
                <a:effectLst/>
                <a:highlight>
                  <a:srgbClr val="00FFFF"/>
                </a:highlight>
                <a:latin typeface="Comic Sans MS" pitchFamily="66" charset="0"/>
                <a:ea typeface="Calibri" panose="020F0502020204030204" pitchFamily="34" charset="0"/>
                <a:cs typeface="Calibri" panose="020F0502020204030204" pitchFamily="34" charset="0"/>
              </a:rPr>
              <a:t>Que remarquez-vous ? »</a:t>
            </a:r>
            <a:endParaRPr lang="fr-FR" sz="1200" b="1" i="0" noProof="0" dirty="0">
              <a:effectLst/>
              <a:highlight>
                <a:srgbClr val="00FFFF"/>
              </a:highlight>
              <a:latin typeface="Comic Sans MS" pitchFamily="66"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noProof="0" dirty="0">
                <a:latin typeface="Comic Sans MS" pitchFamily="66" charset="0"/>
                <a:cs typeface="Calibri" panose="020F0502020204030204" pitchFamily="34" charset="0"/>
              </a:rPr>
              <a:t>Donnez</a:t>
            </a:r>
            <a:r>
              <a:rPr lang="fr-FR" sz="1200" i="0" baseline="0" noProof="0" dirty="0">
                <a:latin typeface="Comic Sans MS" pitchFamily="66" charset="0"/>
                <a:cs typeface="Calibri" panose="020F0502020204030204" pitchFamily="34" charset="0"/>
              </a:rPr>
              <a:t> aux élèves le temps pour répondre</a:t>
            </a:r>
            <a:r>
              <a:rPr lang="fr-FR" sz="1200" b="0" i="0" u="none" noProof="0" dirty="0">
                <a:solidFill>
                  <a:schemeClr val="bg1"/>
                </a:solidFill>
                <a:effectLst/>
                <a:latin typeface="Comic Sans MS" pitchFamily="66" charset="0"/>
                <a:cs typeface="Calibri" panose="020F0502020204030204" pitchFamily="34" charset="0"/>
                <a:sym typeface="Comic Sans MS"/>
              </a:rPr>
              <a:t>.</a:t>
            </a:r>
            <a:endParaRPr lang="fr-FR" sz="1200" b="0" i="0" noProof="0" dirty="0">
              <a:solidFill>
                <a:schemeClr val="bg1"/>
              </a:solidFill>
              <a:effectLst/>
              <a:latin typeface="Comic Sans MS" pitchFamily="66" charset="0"/>
              <a:sym typeface="Comic Sans MS"/>
            </a:endParaRPr>
          </a:p>
          <a:p>
            <a:pPr marL="228600" indent="0"/>
            <a:endParaRPr lang="fr-FR" sz="1200" b="1" i="0" u="none" noProof="0" dirty="0">
              <a:latin typeface="Comic Sans MS" pitchFamily="66" charset="0"/>
              <a:ea typeface="Calibri" panose="020F0502020204030204" pitchFamily="34" charset="0"/>
              <a:cs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noProof="0" dirty="0">
                <a:latin typeface="Comic Sans MS" pitchFamily="66" charset="0"/>
              </a:rPr>
              <a:t>L’enseignant</a:t>
            </a:r>
            <a:r>
              <a:rPr lang="fr-FR" b="0" i="0" baseline="0" noProof="0" dirty="0">
                <a:latin typeface="Comic Sans MS" pitchFamily="66" charset="0"/>
              </a:rPr>
              <a:t>(e) corrige l’activité d’une manière interactive</a:t>
            </a:r>
            <a:r>
              <a:rPr lang="fr-FR" sz="1200" b="0" i="0" u="none" noProof="0" dirty="0">
                <a:effectLst/>
                <a:latin typeface="Comic Sans MS" pitchFamily="66" charset="0"/>
              </a:rPr>
              <a:t>.</a:t>
            </a:r>
            <a:endParaRPr lang="fr-FR" sz="1200" b="1" i="0" u="sng" noProof="0" dirty="0">
              <a:effectLst/>
              <a:highlight>
                <a:srgbClr val="00FFFF"/>
              </a:highlight>
              <a:latin typeface="Comic Sans MS" pitchFamily="66"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noProof="0" dirty="0">
                <a:latin typeface="Comic Sans MS" pitchFamily="66" charset="0"/>
              </a:rPr>
              <a:t>L’enseignant</a:t>
            </a:r>
            <a:r>
              <a:rPr lang="fr-FR" b="0" i="0" baseline="0" noProof="0" dirty="0">
                <a:latin typeface="Comic Sans MS" pitchFamily="66" charset="0"/>
              </a:rPr>
              <a:t>(e) dit :</a:t>
            </a:r>
            <a:r>
              <a:rPr lang="fr-FR" sz="1200" b="1" i="0" u="none" baseline="0" noProof="0" dirty="0">
                <a:latin typeface="Comic Sans MS" pitchFamily="66" charset="0"/>
                <a:cs typeface="Calibri"/>
              </a:rPr>
              <a:t> « </a:t>
            </a:r>
            <a:r>
              <a:rPr lang="fr-FR" sz="1200" b="1" i="0" u="none" baseline="0" noProof="0" dirty="0">
                <a:effectLst/>
                <a:highlight>
                  <a:srgbClr val="00FFFF"/>
                </a:highlight>
                <a:latin typeface="Comic Sans MS" pitchFamily="66" charset="0"/>
                <a:cs typeface="Calibri" panose="020F0502020204030204" pitchFamily="34" charset="0"/>
              </a:rPr>
              <a:t>Les 3 angles forment un angle plat.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0" u="none" baseline="0" noProof="0" dirty="0">
                <a:effectLst/>
                <a:highlight>
                  <a:srgbClr val="00FFFF"/>
                </a:highlight>
                <a:latin typeface="Comic Sans MS" pitchFamily="66" charset="0"/>
                <a:ea typeface="Calibri" panose="020F0502020204030204" pitchFamily="34" charset="0"/>
                <a:cs typeface="Calibri" panose="020F0502020204030204" pitchFamily="34" charset="0"/>
              </a:rPr>
              <a:t>Mais, la mesure d’un angle plat est de 180</a:t>
            </a:r>
            <a:r>
              <a:rPr lang="fr-FR" sz="1200" b="1" i="0" baseline="30000" noProof="0" dirty="0">
                <a:effectLst/>
                <a:highlight>
                  <a:srgbClr val="00FFFF"/>
                </a:highlight>
                <a:latin typeface="Comic Sans MS" pitchFamily="66" charset="0"/>
                <a:ea typeface="Calibri" panose="020F0502020204030204" pitchFamily="34" charset="0"/>
                <a:cs typeface="Calibri" panose="020F0502020204030204" pitchFamily="34" charset="0"/>
              </a:rPr>
              <a:t>o</a:t>
            </a:r>
            <a:r>
              <a:rPr lang="fr-FR" sz="1200" b="1" i="0" baseline="0" noProof="0" dirty="0">
                <a:effectLst/>
                <a:highlight>
                  <a:srgbClr val="00FFFF"/>
                </a:highlight>
                <a:latin typeface="Comic Sans MS" pitchFamily="66" charset="0"/>
                <a:ea typeface="Calibri" panose="020F0502020204030204" pitchFamily="34" charset="0"/>
                <a:cs typeface="Calibri" panose="020F0502020204030204" pitchFamily="34" charset="0"/>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0" u="none" baseline="0" noProof="0" dirty="0">
                <a:effectLst/>
                <a:highlight>
                  <a:srgbClr val="00FFFF"/>
                </a:highlight>
                <a:latin typeface="Comic Sans MS" pitchFamily="66" charset="0"/>
                <a:ea typeface="Calibri" panose="020F0502020204030204" pitchFamily="34" charset="0"/>
                <a:cs typeface="Calibri" panose="020F0502020204030204" pitchFamily="34" charset="0"/>
              </a:rPr>
              <a:t>Donc, la somme des angles d’un triangle est de 180</a:t>
            </a:r>
            <a:r>
              <a:rPr lang="fr-FR" sz="1200" b="1" i="0" baseline="30000" noProof="0" dirty="0">
                <a:effectLst/>
                <a:highlight>
                  <a:srgbClr val="00FFFF"/>
                </a:highlight>
                <a:latin typeface="Comic Sans MS" pitchFamily="66" charset="0"/>
                <a:ea typeface="Calibri" panose="020F0502020204030204" pitchFamily="34" charset="0"/>
                <a:cs typeface="Calibri" panose="020F0502020204030204" pitchFamily="34" charset="0"/>
              </a:rPr>
              <a:t>o</a:t>
            </a:r>
            <a:r>
              <a:rPr lang="fr-FR" sz="1200" b="1" i="0" baseline="0" noProof="0" dirty="0">
                <a:effectLst/>
                <a:highlight>
                  <a:srgbClr val="00FFFF"/>
                </a:highlight>
                <a:latin typeface="Comic Sans MS" pitchFamily="66" charset="0"/>
                <a:ea typeface="Calibri" panose="020F0502020204030204" pitchFamily="34" charset="0"/>
                <a:cs typeface="Calibri" panose="020F0502020204030204" pitchFamily="34" charset="0"/>
              </a:rPr>
              <a:t>. »</a:t>
            </a:r>
            <a:endParaRPr lang="fr-FR" sz="1200" b="1" i="0" u="none" noProof="0" dirty="0">
              <a:effectLst/>
              <a:highlight>
                <a:srgbClr val="00FFFF"/>
              </a:highlight>
              <a:latin typeface="Comic Sans MS" pitchFamily="66"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b="1" i="0" u="none" noProof="0" dirty="0">
              <a:effectLst/>
              <a:highlight>
                <a:srgbClr val="00FF00"/>
              </a:highlight>
              <a:latin typeface="Comic Sans MS" pitchFamily="66" charset="0"/>
              <a:ea typeface="Calibri" panose="020F0502020204030204" pitchFamily="34" charset="0"/>
              <a:cs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i="0" noProof="0" dirty="0">
                <a:effectLst/>
                <a:highlight>
                  <a:srgbClr val="00FF00"/>
                </a:highlight>
                <a:latin typeface="Comic Sans MS" pitchFamily="66" charset="0"/>
                <a:ea typeface="Calibri" panose="020F0502020204030204" pitchFamily="34" charset="0"/>
              </a:rPr>
              <a:t>Demandez aux élèves d’utiliser leurs rapporteurs et</a:t>
            </a:r>
            <a:r>
              <a:rPr lang="fr-FR" sz="1800" i="0" baseline="0" noProof="0" dirty="0">
                <a:effectLst/>
                <a:highlight>
                  <a:srgbClr val="00FF00"/>
                </a:highlight>
                <a:latin typeface="Comic Sans MS" pitchFamily="66" charset="0"/>
                <a:ea typeface="Calibri" panose="020F0502020204030204" pitchFamily="34" charset="0"/>
              </a:rPr>
              <a:t> de mesurer les 3 angles d’un triangle et vérifier leur somme.</a:t>
            </a:r>
            <a:endParaRPr lang="fr-FR" i="0" noProof="0"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7</a:t>
            </a:fld>
            <a:endParaRPr lang="en-US" dirty="0">
              <a:latin typeface="Comic Sans MS" panose="030F0702030302020204" pitchFamily="66" charset="0"/>
            </a:endParaRPr>
          </a:p>
        </p:txBody>
      </p:sp>
    </p:spTree>
    <p:extLst>
      <p:ext uri="{BB962C8B-B14F-4D97-AF65-F5344CB8AC3E}">
        <p14:creationId xmlns:p14="http://schemas.microsoft.com/office/powerpoint/2010/main" val="749282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dit : </a:t>
                </a:r>
                <a:r>
                  <a:rPr lang="fr-FR" b="1" i="0" baseline="0" dirty="0">
                    <a:latin typeface="Comic Sans MS" pitchFamily="66" charset="0"/>
                  </a:rPr>
                  <a:t>« </a:t>
                </a:r>
                <a:r>
                  <a:rPr lang="fr-FR" sz="1200" b="1" i="0" dirty="0">
                    <a:solidFill>
                      <a:schemeClr val="bg1"/>
                    </a:solidFill>
                    <a:latin typeface="Comic Sans MS" pitchFamily="66" charset="0"/>
                    <a:sym typeface="Comic Sans MS"/>
                  </a:rPr>
                  <a:t>Calculez</a:t>
                </a:r>
                <a:r>
                  <a:rPr lang="fr-FR" sz="1200" b="1" i="0" baseline="0" dirty="0">
                    <a:solidFill>
                      <a:schemeClr val="bg1"/>
                    </a:solidFill>
                    <a:latin typeface="Comic Sans MS" pitchFamily="66" charset="0"/>
                    <a:sym typeface="Comic Sans MS"/>
                  </a:rPr>
                  <a:t> la mesure de l’angle</a:t>
                </a:r>
                <a:r>
                  <a:rPr lang="fr-FR" sz="1200" b="1" i="0" dirty="0">
                    <a:solidFill>
                      <a:schemeClr val="bg1"/>
                    </a:solidFill>
                    <a:latin typeface="Comic Sans MS" pitchFamily="66" charset="0"/>
                    <a:sym typeface="Comic Sans MS"/>
                  </a:rPr>
                  <a:t> </a:t>
                </a:r>
                <a14:m>
                  <m:oMath xmlns:m="http://schemas.openxmlformats.org/officeDocument/2006/math">
                    <m:acc>
                      <m:accPr>
                        <m:chr m:val="̂"/>
                        <m:ctrlPr>
                          <a:rPr lang="fr-FR" sz="1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200" b="1" i="0"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𝐁𝐀𝐂</m:t>
                        </m:r>
                      </m:e>
                    </m:acc>
                  </m:oMath>
                </a14:m>
                <a:r>
                  <a:rPr lang="fr-FR" sz="1200" b="1" i="0" u="none" dirty="0">
                    <a:latin typeface="Comic Sans MS" pitchFamily="66" charset="0"/>
                    <a:ea typeface="Calibri" panose="020F0502020204030204" pitchFamily="34" charset="0"/>
                    <a:cs typeface="Calibri"/>
                  </a:rPr>
                  <a:t>. »</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compléter cette activité.</a:t>
                </a:r>
              </a:p>
              <a:p>
                <a:pPr marL="228600" indent="0"/>
                <a:endParaRPr lang="fr-FR" sz="12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b="1" i="0" baseline="0" dirty="0">
                    <a:latin typeface="Comic Sans MS" pitchFamily="66" charset="0"/>
                  </a:rPr>
                  <a:t>« Soit le triangle ABC, trouvez la mesure de l’angle</a:t>
                </a:r>
                <a:r>
                  <a:rPr lang="fr-FR" sz="1200" b="1" i="0" dirty="0">
                    <a:solidFill>
                      <a:schemeClr val="bg1"/>
                    </a:solidFill>
                    <a:latin typeface="Comic Sans MS" pitchFamily="66" charset="0"/>
                    <a:sym typeface="Comic Sans MS"/>
                  </a:rPr>
                  <a:t> </a:t>
                </a:r>
                <a14:m>
                  <m:oMath xmlns:m="http://schemas.openxmlformats.org/officeDocument/2006/math">
                    <m:acc>
                      <m:accPr>
                        <m:chr m:val="̂"/>
                        <m:ctrlPr>
                          <a:rPr lang="fr-FR" sz="1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200" b="1" i="0"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𝐁𝐀𝐂</m:t>
                        </m:r>
                      </m:e>
                    </m:acc>
                  </m:oMath>
                </a14:m>
                <a:r>
                  <a:rPr lang="fr-FR" sz="1200" b="1" i="0" u="none" dirty="0">
                    <a:latin typeface="Comic Sans MS" pitchFamily="66" charset="0"/>
                    <a:ea typeface="Calibri" panose="020F0502020204030204" pitchFamily="34" charset="0"/>
                    <a:cs typeface="Calibri"/>
                  </a:rPr>
                  <a:t>.</a:t>
                </a:r>
                <a:endParaRPr lang="fr-FR" sz="1200" b="1" i="0" u="none" dirty="0">
                  <a:effectLst/>
                  <a:latin typeface="Comic Sans MS" pitchFamily="66" charset="0"/>
                </a:endParaRPr>
              </a:p>
              <a:p>
                <a:pPr marL="228600" indent="0"/>
                <a:r>
                  <a:rPr lang="fr-FR" b="1" i="0" dirty="0">
                    <a:latin typeface="Comic Sans MS" pitchFamily="66" charset="0"/>
                  </a:rPr>
                  <a:t>On sait que la somme des angles d'un triangle vaut 180</a:t>
                </a:r>
                <a14:m>
                  <m:oMath xmlns:m="http://schemas.openxmlformats.org/officeDocument/2006/math">
                    <m:r>
                      <a:rPr lang="fr-FR" sz="1200" b="1" i="0"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a14:m>
                <a:r>
                  <a:rPr lang="fr-FR" sz="1200" b="1" i="0" u="none" dirty="0">
                    <a:latin typeface="Comic Sans MS" pitchFamily="66" charset="0"/>
                    <a:ea typeface="Calibri" panose="020F0502020204030204" pitchFamily="34" charset="0"/>
                    <a:cs typeface="Calibri"/>
                  </a:rPr>
                  <a:t>. </a:t>
                </a:r>
                <a:r>
                  <a:rPr lang="fr-FR" b="1" i="0" dirty="0">
                    <a:latin typeface="Comic Sans MS" pitchFamily="66" charset="0"/>
                  </a:rPr>
                  <a:t>Donc, </a:t>
                </a:r>
                <a14:m>
                  <m:oMath xmlns:m="http://schemas.openxmlformats.org/officeDocument/2006/math">
                    <m:acc>
                      <m:accPr>
                        <m:chr m:val="̂"/>
                        <m:ctrlPr>
                          <a:rPr lang="fr-FR" sz="1200" b="1" i="1"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fr-FR" sz="1200" b="1" i="0" smtClean="0">
                            <a:solidFill>
                              <a:schemeClr val="tx1">
                                <a:lumMod val="75000"/>
                                <a:lumOff val="25000"/>
                              </a:schemeClr>
                            </a:solidFill>
                            <a:latin typeface="Cambria Math" panose="02040503050406030204" pitchFamily="18" charset="0"/>
                            <a:cs typeface="Poppins Medium" panose="00000600000000000000" pitchFamily="50" charset="0"/>
                          </a:rPr>
                          <m:t>𝐁𝐀𝐂</m:t>
                        </m:r>
                      </m:e>
                    </m:acc>
                    <m:r>
                      <a:rPr lang="fr-FR" sz="1200" b="1" i="0" smtClean="0">
                        <a:solidFill>
                          <a:schemeClr val="tx1">
                            <a:lumMod val="75000"/>
                            <a:lumOff val="25000"/>
                          </a:schemeClr>
                        </a:solidFill>
                        <a:latin typeface="Cambria Math" panose="02040503050406030204" pitchFamily="18" charset="0"/>
                        <a:cs typeface="Poppins Medium" panose="00000600000000000000" pitchFamily="50" charset="0"/>
                      </a:rPr>
                      <m:t>+ </m:t>
                    </m:r>
                    <m:acc>
                      <m:accPr>
                        <m:chr m:val="̂"/>
                        <m:ctrlPr>
                          <a:rPr lang="fr-FR" sz="1200" b="1" i="1"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fr-FR" sz="1200" b="1" i="0" smtClean="0">
                            <a:solidFill>
                              <a:schemeClr val="tx1">
                                <a:lumMod val="75000"/>
                                <a:lumOff val="25000"/>
                              </a:schemeClr>
                            </a:solidFill>
                            <a:latin typeface="Cambria Math" panose="02040503050406030204" pitchFamily="18" charset="0"/>
                            <a:cs typeface="Poppins Medium" panose="00000600000000000000" pitchFamily="50" charset="0"/>
                          </a:rPr>
                          <m:t>𝐀𝐁𝐂</m:t>
                        </m:r>
                      </m:e>
                    </m:acc>
                    <m:r>
                      <a:rPr lang="fr-FR" sz="1200" b="1" i="0" smtClean="0">
                        <a:solidFill>
                          <a:schemeClr val="tx1">
                            <a:lumMod val="75000"/>
                            <a:lumOff val="25000"/>
                          </a:schemeClr>
                        </a:solidFill>
                        <a:latin typeface="Cambria Math" panose="02040503050406030204" pitchFamily="18" charset="0"/>
                        <a:cs typeface="Poppins Medium" panose="00000600000000000000" pitchFamily="50" charset="0"/>
                      </a:rPr>
                      <m:t>+ </m:t>
                    </m:r>
                    <m:acc>
                      <m:accPr>
                        <m:chr m:val="̂"/>
                        <m:ctrlPr>
                          <a:rPr lang="fr-FR" sz="1200" b="1" i="1"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fr-FR" sz="1200" b="1" i="0" smtClean="0">
                            <a:solidFill>
                              <a:schemeClr val="tx1">
                                <a:lumMod val="75000"/>
                                <a:lumOff val="25000"/>
                              </a:schemeClr>
                            </a:solidFill>
                            <a:latin typeface="Cambria Math" panose="02040503050406030204" pitchFamily="18" charset="0"/>
                            <a:cs typeface="Poppins Medium" panose="00000600000000000000" pitchFamily="50" charset="0"/>
                          </a:rPr>
                          <m:t>𝐀𝐂𝐁</m:t>
                        </m:r>
                      </m:e>
                    </m:acc>
                    <m:r>
                      <a:rPr lang="fr-FR" sz="1200" b="1" i="0" smtClean="0">
                        <a:solidFill>
                          <a:schemeClr val="tx1">
                            <a:lumMod val="75000"/>
                            <a:lumOff val="25000"/>
                          </a:schemeClr>
                        </a:solidFill>
                        <a:latin typeface="Cambria Math" panose="02040503050406030204" pitchFamily="18" charset="0"/>
                        <a:cs typeface="Poppins Medium" panose="00000600000000000000" pitchFamily="50" charset="0"/>
                      </a:rPr>
                      <m:t>=</m:t>
                    </m:r>
                    <m:r>
                      <a:rPr lang="fr-FR" sz="1200" b="1" i="0" smtClean="0">
                        <a:solidFill>
                          <a:schemeClr val="tx1">
                            <a:lumMod val="75000"/>
                            <a:lumOff val="25000"/>
                          </a:schemeClr>
                        </a:solidFill>
                        <a:latin typeface="Cambria Math" panose="02040503050406030204" pitchFamily="18" charset="0"/>
                        <a:cs typeface="Poppins Medium" panose="00000600000000000000" pitchFamily="50" charset="0"/>
                      </a:rPr>
                      <m:t>𝟏𝟖𝟎</m:t>
                    </m:r>
                    <m:r>
                      <a:rPr lang="fr-FR" sz="1200" b="1" i="0"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fr-FR" sz="1200" b="1" i="0" smtClean="0">
                        <a:solidFill>
                          <a:schemeClr val="tx1">
                            <a:lumMod val="75000"/>
                            <a:lumOff val="25000"/>
                          </a:schemeClr>
                        </a:solidFill>
                        <a:latin typeface="Cambria Math" panose="02040503050406030204" pitchFamily="18" charset="0"/>
                        <a:cs typeface="Poppins Medium" panose="00000600000000000000" pitchFamily="50" charset="0"/>
                      </a:rPr>
                      <m:t> </m:t>
                    </m:r>
                    <m:r>
                      <a:rPr lang="fr-FR" sz="1200" b="1" i="0" smtClean="0">
                        <a:solidFill>
                          <a:schemeClr val="tx1">
                            <a:lumMod val="75000"/>
                            <a:lumOff val="25000"/>
                          </a:schemeClr>
                        </a:solidFill>
                        <a:latin typeface="Cambria Math"/>
                        <a:cs typeface="Poppins Medium" panose="00000600000000000000" pitchFamily="50" charset="0"/>
                      </a:rPr>
                      <m:t>.</m:t>
                    </m:r>
                  </m:oMath>
                </a14:m>
                <a:endParaRPr lang="fr-FR" sz="1200" b="1" i="0" dirty="0">
                  <a:solidFill>
                    <a:schemeClr val="tx1">
                      <a:lumMod val="75000"/>
                      <a:lumOff val="25000"/>
                    </a:schemeClr>
                  </a:solidFill>
                  <a:latin typeface="Comic Sans MS" pitchFamily="66" charset="0"/>
                  <a:cs typeface="Poppins Medium" panose="00000600000000000000" pitchFamily="50" charset="0"/>
                </a:endParaRPr>
              </a:p>
              <a:p>
                <a:pPr marL="228600" indent="0"/>
                <a:r>
                  <a:rPr lang="fr-FR" b="1" i="0" dirty="0">
                    <a:latin typeface="Comic Sans MS" pitchFamily="66" charset="0"/>
                  </a:rPr>
                  <a:t>Et maintenant, nous pouvons trouver la mesure de l'angle </a:t>
                </a:r>
                <a14:m>
                  <m:oMath xmlns:m="http://schemas.openxmlformats.org/officeDocument/2006/math">
                    <m:acc>
                      <m:accPr>
                        <m:chr m:val="̂"/>
                        <m:ctrlPr>
                          <a:rPr lang="fr-FR" sz="1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200" b="1" i="0"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𝐁𝐀𝐂</m:t>
                        </m:r>
                      </m:e>
                    </m:acc>
                    <m:r>
                      <a:rPr lang="fr-FR" sz="1200" b="1" i="0" smtClean="0">
                        <a:solidFill>
                          <a:schemeClr val="bg1"/>
                        </a:solidFill>
                        <a:effectLst/>
                        <a:latin typeface="Cambria Math"/>
                        <a:ea typeface="Calibri" panose="020F0502020204030204" pitchFamily="34" charset="0"/>
                        <a:cs typeface="Calibri" panose="020F0502020204030204" pitchFamily="34" charset="0"/>
                      </a:rPr>
                      <m:t> </m:t>
                    </m:r>
                  </m:oMath>
                </a14:m>
                <a:r>
                  <a:rPr lang="fr-FR" b="1" i="0" dirty="0">
                    <a:latin typeface="Comic Sans MS" pitchFamily="66" charset="0"/>
                  </a:rPr>
                  <a:t>. </a:t>
                </a:r>
              </a:p>
              <a:p>
                <a:pPr marL="228600" indent="0"/>
                <a:r>
                  <a:rPr lang="fr-FR" b="1" i="0" dirty="0">
                    <a:latin typeface="Comic Sans MS" pitchFamily="66" charset="0"/>
                  </a:rPr>
                  <a:t>Sa mesure est de 180 degrés moins la somme des mesures des angles </a:t>
                </a:r>
                <a14:m>
                  <m:oMath xmlns:m="http://schemas.openxmlformats.org/officeDocument/2006/math">
                    <m:acc>
                      <m:accPr>
                        <m:chr m:val="̂"/>
                        <m:ctrlPr>
                          <a:rPr lang="fr-FR" sz="1200" b="1" i="1"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fr-FR" sz="1200" b="1" i="0" smtClean="0">
                            <a:solidFill>
                              <a:schemeClr val="tx1">
                                <a:lumMod val="75000"/>
                                <a:lumOff val="25000"/>
                              </a:schemeClr>
                            </a:solidFill>
                            <a:latin typeface="Cambria Math" panose="02040503050406030204" pitchFamily="18" charset="0"/>
                            <a:cs typeface="Poppins Medium" panose="00000600000000000000" pitchFamily="50" charset="0"/>
                          </a:rPr>
                          <m:t>𝐀𝐁𝐂</m:t>
                        </m:r>
                      </m:e>
                    </m:acc>
                    <m:r>
                      <a:rPr lang="fr-FR" sz="1200" b="1" i="0" smtClean="0">
                        <a:solidFill>
                          <a:schemeClr val="tx1">
                            <a:lumMod val="75000"/>
                            <a:lumOff val="25000"/>
                          </a:schemeClr>
                        </a:solidFill>
                        <a:latin typeface="Cambria Math"/>
                        <a:cs typeface="Poppins Medium" panose="00000600000000000000" pitchFamily="50" charset="0"/>
                      </a:rPr>
                      <m:t> </m:t>
                    </m:r>
                    <m:r>
                      <a:rPr lang="fr-FR" sz="1200" b="1" i="0" smtClean="0">
                        <a:solidFill>
                          <a:schemeClr val="tx1">
                            <a:lumMod val="75000"/>
                            <a:lumOff val="25000"/>
                          </a:schemeClr>
                        </a:solidFill>
                        <a:latin typeface="Cambria Math"/>
                        <a:cs typeface="Poppins Medium" panose="00000600000000000000" pitchFamily="50" charset="0"/>
                      </a:rPr>
                      <m:t>𝐞𝐭</m:t>
                    </m:r>
                    <m:r>
                      <a:rPr lang="fr-FR" sz="1200" b="1" i="0" smtClean="0">
                        <a:solidFill>
                          <a:schemeClr val="tx1">
                            <a:lumMod val="75000"/>
                            <a:lumOff val="25000"/>
                          </a:schemeClr>
                        </a:solidFill>
                        <a:latin typeface="Cambria Math"/>
                        <a:cs typeface="Poppins Medium" panose="00000600000000000000" pitchFamily="50" charset="0"/>
                      </a:rPr>
                      <m:t>  </m:t>
                    </m:r>
                    <m:acc>
                      <m:accPr>
                        <m:chr m:val="̂"/>
                        <m:ctrlPr>
                          <a:rPr lang="fr-FR" sz="1200" b="1" i="1"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fr-FR" sz="1200" b="1" i="0" smtClean="0">
                            <a:solidFill>
                              <a:schemeClr val="tx1">
                                <a:lumMod val="75000"/>
                                <a:lumOff val="25000"/>
                              </a:schemeClr>
                            </a:solidFill>
                            <a:latin typeface="Cambria Math" panose="02040503050406030204" pitchFamily="18" charset="0"/>
                            <a:cs typeface="Poppins Medium" panose="00000600000000000000" pitchFamily="50" charset="0"/>
                          </a:rPr>
                          <m:t>𝐀𝐂𝐁</m:t>
                        </m:r>
                      </m:e>
                    </m:acc>
                  </m:oMath>
                </a14:m>
                <a:r>
                  <a:rPr lang="fr-FR" b="1" i="0" dirty="0">
                    <a:latin typeface="Comic Sans MS" pitchFamily="66" charset="0"/>
                  </a:rPr>
                  <a:t>.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14:m>
                  <m:oMath xmlns:m="http://schemas.openxmlformats.org/officeDocument/2006/math">
                    <m:acc>
                      <m:accPr>
                        <m:chr m:val="̂"/>
                        <m:ctrlPr>
                          <a:rPr lang="fr-FR" sz="1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200" b="1" i="0"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𝐁𝐀𝐂</m:t>
                        </m:r>
                      </m:e>
                    </m:acc>
                    <m:r>
                      <a:rPr lang="fr-FR" sz="1200" b="1" i="0" smtClean="0">
                        <a:solidFill>
                          <a:schemeClr val="bg1"/>
                        </a:solidFill>
                        <a:effectLst/>
                        <a:latin typeface="Cambria Math"/>
                        <a:ea typeface="Calibri" panose="020F0502020204030204" pitchFamily="34" charset="0"/>
                        <a:cs typeface="Calibri" panose="020F0502020204030204" pitchFamily="34" charset="0"/>
                      </a:rPr>
                      <m:t>  </m:t>
                    </m:r>
                  </m:oMath>
                </a14:m>
                <a:r>
                  <a:rPr lang="fr-FR" b="1" i="0" dirty="0">
                    <a:latin typeface="Comic Sans MS" pitchFamily="66" charset="0"/>
                  </a:rPr>
                  <a:t>= 𝟏𝟖𝟎°− (</a:t>
                </a:r>
                <a14:m>
                  <m:oMath xmlns:m="http://schemas.openxmlformats.org/officeDocument/2006/math">
                    <m:acc>
                      <m:accPr>
                        <m:chr m:val="̂"/>
                        <m:ctrlPr>
                          <a:rPr lang="fr-FR" sz="1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ctrlPr>
                      </m:accPr>
                      <m:e>
                        <m:r>
                          <a:rPr lang="fr-FR" sz="1200" b="1" i="0"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𝐀𝐁𝐂</m:t>
                        </m:r>
                      </m:e>
                    </m:acc>
                    <m:r>
                      <a:rPr lang="fr-FR" sz="1200" b="1" i="0"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fr-FR" sz="1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fr-FR" sz="1200" b="1" i="0" cap="none" smtClean="0">
                            <a:solidFill>
                              <a:schemeClr val="tx1">
                                <a:lumMod val="75000"/>
                                <a:lumOff val="25000"/>
                              </a:schemeClr>
                            </a:solidFill>
                            <a:latin typeface="Cambria Math" panose="02040503050406030204" pitchFamily="18" charset="0"/>
                            <a:cs typeface="Poppins Medium" panose="00000600000000000000" pitchFamily="50" charset="0"/>
                          </a:rPr>
                          <m:t>𝐀𝐂𝐁</m:t>
                        </m:r>
                      </m:e>
                    </m:acc>
                  </m:oMath>
                </a14:m>
                <a:r>
                  <a:rPr lang="fr-FR" b="1" i="0" dirty="0">
                    <a:latin typeface="Comic Sans MS" pitchFamily="66" charset="0"/>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14:m>
                  <m:oMath xmlns:m="http://schemas.openxmlformats.org/officeDocument/2006/math">
                    <m:acc>
                      <m:accPr>
                        <m:chr m:val="̂"/>
                        <m:ctrlPr>
                          <a:rPr lang="fr-FR" sz="1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200" b="1" i="0"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𝐁𝐀𝐂</m:t>
                        </m:r>
                      </m:e>
                    </m:acc>
                  </m:oMath>
                </a14:m>
                <a:r>
                  <a:rPr lang="fr-FR" i="0" dirty="0">
                    <a:latin typeface="Comic Sans MS" pitchFamily="66" charset="0"/>
                  </a:rPr>
                  <a:t> = 𝟏𝟖𝟎°−(𝟓𝟗°+𝟓𝟒°)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14:m>
                  <m:oMath xmlns:m="http://schemas.openxmlformats.org/officeDocument/2006/math">
                    <m:acc>
                      <m:accPr>
                        <m:chr m:val="̂"/>
                        <m:ctrlPr>
                          <a:rPr lang="fr-FR" sz="1200" b="0"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m:rPr>
                            <m:sty m:val="p"/>
                          </m:rPr>
                          <a:rPr lang="fr-FR" sz="1200" b="0" i="0"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BAC</m:t>
                        </m:r>
                      </m:e>
                    </m:acc>
                  </m:oMath>
                </a14:m>
                <a:r>
                  <a:rPr lang="fr-FR" b="0" i="0" dirty="0">
                    <a:latin typeface="Comic Sans MS" pitchFamily="66" charset="0"/>
                  </a:rPr>
                  <a:t> =𝟏𝟖𝟎°−𝟏𝟏𝟑°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latin typeface="Comic Sans MS" pitchFamily="66" charset="0"/>
                  </a:rPr>
                  <a:t>L'angle </a:t>
                </a:r>
                <a14:m>
                  <m:oMath xmlns:m="http://schemas.openxmlformats.org/officeDocument/2006/math">
                    <m:acc>
                      <m:accPr>
                        <m:chr m:val="̂"/>
                        <m:ctrlPr>
                          <a:rPr lang="fr-FR" sz="1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1200" b="1" i="0"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𝐁𝐀𝐂</m:t>
                        </m:r>
                      </m:e>
                    </m:acc>
                  </m:oMath>
                </a14:m>
                <a:r>
                  <a:rPr lang="fr-FR" b="1" i="0" dirty="0">
                    <a:latin typeface="Comic Sans MS" pitchFamily="66" charset="0"/>
                  </a:rPr>
                  <a:t> mesure 67 degrés.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latin typeface="Comic Sans MS" pitchFamily="66" charset="0"/>
                  </a:rPr>
                  <a:t>Donc, si nous connaissons la mesure de 2 angles dans un triangle, nous pouvons calculer la mesure du troisième</a:t>
                </a:r>
                <a:r>
                  <a:rPr lang="fr-FR" b="1" i="0" baseline="0" dirty="0">
                    <a:solidFill>
                      <a:srgbClr val="666666"/>
                    </a:solidFill>
                    <a:effectLst/>
                    <a:latin typeface="Comic Sans MS" pitchFamily="66" charset="0"/>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b="0" i="0" u="none" strike="noStrike" cap="none" dirty="0">
                  <a:solidFill>
                    <a:schemeClr val="tx1">
                      <a:lumMod val="75000"/>
                      <a:lumOff val="25000"/>
                    </a:schemeClr>
                  </a:solidFill>
                  <a:latin typeface="Comic Sans MS" pitchFamily="66" charset="0"/>
                  <a:ea typeface="Calibri"/>
                  <a:cs typeface="Poppins Medium" panose="00000600000000000000" pitchFamily="50" charset="0"/>
                  <a:sym typeface="Calibri"/>
                </a:endParaRPr>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dit : </a:t>
                </a:r>
                <a:r>
                  <a:rPr lang="fr-FR" b="1" i="0" baseline="0" dirty="0">
                    <a:latin typeface="Comic Sans MS" pitchFamily="66" charset="0"/>
                  </a:rPr>
                  <a:t>« </a:t>
                </a:r>
                <a:r>
                  <a:rPr lang="fr-FR" sz="1200" b="1" i="0" dirty="0">
                    <a:solidFill>
                      <a:schemeClr val="bg1"/>
                    </a:solidFill>
                    <a:latin typeface="Comic Sans MS" pitchFamily="66" charset="0"/>
                    <a:sym typeface="Comic Sans MS"/>
                  </a:rPr>
                  <a:t>Calculez</a:t>
                </a:r>
                <a:r>
                  <a:rPr lang="fr-FR" sz="1200" b="1" i="0" baseline="0" dirty="0">
                    <a:solidFill>
                      <a:schemeClr val="bg1"/>
                    </a:solidFill>
                    <a:latin typeface="Comic Sans MS" pitchFamily="66" charset="0"/>
                    <a:sym typeface="Comic Sans MS"/>
                  </a:rPr>
                  <a:t> la mesure de l’angle</a:t>
                </a:r>
                <a:r>
                  <a:rPr lang="fr-FR" sz="1200" b="1" i="0" dirty="0">
                    <a:solidFill>
                      <a:schemeClr val="bg1"/>
                    </a:solidFill>
                    <a:latin typeface="Comic Sans MS" pitchFamily="66" charset="0"/>
                    <a:sym typeface="Comic Sans MS"/>
                  </a:rPr>
                  <a:t> </a:t>
                </a:r>
                <a:r>
                  <a:rPr lang="fr-FR" sz="1200" b="1" i="0">
                    <a:solidFill>
                      <a:schemeClr val="bg1"/>
                    </a:solidFill>
                    <a:effectLst/>
                    <a:latin typeface="Cambria Math" panose="02040503050406030204" pitchFamily="18" charset="0"/>
                    <a:cs typeface="Calibri" panose="020F0502020204030204" pitchFamily="34" charset="0"/>
                  </a:rPr>
                  <a:t>(</a:t>
                </a:r>
                <a:r>
                  <a:rPr lang="fr-FR" sz="1200" b="1" i="0">
                    <a:solidFill>
                      <a:schemeClr val="bg1"/>
                    </a:solidFill>
                    <a:effectLst/>
                    <a:latin typeface="Cambria Math" panose="02040503050406030204" pitchFamily="18" charset="0"/>
                    <a:ea typeface="Calibri" panose="020F0502020204030204" pitchFamily="34" charset="0"/>
                    <a:cs typeface="Calibri" panose="020F0502020204030204" pitchFamily="34" charset="0"/>
                  </a:rPr>
                  <a:t>𝐁𝐀𝐂) ̂</a:t>
                </a:r>
                <a:r>
                  <a:rPr lang="fr-FR" sz="1200" b="1" i="0" u="none" dirty="0">
                    <a:latin typeface="Comic Sans MS" pitchFamily="66" charset="0"/>
                    <a:ea typeface="Calibri" panose="020F0502020204030204" pitchFamily="34" charset="0"/>
                    <a:cs typeface="Calibri"/>
                  </a:rPr>
                  <a:t>. »</a:t>
                </a: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noProof="0" dirty="0">
                    <a:solidFill>
                      <a:srgbClr val="595959"/>
                    </a:solidFill>
                    <a:latin typeface="Comic Sans MS" pitchFamily="66" charset="0"/>
                  </a:rPr>
                  <a:t>Donnez aux élèves le temps pour compléter cette activité.</a:t>
                </a:r>
              </a:p>
              <a:p>
                <a:pPr marL="228600" indent="0"/>
                <a:endParaRPr lang="fr-FR" sz="1200" b="1" i="0" u="none" dirty="0">
                  <a:latin typeface="Comic Sans MS" pitchFamily="66" charset="0"/>
                  <a:ea typeface="Calibri" panose="020F0502020204030204" pitchFamily="34" charset="0"/>
                  <a:cs typeface="Calibri"/>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dirty="0">
                    <a:latin typeface="Comic Sans MS" pitchFamily="66" charset="0"/>
                  </a:rPr>
                  <a:t>L’enseignant</a:t>
                </a:r>
                <a:r>
                  <a:rPr lang="fr-FR" i="0" baseline="0" dirty="0">
                    <a:latin typeface="Comic Sans MS" pitchFamily="66" charset="0"/>
                  </a:rPr>
                  <a:t>(e) corrige l’activité d’une manière interactive.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omic Sans MS" pitchFamily="66" charset="0"/>
                  </a:rPr>
                  <a:t>L’enseignant</a:t>
                </a:r>
                <a:r>
                  <a:rPr lang="fr-FR" b="0" i="0" baseline="0" dirty="0">
                    <a:latin typeface="Comic Sans MS" pitchFamily="66" charset="0"/>
                  </a:rPr>
                  <a:t>(e) dit : </a:t>
                </a:r>
                <a:r>
                  <a:rPr lang="fr-FR" b="1" i="0" baseline="0" dirty="0">
                    <a:latin typeface="Comic Sans MS" pitchFamily="66" charset="0"/>
                  </a:rPr>
                  <a:t>« Soit le triangle ABC, trouvez la mesure de l’angle</a:t>
                </a:r>
                <a:r>
                  <a:rPr lang="fr-FR" sz="1200" b="1" i="0" dirty="0">
                    <a:solidFill>
                      <a:schemeClr val="bg1"/>
                    </a:solidFill>
                    <a:latin typeface="Comic Sans MS" pitchFamily="66" charset="0"/>
                    <a:sym typeface="Comic Sans MS"/>
                  </a:rPr>
                  <a:t> </a:t>
                </a:r>
                <a:r>
                  <a:rPr lang="fr-FR" sz="1200" b="1" i="0">
                    <a:solidFill>
                      <a:schemeClr val="bg1"/>
                    </a:solidFill>
                    <a:effectLst/>
                    <a:latin typeface="Cambria Math" panose="02040503050406030204" pitchFamily="18" charset="0"/>
                    <a:cs typeface="Calibri" panose="020F0502020204030204" pitchFamily="34" charset="0"/>
                  </a:rPr>
                  <a:t>(</a:t>
                </a:r>
                <a:r>
                  <a:rPr lang="fr-FR" sz="1200" b="1" i="0">
                    <a:solidFill>
                      <a:schemeClr val="bg1"/>
                    </a:solidFill>
                    <a:effectLst/>
                    <a:latin typeface="Cambria Math" panose="02040503050406030204" pitchFamily="18" charset="0"/>
                    <a:ea typeface="Calibri" panose="020F0502020204030204" pitchFamily="34" charset="0"/>
                    <a:cs typeface="Calibri" panose="020F0502020204030204" pitchFamily="34" charset="0"/>
                  </a:rPr>
                  <a:t>𝐁𝐀𝐂) ̂</a:t>
                </a:r>
                <a:r>
                  <a:rPr lang="fr-FR" sz="1200" b="1" i="0" u="none" dirty="0">
                    <a:latin typeface="Comic Sans MS" pitchFamily="66" charset="0"/>
                    <a:ea typeface="Calibri" panose="020F0502020204030204" pitchFamily="34" charset="0"/>
                    <a:cs typeface="Calibri"/>
                  </a:rPr>
                  <a:t>.</a:t>
                </a:r>
                <a:endParaRPr lang="fr-FR" sz="1200" b="1" i="0" u="none" dirty="0">
                  <a:effectLst/>
                  <a:latin typeface="Comic Sans MS" pitchFamily="66" charset="0"/>
                </a:endParaRPr>
              </a:p>
              <a:p>
                <a:pPr marL="228600" indent="0"/>
                <a:r>
                  <a:rPr lang="fr-FR" b="1" i="0" dirty="0">
                    <a:latin typeface="Comic Sans MS" pitchFamily="66" charset="0"/>
                  </a:rPr>
                  <a:t>On sait que la somme des angles d'un triangle vaut 180</a:t>
                </a:r>
                <a:r>
                  <a:rPr lang="fr-FR" sz="1200" b="1" i="0" cap="none">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a:t>°</a:t>
                </a:r>
                <a:r>
                  <a:rPr lang="fr-FR" sz="1200" b="1" i="0" u="none" dirty="0">
                    <a:latin typeface="Comic Sans MS" pitchFamily="66" charset="0"/>
                    <a:ea typeface="Calibri" panose="020F0502020204030204" pitchFamily="34" charset="0"/>
                    <a:cs typeface="Calibri"/>
                  </a:rPr>
                  <a:t>. </a:t>
                </a:r>
                <a:r>
                  <a:rPr lang="fr-FR" b="1" i="0" dirty="0">
                    <a:latin typeface="Comic Sans MS" pitchFamily="66" charset="0"/>
                  </a:rPr>
                  <a:t>Donc, </a:t>
                </a:r>
                <a:r>
                  <a:rPr lang="fr-FR" sz="1200" b="1" i="0">
                    <a:solidFill>
                      <a:schemeClr val="tx1">
                        <a:lumMod val="75000"/>
                        <a:lumOff val="25000"/>
                      </a:schemeClr>
                    </a:solidFill>
                    <a:latin typeface="Cambria Math" panose="02040503050406030204" pitchFamily="18" charset="0"/>
                    <a:cs typeface="Poppins Medium" panose="00000600000000000000" pitchFamily="50" charset="0"/>
                  </a:rPr>
                  <a:t>(𝐁𝐀𝐂) ̂+ (𝐀𝐁𝐂) ̂+ (𝐀𝐂𝐁) ̂=𝟏𝟖𝟎</a:t>
                </a:r>
                <a:r>
                  <a:rPr lang="fr-FR" sz="1200" b="1" i="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a:t>°</a:t>
                </a:r>
                <a:r>
                  <a:rPr lang="fr-FR" sz="1200" b="1" i="0">
                    <a:solidFill>
                      <a:schemeClr val="tx1">
                        <a:lumMod val="75000"/>
                        <a:lumOff val="25000"/>
                      </a:schemeClr>
                    </a:solidFill>
                    <a:latin typeface="Cambria Math" panose="02040503050406030204" pitchFamily="18" charset="0"/>
                    <a:cs typeface="Poppins Medium" panose="00000600000000000000" pitchFamily="50" charset="0"/>
                  </a:rPr>
                  <a:t> </a:t>
                </a:r>
                <a:r>
                  <a:rPr lang="fr-FR" sz="1200" b="1" i="0">
                    <a:solidFill>
                      <a:schemeClr val="tx1">
                        <a:lumMod val="75000"/>
                        <a:lumOff val="25000"/>
                      </a:schemeClr>
                    </a:solidFill>
                    <a:latin typeface="Cambria Math"/>
                    <a:cs typeface="Poppins Medium" panose="00000600000000000000" pitchFamily="50" charset="0"/>
                  </a:rPr>
                  <a:t>.</a:t>
                </a:r>
                <a:endParaRPr lang="fr-FR" sz="1200" b="1" i="0" dirty="0">
                  <a:solidFill>
                    <a:schemeClr val="tx1">
                      <a:lumMod val="75000"/>
                      <a:lumOff val="25000"/>
                    </a:schemeClr>
                  </a:solidFill>
                  <a:latin typeface="Comic Sans MS" pitchFamily="66" charset="0"/>
                  <a:cs typeface="Poppins Medium" panose="00000600000000000000" pitchFamily="50" charset="0"/>
                </a:endParaRPr>
              </a:p>
              <a:p>
                <a:pPr marL="228600" indent="0"/>
                <a:r>
                  <a:rPr lang="fr-FR" b="1" i="0" dirty="0">
                    <a:latin typeface="Comic Sans MS" pitchFamily="66" charset="0"/>
                  </a:rPr>
                  <a:t>Et maintenant, nous pouvons trouver la mesure de l'angle </a:t>
                </a:r>
                <a:r>
                  <a:rPr lang="fr-FR" sz="1200" b="1" i="0">
                    <a:solidFill>
                      <a:schemeClr val="bg1"/>
                    </a:solidFill>
                    <a:effectLst/>
                    <a:latin typeface="Cambria Math" panose="02040503050406030204" pitchFamily="18" charset="0"/>
                    <a:cs typeface="Calibri" panose="020F0502020204030204" pitchFamily="34" charset="0"/>
                  </a:rPr>
                  <a:t>(</a:t>
                </a:r>
                <a:r>
                  <a:rPr lang="fr-FR" sz="1200" b="1" i="0">
                    <a:solidFill>
                      <a:schemeClr val="bg1"/>
                    </a:solidFill>
                    <a:effectLst/>
                    <a:latin typeface="Cambria Math" panose="02040503050406030204" pitchFamily="18" charset="0"/>
                    <a:ea typeface="Calibri" panose="020F0502020204030204" pitchFamily="34" charset="0"/>
                    <a:cs typeface="Calibri" panose="020F0502020204030204" pitchFamily="34" charset="0"/>
                  </a:rPr>
                  <a:t>𝐁𝐀𝐂) ̂</a:t>
                </a:r>
                <a:r>
                  <a:rPr lang="fr-FR" sz="1200" b="1" i="0">
                    <a:solidFill>
                      <a:schemeClr val="bg1"/>
                    </a:solidFill>
                    <a:effectLst/>
                    <a:latin typeface="Cambria Math"/>
                    <a:ea typeface="Calibri" panose="020F0502020204030204" pitchFamily="34" charset="0"/>
                    <a:cs typeface="Calibri" panose="020F0502020204030204" pitchFamily="34" charset="0"/>
                  </a:rPr>
                  <a:t>  </a:t>
                </a:r>
                <a:r>
                  <a:rPr lang="fr-FR" b="1" i="0" dirty="0">
                    <a:latin typeface="Comic Sans MS" pitchFamily="66" charset="0"/>
                  </a:rPr>
                  <a:t>. </a:t>
                </a:r>
              </a:p>
              <a:p>
                <a:pPr marL="228600" indent="0"/>
                <a:r>
                  <a:rPr lang="fr-FR" b="1" i="0" dirty="0">
                    <a:latin typeface="Comic Sans MS" pitchFamily="66" charset="0"/>
                  </a:rPr>
                  <a:t>Sa mesure est de 180 degrés moins la somme des mesures des angles </a:t>
                </a:r>
                <a:r>
                  <a:rPr lang="fr-FR" sz="1200" b="1" i="0">
                    <a:solidFill>
                      <a:schemeClr val="tx1">
                        <a:lumMod val="75000"/>
                        <a:lumOff val="25000"/>
                      </a:schemeClr>
                    </a:solidFill>
                    <a:latin typeface="Cambria Math" panose="02040503050406030204" pitchFamily="18" charset="0"/>
                    <a:cs typeface="Poppins Medium" panose="00000600000000000000" pitchFamily="50" charset="0"/>
                  </a:rPr>
                  <a:t>(𝐀𝐁𝐂) ̂</a:t>
                </a:r>
                <a:r>
                  <a:rPr lang="fr-FR" sz="1200" b="1" i="0">
                    <a:solidFill>
                      <a:schemeClr val="tx1">
                        <a:lumMod val="75000"/>
                        <a:lumOff val="25000"/>
                      </a:schemeClr>
                    </a:solidFill>
                    <a:latin typeface="Cambria Math"/>
                    <a:cs typeface="Poppins Medium" panose="00000600000000000000" pitchFamily="50" charset="0"/>
                  </a:rPr>
                  <a:t>  𝐞𝐭  </a:t>
                </a:r>
                <a:r>
                  <a:rPr lang="fr-FR" sz="1200" b="1" i="0">
                    <a:solidFill>
                      <a:schemeClr val="tx1">
                        <a:lumMod val="75000"/>
                        <a:lumOff val="25000"/>
                      </a:schemeClr>
                    </a:solidFill>
                    <a:latin typeface="Cambria Math" panose="02040503050406030204" pitchFamily="18" charset="0"/>
                    <a:cs typeface="Poppins Medium" panose="00000600000000000000" pitchFamily="50" charset="0"/>
                  </a:rPr>
                  <a:t>(𝐀𝐂𝐁) ̂</a:t>
                </a:r>
                <a:r>
                  <a:rPr lang="fr-FR" b="1" i="0" dirty="0">
                    <a:latin typeface="Comic Sans MS" pitchFamily="66" charset="0"/>
                  </a:rPr>
                  <a:t>.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0">
                    <a:solidFill>
                      <a:schemeClr val="bg1"/>
                    </a:solidFill>
                    <a:effectLst/>
                    <a:latin typeface="Cambria Math" panose="02040503050406030204" pitchFamily="18" charset="0"/>
                    <a:cs typeface="Calibri" panose="020F0502020204030204" pitchFamily="34" charset="0"/>
                  </a:rPr>
                  <a:t>(</a:t>
                </a:r>
                <a:r>
                  <a:rPr lang="fr-FR" sz="1200" b="1" i="0">
                    <a:solidFill>
                      <a:schemeClr val="bg1"/>
                    </a:solidFill>
                    <a:effectLst/>
                    <a:latin typeface="Cambria Math" panose="02040503050406030204" pitchFamily="18" charset="0"/>
                    <a:ea typeface="Calibri" panose="020F0502020204030204" pitchFamily="34" charset="0"/>
                    <a:cs typeface="Calibri" panose="020F0502020204030204" pitchFamily="34" charset="0"/>
                  </a:rPr>
                  <a:t>𝐁𝐀𝐂) ̂</a:t>
                </a:r>
                <a:r>
                  <a:rPr lang="fr-FR" sz="1200" b="1" i="0">
                    <a:solidFill>
                      <a:schemeClr val="bg1"/>
                    </a:solidFill>
                    <a:effectLst/>
                    <a:latin typeface="Cambria Math"/>
                    <a:ea typeface="Calibri" panose="020F0502020204030204" pitchFamily="34" charset="0"/>
                    <a:cs typeface="Calibri" panose="020F0502020204030204" pitchFamily="34" charset="0"/>
                  </a:rPr>
                  <a:t>   </a:t>
                </a:r>
                <a:r>
                  <a:rPr lang="fr-FR" b="1" i="0" dirty="0">
                    <a:latin typeface="Comic Sans MS" pitchFamily="66" charset="0"/>
                  </a:rPr>
                  <a:t>= 𝟏𝟖𝟎°− (</a:t>
                </a:r>
                <a:r>
                  <a:rPr lang="fr-FR" sz="1200" b="1" i="0" cap="none">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a:t>(𝐀𝐁𝐂) ̂</a:t>
                </a:r>
                <a:r>
                  <a:rPr lang="fr-FR" sz="1200" b="1" i="0" cap="none">
                    <a:solidFill>
                      <a:schemeClr val="tx1">
                        <a:lumMod val="75000"/>
                        <a:lumOff val="25000"/>
                      </a:schemeClr>
                    </a:solidFill>
                    <a:latin typeface="Cambria Math" panose="02040503050406030204" pitchFamily="18" charset="0"/>
                    <a:cs typeface="Poppins Medium" panose="00000600000000000000" pitchFamily="50" charset="0"/>
                  </a:rPr>
                  <a:t>+(𝐀𝐂𝐁) ̂</a:t>
                </a:r>
                <a:r>
                  <a:rPr lang="fr-FR" b="1" i="0" dirty="0">
                    <a:latin typeface="Comic Sans MS" pitchFamily="66" charset="0"/>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0">
                    <a:solidFill>
                      <a:schemeClr val="bg1"/>
                    </a:solidFill>
                    <a:effectLst/>
                    <a:latin typeface="Cambria Math" panose="02040503050406030204" pitchFamily="18" charset="0"/>
                    <a:cs typeface="Calibri" panose="020F0502020204030204" pitchFamily="34" charset="0"/>
                  </a:rPr>
                  <a:t>(</a:t>
                </a:r>
                <a:r>
                  <a:rPr lang="fr-FR" sz="1200" b="1" i="0">
                    <a:solidFill>
                      <a:schemeClr val="bg1"/>
                    </a:solidFill>
                    <a:effectLst/>
                    <a:latin typeface="Cambria Math" panose="02040503050406030204" pitchFamily="18" charset="0"/>
                    <a:ea typeface="Calibri" panose="020F0502020204030204" pitchFamily="34" charset="0"/>
                    <a:cs typeface="Calibri" panose="020F0502020204030204" pitchFamily="34" charset="0"/>
                  </a:rPr>
                  <a:t>𝐁𝐀𝐂) ̂</a:t>
                </a:r>
                <a:r>
                  <a:rPr lang="fr-FR" i="0" dirty="0">
                    <a:latin typeface="Comic Sans MS" pitchFamily="66" charset="0"/>
                  </a:rPr>
                  <a:t> = 𝟏𝟖𝟎°−(𝟓𝟗°+𝟓𝟒°)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a:solidFill>
                      <a:schemeClr val="bg1"/>
                    </a:solidFill>
                    <a:effectLst/>
                    <a:latin typeface="Cambria Math" panose="02040503050406030204" pitchFamily="18" charset="0"/>
                    <a:cs typeface="Calibri" panose="020F0502020204030204" pitchFamily="34" charset="0"/>
                  </a:rPr>
                  <a:t>(</a:t>
                </a:r>
                <a:r>
                  <a:rPr lang="fr-FR" sz="1200" b="0" i="0">
                    <a:solidFill>
                      <a:schemeClr val="bg1"/>
                    </a:solidFill>
                    <a:effectLst/>
                    <a:latin typeface="Cambria Math" panose="02040503050406030204" pitchFamily="18" charset="0"/>
                    <a:ea typeface="Calibri" panose="020F0502020204030204" pitchFamily="34" charset="0"/>
                    <a:cs typeface="Calibri" panose="020F0502020204030204" pitchFamily="34" charset="0"/>
                  </a:rPr>
                  <a:t>BAC) ̂</a:t>
                </a:r>
                <a:r>
                  <a:rPr lang="fr-FR" b="0" i="0" dirty="0">
                    <a:latin typeface="Comic Sans MS" pitchFamily="66" charset="0"/>
                  </a:rPr>
                  <a:t> =𝟏𝟖𝟎°−𝟏𝟏𝟑°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latin typeface="Comic Sans MS" pitchFamily="66" charset="0"/>
                  </a:rPr>
                  <a:t>L'angle </a:t>
                </a:r>
                <a:r>
                  <a:rPr lang="fr-FR" sz="1200" b="1" i="0">
                    <a:solidFill>
                      <a:schemeClr val="bg1"/>
                    </a:solidFill>
                    <a:effectLst/>
                    <a:latin typeface="Cambria Math" panose="02040503050406030204" pitchFamily="18" charset="0"/>
                    <a:cs typeface="Calibri" panose="020F0502020204030204" pitchFamily="34" charset="0"/>
                  </a:rPr>
                  <a:t>(</a:t>
                </a:r>
                <a:r>
                  <a:rPr lang="fr-FR" sz="1200" b="1" i="0">
                    <a:solidFill>
                      <a:schemeClr val="bg1"/>
                    </a:solidFill>
                    <a:effectLst/>
                    <a:latin typeface="Cambria Math" panose="02040503050406030204" pitchFamily="18" charset="0"/>
                    <a:ea typeface="Calibri" panose="020F0502020204030204" pitchFamily="34" charset="0"/>
                    <a:cs typeface="Calibri" panose="020F0502020204030204" pitchFamily="34" charset="0"/>
                  </a:rPr>
                  <a:t>𝐁𝐀𝐂) ̂</a:t>
                </a:r>
                <a:r>
                  <a:rPr lang="fr-FR" b="1" i="0" dirty="0">
                    <a:latin typeface="Comic Sans MS" pitchFamily="66" charset="0"/>
                  </a:rPr>
                  <a:t> mesure 67 degrés.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latin typeface="Comic Sans MS" pitchFamily="66" charset="0"/>
                  </a:rPr>
                  <a:t>Donc, si nous connaissons la mesure de 2 angles dans un triangle, nous pouvons calculer la mesure du troisième</a:t>
                </a:r>
                <a:r>
                  <a:rPr lang="fr-FR" b="1" i="0" baseline="0" dirty="0">
                    <a:solidFill>
                      <a:srgbClr val="666666"/>
                    </a:solidFill>
                    <a:effectLst/>
                    <a:latin typeface="Comic Sans MS" pitchFamily="66" charset="0"/>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b="0" i="0" u="none" strike="noStrike" cap="none" dirty="0">
                  <a:solidFill>
                    <a:schemeClr val="tx1">
                      <a:lumMod val="75000"/>
                      <a:lumOff val="25000"/>
                    </a:schemeClr>
                  </a:solidFill>
                  <a:latin typeface="Comic Sans MS" pitchFamily="66" charset="0"/>
                  <a:ea typeface="Calibri"/>
                  <a:cs typeface="Poppins Medium" panose="00000600000000000000" pitchFamily="50" charset="0"/>
                  <a:sym typeface="Calibri"/>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8</a:t>
            </a:fld>
            <a:endParaRPr lang="en-US" dirty="0">
              <a:latin typeface="Comic Sans MS" panose="030F0702030302020204" pitchFamily="66" charset="0"/>
            </a:endParaRPr>
          </a:p>
        </p:txBody>
      </p:sp>
    </p:spTree>
    <p:extLst>
      <p:ext uri="{BB962C8B-B14F-4D97-AF65-F5344CB8AC3E}">
        <p14:creationId xmlns:p14="http://schemas.microsoft.com/office/powerpoint/2010/main" val="18033651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indent="0">
                  <a:lnSpc>
                    <a:spcPct val="107000"/>
                  </a:lnSpc>
                  <a:spcBef>
                    <a:spcPts val="0"/>
                  </a:spcBef>
                  <a:spcAft>
                    <a:spcPts val="800"/>
                  </a:spcAft>
                </a:pPr>
                <a:r>
                  <a:rPr lang="fr-FR" i="0" dirty="0">
                    <a:latin typeface="Comic Sans MS" pitchFamily="66" charset="0"/>
                  </a:rPr>
                  <a:t>L’enseignant</a:t>
                </a:r>
                <a:r>
                  <a:rPr lang="fr-FR" i="0" baseline="0" dirty="0">
                    <a:latin typeface="Comic Sans MS" pitchFamily="66" charset="0"/>
                  </a:rPr>
                  <a:t>(e) dit : </a:t>
                </a:r>
                <a:r>
                  <a:rPr lang="fr-FR" b="1" i="0" baseline="0" dirty="0">
                    <a:latin typeface="Comic Sans MS" pitchFamily="66" charset="0"/>
                  </a:rPr>
                  <a:t>« </a:t>
                </a:r>
                <a:r>
                  <a:rPr lang="fr-FR" sz="1200" b="1" i="0" baseline="0" noProof="0" dirty="0">
                    <a:effectLst/>
                    <a:highlight>
                      <a:srgbClr val="00FFFF"/>
                    </a:highlight>
                    <a:latin typeface="Comic Sans MS" pitchFamily="66" charset="0"/>
                    <a:cs typeface="Calibri" panose="020F0502020204030204" pitchFamily="34" charset="0"/>
                  </a:rPr>
                  <a:t>Trouvons ce qu’il y a de spécial dans les angles des triangles particuliers.</a:t>
                </a:r>
              </a:p>
              <a:p>
                <a:pPr marL="228600" marR="0" indent="0">
                  <a:lnSpc>
                    <a:spcPct val="107000"/>
                  </a:lnSpc>
                  <a:spcBef>
                    <a:spcPts val="0"/>
                  </a:spcBef>
                  <a:spcAft>
                    <a:spcPts val="800"/>
                  </a:spcAft>
                </a:pPr>
                <a:r>
                  <a:rPr lang="fr-FR" sz="1200" b="1" i="0" baseline="0" noProof="0" dirty="0">
                    <a:effectLst/>
                    <a:highlight>
                      <a:srgbClr val="00FFFF"/>
                    </a:highlight>
                    <a:latin typeface="Comic Sans MS" pitchFamily="66" charset="0"/>
                    <a:ea typeface="Calibri" panose="020F0502020204030204" pitchFamily="34" charset="0"/>
                    <a:cs typeface="Calibri" panose="020F0502020204030204" pitchFamily="34" charset="0"/>
                  </a:rPr>
                  <a:t>Un triangle rectangle a un angle droit qui mesure </a:t>
                </a:r>
                <a:r>
                  <a:rPr lang="fr-FR" sz="1200" b="1" i="0" noProof="0" dirty="0">
                    <a:effectLst/>
                    <a:highlight>
                      <a:srgbClr val="00FFFF"/>
                    </a:highlight>
                    <a:latin typeface="Comic Sans MS" pitchFamily="66" charset="0"/>
                    <a:ea typeface="Calibri" panose="020F0502020204030204" pitchFamily="34" charset="0"/>
                    <a:cs typeface="Calibri" panose="020F0502020204030204" pitchFamily="34" charset="0"/>
                  </a:rPr>
                  <a:t>90</a:t>
                </a:r>
                <a:r>
                  <a:rPr lang="fr-FR" sz="1200" b="1" i="0" baseline="30000" noProof="0" dirty="0">
                    <a:effectLst/>
                    <a:highlight>
                      <a:srgbClr val="00FFFF"/>
                    </a:highlight>
                    <a:latin typeface="Comic Sans MS" pitchFamily="66" charset="0"/>
                    <a:ea typeface="Calibri" panose="020F0502020204030204" pitchFamily="34" charset="0"/>
                    <a:cs typeface="Calibri" panose="020F0502020204030204" pitchFamily="34" charset="0"/>
                  </a:rPr>
                  <a:t>o</a:t>
                </a:r>
                <a:r>
                  <a:rPr lang="fr-FR" sz="1200" b="1" i="0" baseline="0" noProof="0" dirty="0">
                    <a:effectLst/>
                    <a:highlight>
                      <a:srgbClr val="00FFFF"/>
                    </a:highlight>
                    <a:latin typeface="Comic Sans MS" pitchFamily="66" charset="0"/>
                    <a:ea typeface="Calibri" panose="020F0502020204030204" pitchFamily="34" charset="0"/>
                    <a:cs typeface="Calibri" panose="020F0502020204030204" pitchFamily="34" charset="0"/>
                  </a:rPr>
                  <a:t>. Regardez les 2 autres angles.</a:t>
                </a:r>
              </a:p>
              <a:p>
                <a:pPr marL="228600" marR="0" indent="0">
                  <a:lnSpc>
                    <a:spcPct val="107000"/>
                  </a:lnSpc>
                  <a:spcBef>
                    <a:spcPts val="0"/>
                  </a:spcBef>
                  <a:spcAft>
                    <a:spcPts val="800"/>
                  </a:spcAft>
                </a:pPr>
                <a:r>
                  <a:rPr lang="fr-FR" sz="1200" b="1" i="0" baseline="0" noProof="0" dirty="0">
                    <a:effectLst/>
                    <a:highlight>
                      <a:srgbClr val="00FFFF"/>
                    </a:highlight>
                    <a:latin typeface="Comic Sans MS" pitchFamily="66" charset="0"/>
                    <a:ea typeface="Calibri" panose="020F0502020204030204" pitchFamily="34" charset="0"/>
                    <a:cs typeface="Calibri" panose="020F0502020204030204" pitchFamily="34" charset="0"/>
                  </a:rPr>
                  <a:t>Additionnez leurs mesures.</a:t>
                </a:r>
                <a:endParaRPr lang="fr-FR" b="1" i="0" baseline="0" noProof="0" dirty="0">
                  <a:latin typeface="Comic Sans MS" pitchFamily="66" charset="0"/>
                </a:endParaRPr>
              </a:p>
              <a:p>
                <a:pPr marL="228600" marR="0" indent="0">
                  <a:lnSpc>
                    <a:spcPct val="107000"/>
                  </a:lnSpc>
                  <a:spcBef>
                    <a:spcPts val="0"/>
                  </a:spcBef>
                  <a:spcAft>
                    <a:spcPts val="800"/>
                  </a:spcAft>
                </a:pPr>
                <a14:m>
                  <m:oMath xmlns:m="http://schemas.openxmlformats.org/officeDocument/2006/math">
                    <m:acc>
                      <m:accPr>
                        <m:chr m:val="̂"/>
                        <m:ctrlPr>
                          <a:rPr lang="fr-FR" sz="1200" b="1" i="1" cap="none" smtClean="0">
                            <a:latin typeface="Cambria Math" panose="02040503050406030204" pitchFamily="18" charset="0"/>
                            <a:cs typeface="Poppins Medium" panose="00000600000000000000" pitchFamily="50" charset="0"/>
                          </a:rPr>
                        </m:ctrlPr>
                      </m:accPr>
                      <m:e>
                        <m:r>
                          <a:rPr lang="fr-FR" sz="1200" b="1" i="0" cap="none" smtClean="0">
                            <a:latin typeface="Cambria Math" panose="02040503050406030204" pitchFamily="18" charset="0"/>
                            <a:cs typeface="Poppins Medium" panose="00000600000000000000" pitchFamily="50" charset="0"/>
                          </a:rPr>
                          <m:t>𝐀</m:t>
                        </m:r>
                      </m:e>
                    </m:acc>
                    <m:r>
                      <a:rPr lang="fr-FR" sz="1200" b="1" i="0" cap="none" smtClean="0">
                        <a:latin typeface="Cambria Math" panose="02040503050406030204" pitchFamily="18" charset="0"/>
                        <a:cs typeface="Poppins Medium" panose="00000600000000000000" pitchFamily="50" charset="0"/>
                      </a:rPr>
                      <m:t>+</m:t>
                    </m:r>
                    <m:acc>
                      <m:accPr>
                        <m:chr m:val="̂"/>
                        <m:ctrlPr>
                          <a:rPr lang="fr-FR" sz="1200" b="1" i="1" cap="none">
                            <a:latin typeface="Cambria Math" panose="02040503050406030204" pitchFamily="18" charset="0"/>
                            <a:cs typeface="Poppins Medium" panose="00000600000000000000" pitchFamily="50" charset="0"/>
                          </a:rPr>
                        </m:ctrlPr>
                      </m:accPr>
                      <m:e>
                        <m:r>
                          <a:rPr lang="fr-FR" sz="1200" b="1" i="0" cap="none" smtClean="0">
                            <a:latin typeface="Cambria Math" panose="02040503050406030204" pitchFamily="18" charset="0"/>
                            <a:cs typeface="Poppins Medium" panose="00000600000000000000" pitchFamily="50" charset="0"/>
                          </a:rPr>
                          <m:t>𝐂</m:t>
                        </m:r>
                      </m:e>
                    </m:acc>
                    <m:r>
                      <a:rPr lang="fr-FR" sz="1200" b="1" i="0" cap="none" smtClean="0">
                        <a:latin typeface="Cambria Math" panose="02040503050406030204" pitchFamily="18" charset="0"/>
                        <a:cs typeface="Poppins Medium" panose="00000600000000000000" pitchFamily="50" charset="0"/>
                      </a:rPr>
                      <m:t>=</m:t>
                    </m:r>
                    <m:r>
                      <a:rPr lang="fr-FR" sz="1200" b="1" i="0" cap="none" smtClean="0">
                        <a:latin typeface="Cambria Math" panose="02040503050406030204" pitchFamily="18" charset="0"/>
                        <a:cs typeface="Poppins Medium" panose="00000600000000000000" pitchFamily="50" charset="0"/>
                      </a:rPr>
                      <m:t>𝟔𝟎</m:t>
                    </m:r>
                    <m:r>
                      <a:rPr lang="fr-FR" sz="1200" b="1" i="0" cap="none" smtClean="0">
                        <a:latin typeface="Cambria Math" panose="02040503050406030204" pitchFamily="18" charset="0"/>
                        <a:ea typeface="Cambria Math" panose="02040503050406030204" pitchFamily="18" charset="0"/>
                        <a:cs typeface="Poppins Medium" panose="00000600000000000000" pitchFamily="50" charset="0"/>
                      </a:rPr>
                      <m:t>°+</m:t>
                    </m:r>
                    <m:r>
                      <a:rPr lang="fr-FR" sz="1200" b="1" i="0" cap="none" smtClean="0">
                        <a:latin typeface="Cambria Math" panose="02040503050406030204" pitchFamily="18" charset="0"/>
                        <a:ea typeface="Cambria Math" panose="02040503050406030204" pitchFamily="18" charset="0"/>
                        <a:cs typeface="Poppins Medium" panose="00000600000000000000" pitchFamily="50" charset="0"/>
                      </a:rPr>
                      <m:t>𝟑𝟎</m:t>
                    </m:r>
                    <m:r>
                      <a:rPr lang="fr-FR" sz="1200" b="1" i="0" cap="none" smtClean="0">
                        <a:latin typeface="Cambria Math" panose="02040503050406030204" pitchFamily="18" charset="0"/>
                        <a:ea typeface="Cambria Math" panose="02040503050406030204" pitchFamily="18" charset="0"/>
                        <a:cs typeface="Poppins Medium" panose="00000600000000000000" pitchFamily="50" charset="0"/>
                      </a:rPr>
                      <m:t>°=</m:t>
                    </m:r>
                    <m:r>
                      <a:rPr lang="fr-FR" sz="1200" b="1" i="0" cap="none" smtClean="0">
                        <a:latin typeface="Cambria Math" panose="02040503050406030204" pitchFamily="18" charset="0"/>
                        <a:ea typeface="Cambria Math" panose="02040503050406030204" pitchFamily="18" charset="0"/>
                        <a:cs typeface="Poppins Medium" panose="00000600000000000000" pitchFamily="50" charset="0"/>
                      </a:rPr>
                      <m:t>𝟗𝟎</m:t>
                    </m:r>
                    <m:r>
                      <a:rPr lang="fr-FR" sz="1200" b="1" i="0" cap="none" smtClean="0">
                        <a:latin typeface="Cambria Math" panose="02040503050406030204" pitchFamily="18" charset="0"/>
                        <a:ea typeface="Cambria Math" panose="02040503050406030204" pitchFamily="18" charset="0"/>
                        <a:cs typeface="Poppins Medium" panose="00000600000000000000" pitchFamily="50" charset="0"/>
                      </a:rPr>
                      <m:t>°</m:t>
                    </m:r>
                  </m:oMath>
                </a14:m>
                <a:r>
                  <a:rPr lang="fr-FR" sz="1200" b="1" i="0" dirty="0">
                    <a:effectLst/>
                    <a:latin typeface="Comic Sans MS" pitchFamily="66" charset="0"/>
                    <a:ea typeface="Calibri" panose="020F0502020204030204" pitchFamily="34" charset="0"/>
                    <a:cs typeface="Arial" panose="020B0604020202020204" pitchFamily="34" charset="0"/>
                  </a:rPr>
                  <a:t>, et</a:t>
                </a:r>
                <a:r>
                  <a:rPr lang="fr-FR" sz="1200" b="1" i="0" baseline="0" dirty="0">
                    <a:effectLst/>
                    <a:latin typeface="Comic Sans MS" pitchFamily="66" charset="0"/>
                    <a:ea typeface="Calibri" panose="020F0502020204030204" pitchFamily="34" charset="0"/>
                    <a:cs typeface="Arial" panose="020B0604020202020204" pitchFamily="34" charset="0"/>
                  </a:rPr>
                  <a:t> </a:t>
                </a:r>
                <a:r>
                  <a:rPr lang="fr-FR" sz="1200" b="1" i="0" dirty="0">
                    <a:effectLst/>
                    <a:latin typeface="Comic Sans MS" pitchFamily="66" charset="0"/>
                    <a:ea typeface="Calibri" panose="020F0502020204030204" pitchFamily="34" charset="0"/>
                    <a:cs typeface="Arial" panose="020B0604020202020204" pitchFamily="34" charset="0"/>
                  </a:rPr>
                  <a:t> </a:t>
                </a:r>
                <a14:m>
                  <m:oMath xmlns:m="http://schemas.openxmlformats.org/officeDocument/2006/math">
                    <m:acc>
                      <m:accPr>
                        <m:chr m:val="̂"/>
                        <m:ctrlPr>
                          <a:rPr lang="fr-FR" sz="1200" b="1" i="1" cap="none" smtClean="0">
                            <a:latin typeface="Cambria Math" panose="02040503050406030204" pitchFamily="18" charset="0"/>
                            <a:cs typeface="Poppins Medium" panose="00000600000000000000" pitchFamily="50" charset="0"/>
                          </a:rPr>
                        </m:ctrlPr>
                      </m:accPr>
                      <m:e>
                        <m:r>
                          <a:rPr lang="fr-FR" sz="1200" b="1" i="0" cap="none" smtClean="0">
                            <a:latin typeface="Cambria Math" panose="02040503050406030204" pitchFamily="18" charset="0"/>
                            <a:cs typeface="Poppins Medium" panose="00000600000000000000" pitchFamily="50" charset="0"/>
                          </a:rPr>
                          <m:t>𝐓</m:t>
                        </m:r>
                      </m:e>
                    </m:acc>
                    <m:r>
                      <a:rPr lang="fr-FR" sz="1200" b="1" i="0" cap="none" smtClean="0">
                        <a:latin typeface="Cambria Math" panose="02040503050406030204" pitchFamily="18" charset="0"/>
                        <a:cs typeface="Poppins Medium" panose="00000600000000000000" pitchFamily="50" charset="0"/>
                      </a:rPr>
                      <m:t>+</m:t>
                    </m:r>
                    <m:acc>
                      <m:accPr>
                        <m:chr m:val="̂"/>
                        <m:ctrlPr>
                          <a:rPr lang="fr-FR" sz="1200" b="1" i="1" cap="none">
                            <a:latin typeface="Cambria Math" panose="02040503050406030204" pitchFamily="18" charset="0"/>
                            <a:cs typeface="Poppins Medium" panose="00000600000000000000" pitchFamily="50" charset="0"/>
                          </a:rPr>
                        </m:ctrlPr>
                      </m:accPr>
                      <m:e>
                        <m:r>
                          <a:rPr lang="fr-FR" sz="1200" b="1" i="0" cap="none" smtClean="0">
                            <a:latin typeface="Cambria Math" panose="02040503050406030204" pitchFamily="18" charset="0"/>
                            <a:cs typeface="Poppins Medium" panose="00000600000000000000" pitchFamily="50" charset="0"/>
                          </a:rPr>
                          <m:t>𝐒</m:t>
                        </m:r>
                      </m:e>
                    </m:acc>
                    <m:r>
                      <a:rPr lang="fr-FR" sz="1200" b="1" i="0" cap="none" smtClean="0">
                        <a:latin typeface="Cambria Math" panose="02040503050406030204" pitchFamily="18" charset="0"/>
                        <a:cs typeface="Poppins Medium" panose="00000600000000000000" pitchFamily="50" charset="0"/>
                      </a:rPr>
                      <m:t>=</m:t>
                    </m:r>
                    <m:r>
                      <a:rPr lang="fr-FR" sz="1200" b="1" i="0" cap="none" smtClean="0">
                        <a:latin typeface="Cambria Math" panose="02040503050406030204" pitchFamily="18" charset="0"/>
                        <a:cs typeface="Poppins Medium" panose="00000600000000000000" pitchFamily="50" charset="0"/>
                      </a:rPr>
                      <m:t>𝟔𝟓</m:t>
                    </m:r>
                    <m:r>
                      <a:rPr lang="fr-FR" sz="1200" b="1" i="0" cap="none" smtClean="0">
                        <a:latin typeface="Cambria Math" panose="02040503050406030204" pitchFamily="18" charset="0"/>
                        <a:ea typeface="Cambria Math" panose="02040503050406030204" pitchFamily="18" charset="0"/>
                        <a:cs typeface="Poppins Medium" panose="00000600000000000000" pitchFamily="50" charset="0"/>
                      </a:rPr>
                      <m:t>°+</m:t>
                    </m:r>
                    <m:r>
                      <a:rPr lang="fr-FR" sz="1200" b="1" i="0" cap="none" smtClean="0">
                        <a:latin typeface="Cambria Math" panose="02040503050406030204" pitchFamily="18" charset="0"/>
                        <a:ea typeface="Cambria Math" panose="02040503050406030204" pitchFamily="18" charset="0"/>
                        <a:cs typeface="Poppins Medium" panose="00000600000000000000" pitchFamily="50" charset="0"/>
                      </a:rPr>
                      <m:t>𝟐𝟓</m:t>
                    </m:r>
                    <m:r>
                      <a:rPr lang="fr-FR" sz="1200" b="1" i="0" cap="none" smtClean="0">
                        <a:latin typeface="Cambria Math" panose="02040503050406030204" pitchFamily="18" charset="0"/>
                        <a:ea typeface="Cambria Math" panose="02040503050406030204" pitchFamily="18" charset="0"/>
                        <a:cs typeface="Poppins Medium" panose="00000600000000000000" pitchFamily="50" charset="0"/>
                      </a:rPr>
                      <m:t>°=</m:t>
                    </m:r>
                    <m:r>
                      <a:rPr lang="fr-FR" sz="1200" b="1" i="0" cap="none" smtClean="0">
                        <a:latin typeface="Cambria Math" panose="02040503050406030204" pitchFamily="18" charset="0"/>
                        <a:ea typeface="Cambria Math" panose="02040503050406030204" pitchFamily="18" charset="0"/>
                        <a:cs typeface="Poppins Medium" panose="00000600000000000000" pitchFamily="50" charset="0"/>
                      </a:rPr>
                      <m:t>𝟗𝟎</m:t>
                    </m:r>
                    <m:r>
                      <a:rPr lang="fr-FR" sz="1200" b="1" i="0" cap="none" smtClean="0">
                        <a:latin typeface="Cambria Math" panose="02040503050406030204" pitchFamily="18" charset="0"/>
                        <a:ea typeface="Cambria Math" panose="02040503050406030204" pitchFamily="18" charset="0"/>
                        <a:cs typeface="Poppins Medium" panose="00000600000000000000" pitchFamily="50" charset="0"/>
                      </a:rPr>
                      <m:t>°</m:t>
                    </m:r>
                  </m:oMath>
                </a14:m>
                <a:r>
                  <a:rPr lang="fr-FR" sz="1200" b="1" i="0" dirty="0">
                    <a:effectLst/>
                    <a:latin typeface="Comic Sans MS" pitchFamily="66" charset="0"/>
                    <a:ea typeface="Calibri" panose="020F0502020204030204" pitchFamily="34" charset="0"/>
                    <a:cs typeface="Arial" panose="020B0604020202020204" pitchFamily="34" charset="0"/>
                  </a:rPr>
                  <a:t>. La somme </a:t>
                </a:r>
                <a:r>
                  <a:rPr lang="fr-FR" sz="1200" b="1" i="0" baseline="0" dirty="0">
                    <a:effectLst/>
                    <a:highlight>
                      <a:srgbClr val="00FFFF"/>
                    </a:highlight>
                    <a:latin typeface="Comic Sans MS" pitchFamily="66" charset="0"/>
                    <a:ea typeface="Calibri" panose="020F0502020204030204" pitchFamily="34" charset="0"/>
                    <a:cs typeface="Calibri" panose="020F0502020204030204" pitchFamily="34" charset="0"/>
                  </a:rPr>
                  <a:t>est  toujours 90</a:t>
                </a:r>
                <a:r>
                  <a:rPr lang="fr-FR" sz="1200" b="1" i="0" baseline="30000" dirty="0">
                    <a:effectLst/>
                    <a:highlight>
                      <a:srgbClr val="00FFFF"/>
                    </a:highlight>
                    <a:latin typeface="Comic Sans MS" pitchFamily="66" charset="0"/>
                    <a:ea typeface="Calibri" panose="020F0502020204030204" pitchFamily="34" charset="0"/>
                    <a:cs typeface="Calibri" panose="020F0502020204030204" pitchFamily="34" charset="0"/>
                  </a:rPr>
                  <a:t>o</a:t>
                </a:r>
                <a:r>
                  <a:rPr lang="fr-FR" sz="1200" b="1" i="0" dirty="0">
                    <a:effectLst/>
                    <a:highlight>
                      <a:srgbClr val="00FFFF"/>
                    </a:highlight>
                    <a:latin typeface="Comic Sans MS" pitchFamily="66" charset="0"/>
                    <a:ea typeface="Calibri" panose="020F0502020204030204" pitchFamily="34" charset="0"/>
                    <a:cs typeface="Calibri" panose="020F0502020204030204" pitchFamily="34" charset="0"/>
                  </a:rPr>
                  <a:t>. </a:t>
                </a:r>
              </a:p>
              <a:p>
                <a:pPr marL="228600" marR="0" indent="0">
                  <a:lnSpc>
                    <a:spcPct val="107000"/>
                  </a:lnSpc>
                  <a:spcBef>
                    <a:spcPts val="0"/>
                  </a:spcBef>
                  <a:spcAft>
                    <a:spcPts val="800"/>
                  </a:spcAft>
                </a:pPr>
                <a:r>
                  <a:rPr lang="fr-FR" sz="1200" b="1" i="0" dirty="0">
                    <a:effectLst/>
                    <a:highlight>
                      <a:srgbClr val="00FFFF"/>
                    </a:highlight>
                    <a:latin typeface="Comic Sans MS" pitchFamily="66" charset="0"/>
                    <a:ea typeface="Calibri" panose="020F0502020204030204" pitchFamily="34" charset="0"/>
                    <a:cs typeface="Calibri" panose="020F0502020204030204" pitchFamily="34" charset="0"/>
                  </a:rPr>
                  <a:t>Ainsi, la somme des 2 autres angles d’un triangle</a:t>
                </a:r>
                <a:r>
                  <a:rPr lang="fr-FR" sz="1200" b="1" i="0" baseline="0" dirty="0">
                    <a:effectLst/>
                    <a:highlight>
                      <a:srgbClr val="00FFFF"/>
                    </a:highlight>
                    <a:latin typeface="Comic Sans MS" pitchFamily="66" charset="0"/>
                    <a:ea typeface="Calibri" panose="020F0502020204030204" pitchFamily="34" charset="0"/>
                    <a:cs typeface="Calibri" panose="020F0502020204030204" pitchFamily="34" charset="0"/>
                  </a:rPr>
                  <a:t> rectangle est 90</a:t>
                </a:r>
                <a:r>
                  <a:rPr lang="fr-FR" sz="1200" b="1" i="0" baseline="30000" dirty="0">
                    <a:effectLst/>
                    <a:highlight>
                      <a:srgbClr val="00FFFF"/>
                    </a:highlight>
                    <a:latin typeface="Comic Sans MS" pitchFamily="66" charset="0"/>
                    <a:ea typeface="Calibri" panose="020F0502020204030204" pitchFamily="34" charset="0"/>
                    <a:cs typeface="Calibri" panose="020F0502020204030204" pitchFamily="34" charset="0"/>
                  </a:rPr>
                  <a:t>o</a:t>
                </a:r>
                <a:r>
                  <a:rPr lang="fr-FR" sz="1200" b="1" i="0" dirty="0">
                    <a:effectLst/>
                    <a:highlight>
                      <a:srgbClr val="00FFFF"/>
                    </a:highlight>
                    <a:latin typeface="Comic Sans MS" pitchFamily="66" charset="0"/>
                    <a:ea typeface="Calibri" panose="020F0502020204030204" pitchFamily="34" charset="0"/>
                    <a:cs typeface="Calibri" panose="020F0502020204030204" pitchFamily="34" charset="0"/>
                  </a:rPr>
                  <a:t>. </a:t>
                </a:r>
              </a:p>
              <a:p>
                <a:pPr marL="228600" marR="0" indent="0">
                  <a:lnSpc>
                    <a:spcPct val="107000"/>
                  </a:lnSpc>
                  <a:spcBef>
                    <a:spcPts val="0"/>
                  </a:spcBef>
                  <a:spcAft>
                    <a:spcPts val="800"/>
                  </a:spcAft>
                </a:pPr>
                <a:r>
                  <a:rPr lang="fr-FR" sz="1200" b="1" i="0" dirty="0">
                    <a:effectLst/>
                    <a:highlight>
                      <a:srgbClr val="00FFFF"/>
                    </a:highlight>
                    <a:latin typeface="Comic Sans MS" pitchFamily="66" charset="0"/>
                    <a:ea typeface="Calibri" panose="020F0502020204030204" pitchFamily="34" charset="0"/>
                    <a:cs typeface="Calibri" panose="020F0502020204030204" pitchFamily="34" charset="0"/>
                  </a:rPr>
                  <a:t>Ils</a:t>
                </a:r>
                <a:r>
                  <a:rPr lang="fr-FR" sz="1200" b="1" i="0" baseline="0" dirty="0">
                    <a:effectLst/>
                    <a:highlight>
                      <a:srgbClr val="00FFFF"/>
                    </a:highlight>
                    <a:latin typeface="Comic Sans MS" pitchFamily="66" charset="0"/>
                    <a:ea typeface="Calibri" panose="020F0502020204030204" pitchFamily="34" charset="0"/>
                    <a:cs typeface="Calibri" panose="020F0502020204030204" pitchFamily="34" charset="0"/>
                  </a:rPr>
                  <a:t> sont 2 angles complémentaires. »</a:t>
                </a:r>
                <a:endParaRPr lang="fr-FR" sz="1200" b="1" i="0" dirty="0">
                  <a:effectLst/>
                  <a:latin typeface="Comic Sans MS" pitchFamily="66" charset="0"/>
                  <a:ea typeface="Calibri" panose="020F0502020204030204" pitchFamily="34" charset="0"/>
                  <a:cs typeface="Arial" panose="020B0604020202020204" pitchFamily="34" charset="0"/>
                </a:endParaRPr>
              </a:p>
              <a:p>
                <a:pPr marL="228600" indent="0"/>
                <a:endParaRPr lang="fr-FR" i="0" dirty="0">
                  <a:latin typeface="Comic Sans MS" panose="030F0702030302020204" pitchFamily="66" charset="0"/>
                  <a:cs typeface="Arial" panose="020B0604020202020204" pitchFamily="34" charset="0"/>
                </a:endParaRPr>
              </a:p>
              <a:p>
                <a:pPr marL="228600" marR="0" indent="0">
                  <a:lnSpc>
                    <a:spcPct val="107000"/>
                  </a:lnSpc>
                  <a:spcBef>
                    <a:spcPts val="0"/>
                  </a:spcBef>
                  <a:spcAft>
                    <a:spcPts val="800"/>
                  </a:spcAft>
                </a:pPr>
                <a:r>
                  <a:rPr lang="fr-FR" sz="1800" i="0" dirty="0">
                    <a:effectLst/>
                    <a:highlight>
                      <a:srgbClr val="00FF00"/>
                    </a:highlight>
                    <a:latin typeface="Comic Sans MS" pitchFamily="66" charset="0"/>
                    <a:ea typeface="Calibri" panose="020F0502020204030204" pitchFamily="34" charset="0"/>
                    <a:cs typeface="Calibri" panose="020F0502020204030204" pitchFamily="34" charset="0"/>
                  </a:rPr>
                  <a:t>Les triangles peuvent</a:t>
                </a:r>
                <a:r>
                  <a:rPr lang="fr-FR" sz="1800" i="0" baseline="0" dirty="0">
                    <a:effectLst/>
                    <a:highlight>
                      <a:srgbClr val="00FF00"/>
                    </a:highlight>
                    <a:latin typeface="Comic Sans MS" pitchFamily="66" charset="0"/>
                    <a:ea typeface="Calibri" panose="020F0502020204030204" pitchFamily="34" charset="0"/>
                    <a:cs typeface="Calibri" panose="020F0502020204030204" pitchFamily="34" charset="0"/>
                  </a:rPr>
                  <a:t> être classés par leurs côtés et leurs angles aussi.</a:t>
                </a:r>
              </a:p>
              <a:p>
                <a:pPr marL="228600" marR="0" indent="0">
                  <a:lnSpc>
                    <a:spcPct val="107000"/>
                  </a:lnSpc>
                  <a:spcBef>
                    <a:spcPts val="0"/>
                  </a:spcBef>
                  <a:spcAft>
                    <a:spcPts val="800"/>
                  </a:spcAft>
                </a:pPr>
                <a:r>
                  <a:rPr lang="fr-FR" sz="1800" i="0" dirty="0">
                    <a:effectLst/>
                    <a:highlight>
                      <a:srgbClr val="00FF00"/>
                    </a:highlight>
                    <a:latin typeface="Comic Sans MS" pitchFamily="66" charset="0"/>
                    <a:ea typeface="Calibri" panose="020F0502020204030204" pitchFamily="34" charset="0"/>
                    <a:cs typeface="Calibri" panose="020F0502020204030204" pitchFamily="34" charset="0"/>
                  </a:rPr>
                  <a:t>Un triangle quelconque a</a:t>
                </a:r>
                <a:r>
                  <a:rPr lang="fr-FR" sz="1800" i="0" baseline="0" dirty="0">
                    <a:effectLst/>
                    <a:highlight>
                      <a:srgbClr val="00FF00"/>
                    </a:highlight>
                    <a:latin typeface="Comic Sans MS" pitchFamily="66" charset="0"/>
                    <a:ea typeface="Calibri" panose="020F0502020204030204" pitchFamily="34" charset="0"/>
                    <a:cs typeface="Calibri" panose="020F0502020204030204" pitchFamily="34" charset="0"/>
                  </a:rPr>
                  <a:t> 3 angles de différentes mesures.</a:t>
                </a:r>
                <a:endParaRPr lang="fr-FR" sz="1800" i="0" dirty="0">
                  <a:effectLst/>
                  <a:highlight>
                    <a:srgbClr val="00FF00"/>
                  </a:highligh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i="0" dirty="0">
                    <a:effectLst/>
                    <a:highlight>
                      <a:srgbClr val="00FF00"/>
                    </a:highlight>
                    <a:latin typeface="Comic Sans MS" pitchFamily="66" charset="0"/>
                    <a:ea typeface="Calibri" panose="020F0502020204030204" pitchFamily="34" charset="0"/>
                    <a:cs typeface="Calibri" panose="020F0502020204030204" pitchFamily="34" charset="0"/>
                  </a:rPr>
                  <a:t>Donnez aux</a:t>
                </a:r>
                <a:r>
                  <a:rPr lang="fr-FR" sz="1800" i="0" baseline="0" dirty="0">
                    <a:effectLst/>
                    <a:highlight>
                      <a:srgbClr val="00FF00"/>
                    </a:highlight>
                    <a:latin typeface="Comic Sans MS" pitchFamily="66" charset="0"/>
                    <a:ea typeface="Calibri" panose="020F0502020204030204" pitchFamily="34" charset="0"/>
                    <a:cs typeface="Calibri" panose="020F0502020204030204" pitchFamily="34" charset="0"/>
                  </a:rPr>
                  <a:t> élèves des triangles de différents types. Demandez aux élèves de mesurer les angles, et de déduire les particularités concernant les angles dans les triangles particuliers.</a:t>
                </a:r>
                <a:endParaRPr lang="fr-FR" i="0"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indent="0">
                  <a:lnSpc>
                    <a:spcPct val="107000"/>
                  </a:lnSpc>
                  <a:spcBef>
                    <a:spcPts val="0"/>
                  </a:spcBef>
                  <a:spcAft>
                    <a:spcPts val="800"/>
                  </a:spcAft>
                </a:pPr>
                <a:r>
                  <a:rPr lang="fr-FR" i="0" dirty="0">
                    <a:latin typeface="Comic Sans MS" pitchFamily="66" charset="0"/>
                  </a:rPr>
                  <a:t>L’enseignant</a:t>
                </a:r>
                <a:r>
                  <a:rPr lang="fr-FR" i="0" baseline="0" dirty="0">
                    <a:latin typeface="Comic Sans MS" pitchFamily="66" charset="0"/>
                  </a:rPr>
                  <a:t>(e) dit : </a:t>
                </a:r>
                <a:r>
                  <a:rPr lang="fr-FR" b="1" i="0" baseline="0" dirty="0">
                    <a:latin typeface="Comic Sans MS" pitchFamily="66" charset="0"/>
                  </a:rPr>
                  <a:t>« </a:t>
                </a:r>
                <a:r>
                  <a:rPr lang="fr-FR" sz="1200" b="1" i="0" baseline="0" noProof="0" dirty="0">
                    <a:effectLst/>
                    <a:highlight>
                      <a:srgbClr val="00FFFF"/>
                    </a:highlight>
                    <a:latin typeface="Comic Sans MS" pitchFamily="66" charset="0"/>
                    <a:cs typeface="Calibri" panose="020F0502020204030204" pitchFamily="34" charset="0"/>
                  </a:rPr>
                  <a:t>Trouvons ce qu’il y a de spécial dans les angles des triangles particuliers.</a:t>
                </a:r>
              </a:p>
              <a:p>
                <a:pPr marL="228600" marR="0" indent="0">
                  <a:lnSpc>
                    <a:spcPct val="107000"/>
                  </a:lnSpc>
                  <a:spcBef>
                    <a:spcPts val="0"/>
                  </a:spcBef>
                  <a:spcAft>
                    <a:spcPts val="800"/>
                  </a:spcAft>
                </a:pPr>
                <a:r>
                  <a:rPr lang="fr-FR" sz="1200" b="1" i="0" baseline="0" noProof="0" dirty="0">
                    <a:effectLst/>
                    <a:highlight>
                      <a:srgbClr val="00FFFF"/>
                    </a:highlight>
                    <a:latin typeface="Comic Sans MS" pitchFamily="66" charset="0"/>
                    <a:ea typeface="Calibri" panose="020F0502020204030204" pitchFamily="34" charset="0"/>
                    <a:cs typeface="Calibri" panose="020F0502020204030204" pitchFamily="34" charset="0"/>
                  </a:rPr>
                  <a:t>Un triangle rectangle a un angle droit qui mesure </a:t>
                </a:r>
                <a:r>
                  <a:rPr lang="fr-FR" sz="1200" b="1" i="0" noProof="0" dirty="0">
                    <a:effectLst/>
                    <a:highlight>
                      <a:srgbClr val="00FFFF"/>
                    </a:highlight>
                    <a:latin typeface="Comic Sans MS" pitchFamily="66" charset="0"/>
                    <a:ea typeface="Calibri" panose="020F0502020204030204" pitchFamily="34" charset="0"/>
                    <a:cs typeface="Calibri" panose="020F0502020204030204" pitchFamily="34" charset="0"/>
                  </a:rPr>
                  <a:t>90</a:t>
                </a:r>
                <a:r>
                  <a:rPr lang="fr-FR" sz="1200" b="1" i="0" baseline="30000" noProof="0" dirty="0">
                    <a:effectLst/>
                    <a:highlight>
                      <a:srgbClr val="00FFFF"/>
                    </a:highlight>
                    <a:latin typeface="Comic Sans MS" pitchFamily="66" charset="0"/>
                    <a:ea typeface="Calibri" panose="020F0502020204030204" pitchFamily="34" charset="0"/>
                    <a:cs typeface="Calibri" panose="020F0502020204030204" pitchFamily="34" charset="0"/>
                  </a:rPr>
                  <a:t>o</a:t>
                </a:r>
                <a:r>
                  <a:rPr lang="fr-FR" sz="1200" b="1" i="0" baseline="0" noProof="0" dirty="0">
                    <a:effectLst/>
                    <a:highlight>
                      <a:srgbClr val="00FFFF"/>
                    </a:highlight>
                    <a:latin typeface="Comic Sans MS" pitchFamily="66" charset="0"/>
                    <a:ea typeface="Calibri" panose="020F0502020204030204" pitchFamily="34" charset="0"/>
                    <a:cs typeface="Calibri" panose="020F0502020204030204" pitchFamily="34" charset="0"/>
                  </a:rPr>
                  <a:t>. Regardez les 2 autres angles.</a:t>
                </a:r>
              </a:p>
              <a:p>
                <a:pPr marL="228600" marR="0" indent="0">
                  <a:lnSpc>
                    <a:spcPct val="107000"/>
                  </a:lnSpc>
                  <a:spcBef>
                    <a:spcPts val="0"/>
                  </a:spcBef>
                  <a:spcAft>
                    <a:spcPts val="800"/>
                  </a:spcAft>
                </a:pPr>
                <a:r>
                  <a:rPr lang="fr-FR" sz="1200" b="1" i="0" baseline="0" noProof="0" dirty="0">
                    <a:effectLst/>
                    <a:highlight>
                      <a:srgbClr val="00FFFF"/>
                    </a:highlight>
                    <a:latin typeface="Comic Sans MS" pitchFamily="66" charset="0"/>
                    <a:ea typeface="Calibri" panose="020F0502020204030204" pitchFamily="34" charset="0"/>
                    <a:cs typeface="Calibri" panose="020F0502020204030204" pitchFamily="34" charset="0"/>
                  </a:rPr>
                  <a:t>Additionnez leurs mesures.</a:t>
                </a:r>
                <a:endParaRPr lang="fr-FR" b="1" i="0" baseline="0" noProof="0" dirty="0">
                  <a:latin typeface="Comic Sans MS" pitchFamily="66" charset="0"/>
                </a:endParaRPr>
              </a:p>
              <a:p>
                <a:pPr marL="228600" marR="0" indent="0">
                  <a:lnSpc>
                    <a:spcPct val="107000"/>
                  </a:lnSpc>
                  <a:spcBef>
                    <a:spcPts val="0"/>
                  </a:spcBef>
                  <a:spcAft>
                    <a:spcPts val="800"/>
                  </a:spcAft>
                </a:pPr>
                <a:r>
                  <a:rPr lang="fr-FR" sz="1200" b="1" i="0" cap="none">
                    <a:latin typeface="Cambria Math" panose="02040503050406030204" pitchFamily="18" charset="0"/>
                    <a:cs typeface="Poppins Medium" panose="00000600000000000000" pitchFamily="50" charset="0"/>
                  </a:rPr>
                  <a:t>𝐀 ̂+𝐂 ̂=𝟔𝟎</a:t>
                </a:r>
                <a:r>
                  <a:rPr lang="fr-FR" sz="1200" b="1" i="0" cap="none">
                    <a:latin typeface="Cambria Math" panose="02040503050406030204" pitchFamily="18" charset="0"/>
                    <a:ea typeface="Cambria Math" panose="02040503050406030204" pitchFamily="18" charset="0"/>
                    <a:cs typeface="Poppins Medium" panose="00000600000000000000" pitchFamily="50" charset="0"/>
                  </a:rPr>
                  <a:t>°+𝟑𝟎°=𝟗𝟎°</a:t>
                </a:r>
                <a:r>
                  <a:rPr lang="fr-FR" sz="1200" b="1" i="0" dirty="0">
                    <a:effectLst/>
                    <a:latin typeface="Comic Sans MS" pitchFamily="66" charset="0"/>
                    <a:ea typeface="Calibri" panose="020F0502020204030204" pitchFamily="34" charset="0"/>
                    <a:cs typeface="Arial" panose="020B0604020202020204" pitchFamily="34" charset="0"/>
                  </a:rPr>
                  <a:t>, et</a:t>
                </a:r>
                <a:r>
                  <a:rPr lang="fr-FR" sz="1200" b="1" i="0" baseline="0" dirty="0">
                    <a:effectLst/>
                    <a:latin typeface="Comic Sans MS" pitchFamily="66" charset="0"/>
                    <a:ea typeface="Calibri" panose="020F0502020204030204" pitchFamily="34" charset="0"/>
                    <a:cs typeface="Arial" panose="020B0604020202020204" pitchFamily="34" charset="0"/>
                  </a:rPr>
                  <a:t> </a:t>
                </a:r>
                <a:r>
                  <a:rPr lang="fr-FR" sz="1200" b="1" i="0" dirty="0">
                    <a:effectLst/>
                    <a:latin typeface="Comic Sans MS" pitchFamily="66" charset="0"/>
                    <a:ea typeface="Calibri" panose="020F0502020204030204" pitchFamily="34" charset="0"/>
                    <a:cs typeface="Arial" panose="020B0604020202020204" pitchFamily="34" charset="0"/>
                  </a:rPr>
                  <a:t> </a:t>
                </a:r>
                <a:r>
                  <a:rPr lang="fr-FR" sz="1200" b="1" i="0" cap="none">
                    <a:latin typeface="Cambria Math" panose="02040503050406030204" pitchFamily="18" charset="0"/>
                    <a:cs typeface="Poppins Medium" panose="00000600000000000000" pitchFamily="50" charset="0"/>
                  </a:rPr>
                  <a:t>𝐓 ̂+𝐒 ̂=𝟔𝟓</a:t>
                </a:r>
                <a:r>
                  <a:rPr lang="fr-FR" sz="1200" b="1" i="0" cap="none">
                    <a:latin typeface="Cambria Math" panose="02040503050406030204" pitchFamily="18" charset="0"/>
                    <a:ea typeface="Cambria Math" panose="02040503050406030204" pitchFamily="18" charset="0"/>
                    <a:cs typeface="Poppins Medium" panose="00000600000000000000" pitchFamily="50" charset="0"/>
                  </a:rPr>
                  <a:t>°+𝟐𝟓°=𝟗𝟎°</a:t>
                </a:r>
                <a:r>
                  <a:rPr lang="fr-FR" sz="1200" b="1" i="0" dirty="0">
                    <a:effectLst/>
                    <a:latin typeface="Comic Sans MS" pitchFamily="66" charset="0"/>
                    <a:ea typeface="Calibri" panose="020F0502020204030204" pitchFamily="34" charset="0"/>
                    <a:cs typeface="Arial" panose="020B0604020202020204" pitchFamily="34" charset="0"/>
                  </a:rPr>
                  <a:t>. La somme </a:t>
                </a:r>
                <a:r>
                  <a:rPr lang="fr-FR" sz="1200" b="1" i="0" baseline="0" dirty="0">
                    <a:effectLst/>
                    <a:highlight>
                      <a:srgbClr val="00FFFF"/>
                    </a:highlight>
                    <a:latin typeface="Comic Sans MS" pitchFamily="66" charset="0"/>
                    <a:ea typeface="Calibri" panose="020F0502020204030204" pitchFamily="34" charset="0"/>
                    <a:cs typeface="Calibri" panose="020F0502020204030204" pitchFamily="34" charset="0"/>
                  </a:rPr>
                  <a:t>est  toujours 90</a:t>
                </a:r>
                <a:r>
                  <a:rPr lang="fr-FR" sz="1200" b="1" i="0" baseline="30000" dirty="0">
                    <a:effectLst/>
                    <a:highlight>
                      <a:srgbClr val="00FFFF"/>
                    </a:highlight>
                    <a:latin typeface="Comic Sans MS" pitchFamily="66" charset="0"/>
                    <a:ea typeface="Calibri" panose="020F0502020204030204" pitchFamily="34" charset="0"/>
                    <a:cs typeface="Calibri" panose="020F0502020204030204" pitchFamily="34" charset="0"/>
                  </a:rPr>
                  <a:t>o</a:t>
                </a:r>
                <a:r>
                  <a:rPr lang="fr-FR" sz="1200" b="1" i="0" dirty="0">
                    <a:effectLst/>
                    <a:highlight>
                      <a:srgbClr val="00FFFF"/>
                    </a:highlight>
                    <a:latin typeface="Comic Sans MS" pitchFamily="66" charset="0"/>
                    <a:ea typeface="Calibri" panose="020F0502020204030204" pitchFamily="34" charset="0"/>
                    <a:cs typeface="Calibri" panose="020F0502020204030204" pitchFamily="34" charset="0"/>
                  </a:rPr>
                  <a:t>. </a:t>
                </a:r>
              </a:p>
              <a:p>
                <a:pPr marL="228600" marR="0" indent="0">
                  <a:lnSpc>
                    <a:spcPct val="107000"/>
                  </a:lnSpc>
                  <a:spcBef>
                    <a:spcPts val="0"/>
                  </a:spcBef>
                  <a:spcAft>
                    <a:spcPts val="800"/>
                  </a:spcAft>
                </a:pPr>
                <a:r>
                  <a:rPr lang="fr-FR" sz="1200" b="1" i="0" dirty="0">
                    <a:effectLst/>
                    <a:highlight>
                      <a:srgbClr val="00FFFF"/>
                    </a:highlight>
                    <a:latin typeface="Comic Sans MS" pitchFamily="66" charset="0"/>
                    <a:ea typeface="Calibri" panose="020F0502020204030204" pitchFamily="34" charset="0"/>
                    <a:cs typeface="Calibri" panose="020F0502020204030204" pitchFamily="34" charset="0"/>
                  </a:rPr>
                  <a:t>Ainsi, la somme des 2 autres angles d’un triangle</a:t>
                </a:r>
                <a:r>
                  <a:rPr lang="fr-FR" sz="1200" b="1" i="0" baseline="0" dirty="0">
                    <a:effectLst/>
                    <a:highlight>
                      <a:srgbClr val="00FFFF"/>
                    </a:highlight>
                    <a:latin typeface="Comic Sans MS" pitchFamily="66" charset="0"/>
                    <a:ea typeface="Calibri" panose="020F0502020204030204" pitchFamily="34" charset="0"/>
                    <a:cs typeface="Calibri" panose="020F0502020204030204" pitchFamily="34" charset="0"/>
                  </a:rPr>
                  <a:t> rectangle est 90</a:t>
                </a:r>
                <a:r>
                  <a:rPr lang="fr-FR" sz="1200" b="1" i="0" baseline="30000" dirty="0">
                    <a:effectLst/>
                    <a:highlight>
                      <a:srgbClr val="00FFFF"/>
                    </a:highlight>
                    <a:latin typeface="Comic Sans MS" pitchFamily="66" charset="0"/>
                    <a:ea typeface="Calibri" panose="020F0502020204030204" pitchFamily="34" charset="0"/>
                    <a:cs typeface="Calibri" panose="020F0502020204030204" pitchFamily="34" charset="0"/>
                  </a:rPr>
                  <a:t>o</a:t>
                </a:r>
                <a:r>
                  <a:rPr lang="fr-FR" sz="1200" b="1" i="0" dirty="0">
                    <a:effectLst/>
                    <a:highlight>
                      <a:srgbClr val="00FFFF"/>
                    </a:highlight>
                    <a:latin typeface="Comic Sans MS" pitchFamily="66" charset="0"/>
                    <a:ea typeface="Calibri" panose="020F0502020204030204" pitchFamily="34" charset="0"/>
                    <a:cs typeface="Calibri" panose="020F0502020204030204" pitchFamily="34" charset="0"/>
                  </a:rPr>
                  <a:t>. </a:t>
                </a:r>
              </a:p>
              <a:p>
                <a:pPr marL="228600" marR="0" indent="0">
                  <a:lnSpc>
                    <a:spcPct val="107000"/>
                  </a:lnSpc>
                  <a:spcBef>
                    <a:spcPts val="0"/>
                  </a:spcBef>
                  <a:spcAft>
                    <a:spcPts val="800"/>
                  </a:spcAft>
                </a:pPr>
                <a:r>
                  <a:rPr lang="fr-FR" sz="1200" b="1" i="0" dirty="0">
                    <a:effectLst/>
                    <a:highlight>
                      <a:srgbClr val="00FFFF"/>
                    </a:highlight>
                    <a:latin typeface="Comic Sans MS" pitchFamily="66" charset="0"/>
                    <a:ea typeface="Calibri" panose="020F0502020204030204" pitchFamily="34" charset="0"/>
                    <a:cs typeface="Calibri" panose="020F0502020204030204" pitchFamily="34" charset="0"/>
                  </a:rPr>
                  <a:t>Ils</a:t>
                </a:r>
                <a:r>
                  <a:rPr lang="fr-FR" sz="1200" b="1" i="0" baseline="0" dirty="0">
                    <a:effectLst/>
                    <a:highlight>
                      <a:srgbClr val="00FFFF"/>
                    </a:highlight>
                    <a:latin typeface="Comic Sans MS" pitchFamily="66" charset="0"/>
                    <a:ea typeface="Calibri" panose="020F0502020204030204" pitchFamily="34" charset="0"/>
                    <a:cs typeface="Calibri" panose="020F0502020204030204" pitchFamily="34" charset="0"/>
                  </a:rPr>
                  <a:t> sont 2 angles complémentaires. »</a:t>
                </a:r>
                <a:endParaRPr lang="fr-FR" sz="1200" b="1" i="0" dirty="0">
                  <a:effectLst/>
                  <a:latin typeface="Comic Sans MS" pitchFamily="66" charset="0"/>
                  <a:ea typeface="Calibri" panose="020F0502020204030204" pitchFamily="34" charset="0"/>
                  <a:cs typeface="Arial" panose="020B0604020202020204" pitchFamily="34" charset="0"/>
                </a:endParaRPr>
              </a:p>
              <a:p>
                <a:pPr marL="228600" indent="0"/>
                <a:endParaRPr lang="fr-FR" i="0" dirty="0">
                  <a:latin typeface="Comic Sans MS" panose="030F0702030302020204" pitchFamily="66" charset="0"/>
                  <a:cs typeface="Arial" panose="020B0604020202020204" pitchFamily="34" charset="0"/>
                </a:endParaRPr>
              </a:p>
              <a:p>
                <a:pPr marL="228600" marR="0" indent="0">
                  <a:lnSpc>
                    <a:spcPct val="107000"/>
                  </a:lnSpc>
                  <a:spcBef>
                    <a:spcPts val="0"/>
                  </a:spcBef>
                  <a:spcAft>
                    <a:spcPts val="800"/>
                  </a:spcAft>
                </a:pPr>
                <a:r>
                  <a:rPr lang="fr-FR" sz="1800" i="0" dirty="0">
                    <a:effectLst/>
                    <a:highlight>
                      <a:srgbClr val="00FF00"/>
                    </a:highlight>
                    <a:latin typeface="Comic Sans MS" pitchFamily="66" charset="0"/>
                    <a:ea typeface="Calibri" panose="020F0502020204030204" pitchFamily="34" charset="0"/>
                    <a:cs typeface="Calibri" panose="020F0502020204030204" pitchFamily="34" charset="0"/>
                  </a:rPr>
                  <a:t>Les triangles peuvent</a:t>
                </a:r>
                <a:r>
                  <a:rPr lang="fr-FR" sz="1800" i="0" baseline="0" dirty="0">
                    <a:effectLst/>
                    <a:highlight>
                      <a:srgbClr val="00FF00"/>
                    </a:highlight>
                    <a:latin typeface="Comic Sans MS" pitchFamily="66" charset="0"/>
                    <a:ea typeface="Calibri" panose="020F0502020204030204" pitchFamily="34" charset="0"/>
                    <a:cs typeface="Calibri" panose="020F0502020204030204" pitchFamily="34" charset="0"/>
                  </a:rPr>
                  <a:t> être classés par leurs côtés et leurs angles aussi.</a:t>
                </a:r>
              </a:p>
              <a:p>
                <a:pPr marL="228600" marR="0" indent="0">
                  <a:lnSpc>
                    <a:spcPct val="107000"/>
                  </a:lnSpc>
                  <a:spcBef>
                    <a:spcPts val="0"/>
                  </a:spcBef>
                  <a:spcAft>
                    <a:spcPts val="800"/>
                  </a:spcAft>
                </a:pPr>
                <a:r>
                  <a:rPr lang="fr-FR" sz="1800" i="0" dirty="0">
                    <a:effectLst/>
                    <a:highlight>
                      <a:srgbClr val="00FF00"/>
                    </a:highlight>
                    <a:latin typeface="Comic Sans MS" pitchFamily="66" charset="0"/>
                    <a:ea typeface="Calibri" panose="020F0502020204030204" pitchFamily="34" charset="0"/>
                    <a:cs typeface="Calibri" panose="020F0502020204030204" pitchFamily="34" charset="0"/>
                  </a:rPr>
                  <a:t>Un triangle quelconque a</a:t>
                </a:r>
                <a:r>
                  <a:rPr lang="fr-FR" sz="1800" i="0" baseline="0" dirty="0">
                    <a:effectLst/>
                    <a:highlight>
                      <a:srgbClr val="00FF00"/>
                    </a:highlight>
                    <a:latin typeface="Comic Sans MS" pitchFamily="66" charset="0"/>
                    <a:ea typeface="Calibri" panose="020F0502020204030204" pitchFamily="34" charset="0"/>
                    <a:cs typeface="Calibri" panose="020F0502020204030204" pitchFamily="34" charset="0"/>
                  </a:rPr>
                  <a:t> 3 angles de différentes mesures.</a:t>
                </a:r>
                <a:endParaRPr lang="fr-FR" sz="1800" i="0" dirty="0">
                  <a:effectLst/>
                  <a:highlight>
                    <a:srgbClr val="00FF00"/>
                  </a:highligh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i="0" dirty="0">
                    <a:effectLst/>
                    <a:highlight>
                      <a:srgbClr val="00FF00"/>
                    </a:highlight>
                    <a:latin typeface="Comic Sans MS" pitchFamily="66" charset="0"/>
                    <a:ea typeface="Calibri" panose="020F0502020204030204" pitchFamily="34" charset="0"/>
                    <a:cs typeface="Calibri" panose="020F0502020204030204" pitchFamily="34" charset="0"/>
                  </a:rPr>
                  <a:t>Donnez aux</a:t>
                </a:r>
                <a:r>
                  <a:rPr lang="fr-FR" sz="1800" i="0" baseline="0" dirty="0">
                    <a:effectLst/>
                    <a:highlight>
                      <a:srgbClr val="00FF00"/>
                    </a:highlight>
                    <a:latin typeface="Comic Sans MS" pitchFamily="66" charset="0"/>
                    <a:ea typeface="Calibri" panose="020F0502020204030204" pitchFamily="34" charset="0"/>
                    <a:cs typeface="Calibri" panose="020F0502020204030204" pitchFamily="34" charset="0"/>
                  </a:rPr>
                  <a:t> élèves des triangles de différents types. Demandez aux élèves de mesurer les angles, et de déduire les particularités concernant les angles dans les triangles particuliers.</a:t>
                </a:r>
                <a:endParaRPr lang="fr-FR" i="0"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9</a:t>
            </a:fld>
            <a:endParaRPr lang="en-US" dirty="0">
              <a:latin typeface="Comic Sans MS" panose="030F0702030302020204" pitchFamily="66" charset="0"/>
            </a:endParaRPr>
          </a:p>
        </p:txBody>
      </p:sp>
    </p:spTree>
    <p:extLst>
      <p:ext uri="{BB962C8B-B14F-4D97-AF65-F5344CB8AC3E}">
        <p14:creationId xmlns:p14="http://schemas.microsoft.com/office/powerpoint/2010/main" val="22879352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dirty="0"/>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2C4D15-71B1-4028-B46F-4EE71232F863}" type="datetimeFigureOut">
              <a:rPr lang="en-US" smtClean="0"/>
              <a:t>20-Oct-23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1550103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3940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2C4D15-71B1-4028-B46F-4EE71232F863}" type="datetimeFigureOut">
              <a:rPr lang="en-US" smtClean="0"/>
              <a:t>20-Oct-23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3952185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2C4D15-71B1-4028-B46F-4EE71232F863}" type="datetimeFigureOut">
              <a:rPr lang="en-US" smtClean="0"/>
              <a:t>20-Oct-23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35811716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2C4D15-71B1-4028-B46F-4EE71232F863}" type="datetimeFigureOut">
              <a:rPr lang="en-US" smtClean="0"/>
              <a:t>20-Oct-23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20892900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2C4D15-71B1-4028-B46F-4EE71232F863}" type="datetimeFigureOut">
              <a:rPr lang="en-US" smtClean="0"/>
              <a:t>20-Oct-23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910833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C4D15-71B1-4028-B46F-4EE71232F863}" type="datetimeFigureOut">
              <a:rPr lang="en-US" smtClean="0"/>
              <a:t>20-Oct-23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169928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20-Oct-23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1195593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20-Oct-23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4213438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20-Oct-23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4832933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20-Oct-23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581241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3CBD9-FB64-4910-AC0F-11198A49C2B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8C4E409E-EDAE-4805-AB3E-22CFFF0C7052}"/>
              </a:ext>
            </a:extLst>
          </p:cNvPr>
          <p:cNvSpPr>
            <a:spLocks noGrp="1"/>
          </p:cNvSpPr>
          <p:nvPr>
            <p:ph type="dt" idx="10"/>
          </p:nvPr>
        </p:nvSpPr>
        <p:spPr/>
        <p:txBody>
          <a:bodyPr/>
          <a:lstStyle/>
          <a:p>
            <a:endParaRPr lang="en-US" dirty="0"/>
          </a:p>
        </p:txBody>
      </p:sp>
      <p:sp>
        <p:nvSpPr>
          <p:cNvPr id="4" name="Footer Placeholder 3">
            <a:extLst>
              <a:ext uri="{FF2B5EF4-FFF2-40B4-BE49-F238E27FC236}">
                <a16:creationId xmlns:a16="http://schemas.microsoft.com/office/drawing/2014/main" id="{0F7B34BA-43D4-4286-8534-0171D6E6087D}"/>
              </a:ext>
            </a:extLst>
          </p:cNvPr>
          <p:cNvSpPr>
            <a:spLocks noGrp="1"/>
          </p:cNvSpPr>
          <p:nvPr>
            <p:ph type="ftr" idx="11"/>
          </p:nvPr>
        </p:nvSpPr>
        <p:spPr/>
        <p:txBody>
          <a:bodyPr/>
          <a:lstStyle/>
          <a:p>
            <a:endParaRPr lang="en-US" dirty="0"/>
          </a:p>
        </p:txBody>
      </p:sp>
      <p:sp>
        <p:nvSpPr>
          <p:cNvPr id="5" name="Slide Number Placeholder 4">
            <a:extLst>
              <a:ext uri="{FF2B5EF4-FFF2-40B4-BE49-F238E27FC236}">
                <a16:creationId xmlns:a16="http://schemas.microsoft.com/office/drawing/2014/main" id="{40234500-51CA-4351-AD6E-55B6333AB47D}"/>
              </a:ext>
            </a:extLst>
          </p:cNvPr>
          <p:cNvSpPr>
            <a:spLocks noGrp="1"/>
          </p:cNvSpPr>
          <p:nvPr>
            <p:ph type="sldNum" idx="12"/>
          </p:nvPr>
        </p:nvSpPr>
        <p:spPr/>
        <p:txBody>
          <a:bodyPr/>
          <a:lstStyle/>
          <a:p>
            <a:fld id="{00000000-1234-1234-1234-123412341234}" type="slidenum">
              <a:rPr lang="fr-FR" smtClean="0"/>
              <a:pPr/>
              <a:t>‹#›</a:t>
            </a:fld>
            <a:endParaRPr lang="fr-FR" dirty="0"/>
          </a:p>
        </p:txBody>
      </p:sp>
    </p:spTree>
    <p:extLst>
      <p:ext uri="{BB962C8B-B14F-4D97-AF65-F5344CB8AC3E}">
        <p14:creationId xmlns:p14="http://schemas.microsoft.com/office/powerpoint/2010/main" val="1872719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dirty="0"/>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dirty="0"/>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dirty="0">
                <a:solidFill>
                  <a:srgbClr val="253356"/>
                </a:solidFill>
                <a:latin typeface="Comic Sans MS" panose="030F0702030302020204" pitchFamily="66" charset="0"/>
                <a:ea typeface="Calibri"/>
                <a:cs typeface="Arial" panose="020B0604020202020204" pitchFamily="34" charset="0"/>
                <a:sym typeface="Calibri"/>
              </a:rPr>
              <a:t>CLICK TO EDIT MASTER TITLE STYLE</a:t>
            </a:r>
            <a:endParaRPr sz="1400" b="0" i="0" u="none" strike="noStrike" cap="none" dirty="0">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dirty="0"/>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5.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2"/>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7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C4D15-71B1-4028-B46F-4EE71232F863}" type="datetimeFigureOut">
              <a:rPr lang="en-US" smtClean="0"/>
              <a:t>20-Oct-23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9E340D-D49F-4060-B830-48E207260F1E}" type="slidenum">
              <a:rPr lang="en-US" smtClean="0"/>
              <a:t>‹#›</a:t>
            </a:fld>
            <a:endParaRPr lang="en-US" dirty="0"/>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68" y="0"/>
            <a:ext cx="12187263" cy="6858000"/>
          </a:xfrm>
          <a:prstGeom prst="rect">
            <a:avLst/>
          </a:prstGeom>
        </p:spPr>
      </p:pic>
    </p:spTree>
    <p:extLst>
      <p:ext uri="{BB962C8B-B14F-4D97-AF65-F5344CB8AC3E}">
        <p14:creationId xmlns:p14="http://schemas.microsoft.com/office/powerpoint/2010/main" val="399231273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8.jpeg"/><Relationship Id="rId5" Type="http://schemas.openxmlformats.org/officeDocument/2006/relationships/image" Target="../media/image7.jpg"/><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22.wmf"/><Relationship Id="rId5" Type="http://schemas.openxmlformats.org/officeDocument/2006/relationships/oleObject" Target="../embeddings/oleObject2.bin"/><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33.png"/><Relationship Id="rId5" Type="http://schemas.openxmlformats.org/officeDocument/2006/relationships/image" Target="../media/image27.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image" Target="../media/image36.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notesSlide" Target="../notesSlides/notesSlide13.xml"/><Relationship Id="rId7"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35.png"/><Relationship Id="rId11" Type="http://schemas.openxmlformats.org/officeDocument/2006/relationships/image" Target="../media/image37.png"/><Relationship Id="rId5" Type="http://schemas.openxmlformats.org/officeDocument/2006/relationships/image" Target="../media/image32.png"/><Relationship Id="rId10" Type="http://schemas.openxmlformats.org/officeDocument/2006/relationships/image" Target="../media/image43.png"/><Relationship Id="rId4" Type="http://schemas.openxmlformats.org/officeDocument/2006/relationships/image" Target="../media/image30.png"/><Relationship Id="rId9"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38.e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9.png"/><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53.png"/><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notesSlide" Target="../notesSlides/notesSlide17.xml"/><Relationship Id="rId7" Type="http://schemas.openxmlformats.org/officeDocument/2006/relationships/image" Target="../media/image57.png"/><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39.png"/><Relationship Id="rId9" Type="http://schemas.openxmlformats.org/officeDocument/2006/relationships/image" Target="../media/image5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0.sv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1.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notesSlide" Target="../notesSlides/notesSlide21.xml"/><Relationship Id="rId7" Type="http://schemas.openxmlformats.org/officeDocument/2006/relationships/image" Target="../media/image69.png"/><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3.xml"/><Relationship Id="rId5" Type="http://schemas.openxmlformats.org/officeDocument/2006/relationships/image" Target="../media/image72.png"/><Relationship Id="rId4" Type="http://schemas.openxmlformats.org/officeDocument/2006/relationships/image" Target="../media/image7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76.png"/><Relationship Id="rId2" Type="http://schemas.openxmlformats.org/officeDocument/2006/relationships/slideLayout" Target="../slideLayouts/slideLayout2.xml"/><Relationship Id="rId1" Type="http://schemas.openxmlformats.org/officeDocument/2006/relationships/tags" Target="../tags/tag34.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80.png"/><Relationship Id="rId2" Type="http://schemas.openxmlformats.org/officeDocument/2006/relationships/slideLayout" Target="../slideLayouts/slideLayout2.xml"/><Relationship Id="rId1" Type="http://schemas.openxmlformats.org/officeDocument/2006/relationships/tags" Target="../tags/tag35.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6.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9.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29.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5.xml"/><Relationship Id="rId6" Type="http://schemas.openxmlformats.org/officeDocument/2006/relationships/image" Target="../media/image12.png"/><Relationship Id="rId5" Type="http://schemas.openxmlformats.org/officeDocument/2006/relationships/notesSlide" Target="../notesSlides/notesSlide4.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4.sv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video" Target="../media/media2.mp4"/><Relationship Id="rId7" Type="http://schemas.openxmlformats.org/officeDocument/2006/relationships/image" Target="../media/image16.png"/><Relationship Id="rId2" Type="http://schemas.microsoft.com/office/2007/relationships/media" Target="../media/media2.mp4"/><Relationship Id="rId1" Type="http://schemas.openxmlformats.org/officeDocument/2006/relationships/tags" Target="../tags/tag18.xml"/><Relationship Id="rId6" Type="http://schemas.openxmlformats.org/officeDocument/2006/relationships/image" Target="../media/image15.png"/><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8.xml"/><Relationship Id="rId7"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notesSlide" Target="../notesSlides/notesSlide9.xml"/><Relationship Id="rId7" Type="http://schemas.openxmlformats.org/officeDocument/2006/relationships/image" Target="../media/image20.wmf"/><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oleObject" Target="../embeddings/oleObject1.bin"/><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BCDCF3B7-0C3C-4646-BFFB-A48BAEFA674F}"/>
              </a:ext>
            </a:extLst>
          </p:cNvPr>
          <p:cNvCxnSpPr/>
          <p:nvPr/>
        </p:nvCxnSpPr>
        <p:spPr>
          <a:xfrm>
            <a:off x="391886" y="6273480"/>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D62568CB-1C57-4EA4-8810-E95D895987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66495" y="5411954"/>
            <a:ext cx="6275009" cy="830997"/>
          </a:xfrm>
          <a:prstGeom prst="rect">
            <a:avLst/>
          </a:prstGeom>
        </p:spPr>
      </p:pic>
      <p:sp>
        <p:nvSpPr>
          <p:cNvPr id="15" name="Rectangle 14">
            <a:extLst>
              <a:ext uri="{FF2B5EF4-FFF2-40B4-BE49-F238E27FC236}">
                <a16:creationId xmlns:a16="http://schemas.microsoft.com/office/drawing/2014/main" id="{2496F8BC-DAA5-4387-B458-1022061CADCF}"/>
              </a:ext>
            </a:extLst>
          </p:cNvPr>
          <p:cNvSpPr/>
          <p:nvPr/>
        </p:nvSpPr>
        <p:spPr>
          <a:xfrm>
            <a:off x="418009" y="6303335"/>
            <a:ext cx="11355977" cy="553998"/>
          </a:xfrm>
          <a:prstGeom prst="rect">
            <a:avLst/>
          </a:prstGeom>
        </p:spPr>
        <p:txBody>
          <a:bodyPr wrap="square">
            <a:spAutoFit/>
          </a:bodyPr>
          <a:lstStyle/>
          <a:p>
            <a:pPr algn="ctr">
              <a:lnSpc>
                <a:spcPts val="1200"/>
              </a:lnSpc>
            </a:pPr>
            <a:r>
              <a:rPr lang="en-US" sz="900" dirty="0">
                <a:solidFill>
                  <a:srgbClr val="3C3C3B"/>
                </a:solidFill>
                <a:latin typeface="Neo Sans" pitchFamily="2" charset="0"/>
                <a:cs typeface="Neo Sans Arabic Light" panose="020B0304030504040204" pitchFamily="34" charset="-78"/>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Joint Academic Department (JAD) and the Equipment Installations and Material Support Bureau (EIMSB) at the Centre of</a:t>
            </a:r>
          </a:p>
          <a:p>
            <a:pPr algn="ctr">
              <a:lnSpc>
                <a:spcPts val="1200"/>
              </a:lnSpc>
            </a:pPr>
            <a:r>
              <a:rPr lang="en-US" sz="900" dirty="0">
                <a:solidFill>
                  <a:srgbClr val="3C3C3B"/>
                </a:solidFill>
                <a:latin typeface="Neo Sans" pitchFamily="2" charset="0"/>
                <a:cs typeface="Neo Sans Arabic Light" panose="020B0304030504040204" pitchFamily="34" charset="-78"/>
              </a:rPr>
              <a:t>Educational Research and Development (CRDP) with the support of USAID-funded QITABI 2 project.</a:t>
            </a:r>
          </a:p>
        </p:txBody>
      </p:sp>
      <p:pic>
        <p:nvPicPr>
          <p:cNvPr id="16" name="Picture 15">
            <a:extLst>
              <a:ext uri="{FF2B5EF4-FFF2-40B4-BE49-F238E27FC236}">
                <a16:creationId xmlns:a16="http://schemas.microsoft.com/office/drawing/2014/main" id="{354E84AD-A907-4F4A-9836-ED218CC07617}"/>
              </a:ext>
            </a:extLst>
          </p:cNvPr>
          <p:cNvPicPr>
            <a:picLocks noChangeAspect="1"/>
          </p:cNvPicPr>
          <p:nvPr/>
        </p:nvPicPr>
        <p:blipFill rotWithShape="1">
          <a:blip r:embed="rId5">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cxnSp>
        <p:nvCxnSpPr>
          <p:cNvPr id="17" name="Straight Connector 16">
            <a:extLst>
              <a:ext uri="{FF2B5EF4-FFF2-40B4-BE49-F238E27FC236}">
                <a16:creationId xmlns:a16="http://schemas.microsoft.com/office/drawing/2014/main" id="{EAE29665-1F06-464F-8BBF-47A1EC7E0B97}"/>
              </a:ext>
            </a:extLst>
          </p:cNvPr>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6E945F8-6D63-452A-9473-C5CCA7F905B4}"/>
              </a:ext>
            </a:extLst>
          </p:cNvPr>
          <p:cNvSpPr txBox="1"/>
          <p:nvPr/>
        </p:nvSpPr>
        <p:spPr>
          <a:xfrm>
            <a:off x="0" y="2506067"/>
            <a:ext cx="6877811" cy="707886"/>
          </a:xfrm>
          <a:prstGeom prst="rect">
            <a:avLst/>
          </a:prstGeom>
          <a:solidFill>
            <a:schemeClr val="accent5">
              <a:lumMod val="40000"/>
              <a:lumOff val="60000"/>
            </a:schemeClr>
          </a:solidFill>
        </p:spPr>
        <p:txBody>
          <a:bodyPr wrap="square" lIns="91440" tIns="45720" rIns="91440" bIns="45720" rtlCol="0" anchor="t">
            <a:spAutoFit/>
          </a:bodyPr>
          <a:lstStyle/>
          <a:p>
            <a:pPr marL="274320" lvl="3">
              <a:buSzPts val="2000"/>
            </a:pPr>
            <a:r>
              <a:rPr lang="fr-FR" sz="4000" b="1" dirty="0">
                <a:solidFill>
                  <a:schemeClr val="accent2">
                    <a:lumMod val="75000"/>
                  </a:schemeClr>
                </a:solidFill>
                <a:latin typeface="Comic Sans MS"/>
              </a:rPr>
              <a:t>EB6 - Chapitre 12</a:t>
            </a:r>
            <a:endParaRPr lang="fr-FR" sz="4000" b="1" dirty="0">
              <a:solidFill>
                <a:schemeClr val="accent2">
                  <a:lumMod val="75000"/>
                </a:schemeClr>
              </a:solidFill>
              <a:latin typeface="Comic Sans MS" panose="030F0702030302020204" pitchFamily="66" charset="0"/>
            </a:endParaRPr>
          </a:p>
        </p:txBody>
      </p:sp>
      <p:sp>
        <p:nvSpPr>
          <p:cNvPr id="12" name="TextBox 11">
            <a:extLst>
              <a:ext uri="{FF2B5EF4-FFF2-40B4-BE49-F238E27FC236}">
                <a16:creationId xmlns:a16="http://schemas.microsoft.com/office/drawing/2014/main" id="{34576670-85E9-4D66-835E-4993A0FA66FD}"/>
              </a:ext>
            </a:extLst>
          </p:cNvPr>
          <p:cNvSpPr txBox="1"/>
          <p:nvPr/>
        </p:nvSpPr>
        <p:spPr>
          <a:xfrm>
            <a:off x="0" y="1828161"/>
            <a:ext cx="6877811" cy="707886"/>
          </a:xfrm>
          <a:prstGeom prst="rect">
            <a:avLst/>
          </a:prstGeom>
          <a:solidFill>
            <a:schemeClr val="accent2">
              <a:lumMod val="75000"/>
            </a:schemeClr>
          </a:solidFill>
        </p:spPr>
        <p:txBody>
          <a:bodyPr wrap="square" lIns="91440" tIns="45720" rIns="91440" bIns="45720" rtlCol="0" anchor="t">
            <a:spAutoFit/>
          </a:bodyPr>
          <a:lstStyle/>
          <a:p>
            <a:pPr marL="274320" lvl="1">
              <a:buSzPts val="2000"/>
            </a:pPr>
            <a:r>
              <a:rPr lang="fr-FR" sz="4000" b="1" dirty="0">
                <a:solidFill>
                  <a:schemeClr val="bg1"/>
                </a:solidFill>
                <a:latin typeface="Comic Sans MS"/>
              </a:rPr>
              <a:t>Triangles</a:t>
            </a:r>
            <a:endParaRPr lang="fr-FR" sz="4000" b="1" dirty="0">
              <a:solidFill>
                <a:schemeClr val="bg1"/>
              </a:solidFill>
              <a:latin typeface="Comic Sans MS" panose="030F0702030302020204" pitchFamily="66" charset="0"/>
            </a:endParaRPr>
          </a:p>
        </p:txBody>
      </p:sp>
      <p:pic>
        <p:nvPicPr>
          <p:cNvPr id="1026" name="Picture 2" descr="A picture containing building, window&#10;&#10;Description automatically generated">
            <a:extLst>
              <a:ext uri="{FF2B5EF4-FFF2-40B4-BE49-F238E27FC236}">
                <a16:creationId xmlns:a16="http://schemas.microsoft.com/office/drawing/2014/main" id="{1EF62954-5F8E-4F23-B50C-EF2051C7B3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05586" y="1739215"/>
            <a:ext cx="3162300"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sym typeface="Comic Sans MS"/>
              </a:rPr>
              <a:t>Angles dans un triangle isocèle</a:t>
            </a:r>
            <a:endParaRPr lang="fr-FR" b="1" dirty="0"/>
          </a:p>
        </p:txBody>
      </p:sp>
      <mc:AlternateContent xmlns:mc="http://schemas.openxmlformats.org/markup-compatibility/2006" xmlns:a14="http://schemas.microsoft.com/office/drawing/2010/main">
        <mc:Choice Requires="a14">
          <p:sp>
            <p:nvSpPr>
              <p:cNvPr id="15" name="Title 1">
                <a:extLst>
                  <a:ext uri="{FF2B5EF4-FFF2-40B4-BE49-F238E27FC236}">
                    <a16:creationId xmlns:a16="http://schemas.microsoft.com/office/drawing/2014/main" id="{0CB55DE1-8764-4BDA-8F33-11585BF15E18}"/>
                  </a:ext>
                </a:extLst>
              </p:cNvPr>
              <p:cNvSpPr txBox="1">
                <a:spLocks/>
              </p:cNvSpPr>
              <p:nvPr/>
            </p:nvSpPr>
            <p:spPr>
              <a:xfrm>
                <a:off x="851752" y="3195084"/>
                <a:ext cx="5439218"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pPr/>
                <a14:m>
                  <m:oMathPara xmlns:m="http://schemas.openxmlformats.org/officeDocument/2006/math">
                    <m:oMathParaPr>
                      <m:jc m:val="left"/>
                    </m:oMathParaPr>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𝑪𝑨𝑹</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en-US" sz="3200" b="1" i="1" cap="none">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𝑪𝑹𝑨</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𝟓𝟓</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3200" b="1" cap="none" dirty="0">
                  <a:solidFill>
                    <a:schemeClr val="tx1">
                      <a:lumMod val="75000"/>
                      <a:lumOff val="25000"/>
                    </a:schemeClr>
                  </a:solidFill>
                  <a:latin typeface="Comic Sans MS" panose="030F0702030302020204" pitchFamily="66" charset="0"/>
                  <a:cs typeface="Poppins Medium" panose="00000600000000000000" pitchFamily="50" charset="0"/>
                </a:endParaRPr>
              </a:p>
            </p:txBody>
          </p:sp>
        </mc:Choice>
        <mc:Fallback xmlns="">
          <p:sp>
            <p:nvSpPr>
              <p:cNvPr id="15" name="Title 1">
                <a:extLst>
                  <a:ext uri="{FF2B5EF4-FFF2-40B4-BE49-F238E27FC236}">
                    <a16:creationId xmlns:a16="http://schemas.microsoft.com/office/drawing/2014/main" id="{0CB55DE1-8764-4BDA-8F33-11585BF15E18}"/>
                  </a:ext>
                </a:extLst>
              </p:cNvPr>
              <p:cNvSpPr txBox="1">
                <a:spLocks noRot="1" noChangeAspect="1" noMove="1" noResize="1" noEditPoints="1" noAdjustHandles="1" noChangeArrowheads="1" noChangeShapeType="1" noTextEdit="1"/>
              </p:cNvSpPr>
              <p:nvPr/>
            </p:nvSpPr>
            <p:spPr>
              <a:xfrm>
                <a:off x="851752" y="3195084"/>
                <a:ext cx="5439218" cy="945145"/>
              </a:xfrm>
              <a:prstGeom prst="rect">
                <a:avLst/>
              </a:prstGeom>
              <a:blipFill>
                <a:blip r:embed="rId4"/>
                <a:stretch>
                  <a:fillRect l="-1009"/>
                </a:stretch>
              </a:blipFill>
            </p:spPr>
            <p:txBody>
              <a:bodyPr/>
              <a:lstStyle/>
              <a:p>
                <a:r>
                  <a:rPr lang="fr-FR">
                    <a:noFill/>
                  </a:rPr>
                  <a:t> </a:t>
                </a:r>
              </a:p>
            </p:txBody>
          </p:sp>
        </mc:Fallback>
      </mc:AlternateContent>
      <p:graphicFrame>
        <p:nvGraphicFramePr>
          <p:cNvPr id="3" name="Object 2">
            <a:extLst>
              <a:ext uri="{FF2B5EF4-FFF2-40B4-BE49-F238E27FC236}">
                <a16:creationId xmlns:a16="http://schemas.microsoft.com/office/drawing/2014/main" id="{BA839B80-D49E-4888-A4FA-C60BEDA5E15E}"/>
              </a:ext>
            </a:extLst>
          </p:cNvPr>
          <p:cNvGraphicFramePr>
            <a:graphicFrameLocks noChangeAspect="1"/>
          </p:cNvGraphicFramePr>
          <p:nvPr>
            <p:extLst>
              <p:ext uri="{D42A27DB-BD31-4B8C-83A1-F6EECF244321}">
                <p14:modId xmlns:p14="http://schemas.microsoft.com/office/powerpoint/2010/main" val="3610761227"/>
              </p:ext>
            </p:extLst>
          </p:nvPr>
        </p:nvGraphicFramePr>
        <p:xfrm>
          <a:off x="4750535" y="1523199"/>
          <a:ext cx="6589713" cy="4762500"/>
        </p:xfrm>
        <a:graphic>
          <a:graphicData uri="http://schemas.openxmlformats.org/presentationml/2006/ole">
            <mc:AlternateContent xmlns:mc="http://schemas.openxmlformats.org/markup-compatibility/2006">
              <mc:Choice xmlns:v="urn:schemas-microsoft-com:vml" Requires="v">
                <p:oleObj r:id="rId5" imgW="6590160" imgH="4761720" progId="">
                  <p:embed/>
                </p:oleObj>
              </mc:Choice>
              <mc:Fallback>
                <p:oleObj r:id="rId5" imgW="6590160" imgH="4761720" progId="">
                  <p:embed/>
                  <p:pic>
                    <p:nvPicPr>
                      <p:cNvPr id="3" name="Object 2">
                        <a:extLst>
                          <a:ext uri="{FF2B5EF4-FFF2-40B4-BE49-F238E27FC236}">
                            <a16:creationId xmlns:a16="http://schemas.microsoft.com/office/drawing/2014/main" id="{BA839B80-D49E-4888-A4FA-C60BEDA5E15E}"/>
                          </a:ext>
                        </a:extLst>
                      </p:cNvPr>
                      <p:cNvPicPr/>
                      <p:nvPr/>
                    </p:nvPicPr>
                    <p:blipFill>
                      <a:blip r:embed="rId6"/>
                      <a:stretch>
                        <a:fillRect/>
                      </a:stretch>
                    </p:blipFill>
                    <p:spPr>
                      <a:xfrm>
                        <a:off x="4750535" y="1523199"/>
                        <a:ext cx="6589713" cy="4762500"/>
                      </a:xfrm>
                      <a:prstGeom prst="rect">
                        <a:avLst/>
                      </a:prstGeom>
                    </p:spPr>
                  </p:pic>
                </p:oleObj>
              </mc:Fallback>
            </mc:AlternateContent>
          </a:graphicData>
        </a:graphic>
      </p:graphicFrame>
      <p:sp>
        <p:nvSpPr>
          <p:cNvPr id="4" name="Rectangle 3">
            <a:extLst>
              <a:ext uri="{FF2B5EF4-FFF2-40B4-BE49-F238E27FC236}">
                <a16:creationId xmlns:a16="http://schemas.microsoft.com/office/drawing/2014/main" id="{F3322EF0-142A-44FF-AB89-39A881E459B9}"/>
              </a:ext>
            </a:extLst>
          </p:cNvPr>
          <p:cNvSpPr/>
          <p:nvPr/>
        </p:nvSpPr>
        <p:spPr>
          <a:xfrm>
            <a:off x="5457371" y="3429000"/>
            <a:ext cx="1277257" cy="711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mj-lt"/>
              </a:rPr>
              <a:t>10 cm</a:t>
            </a:r>
          </a:p>
        </p:txBody>
      </p:sp>
      <p:sp>
        <p:nvSpPr>
          <p:cNvPr id="8" name="Rectangle 7">
            <a:extLst>
              <a:ext uri="{FF2B5EF4-FFF2-40B4-BE49-F238E27FC236}">
                <a16:creationId xmlns:a16="http://schemas.microsoft.com/office/drawing/2014/main" id="{709723B7-A648-4334-A364-F63CBE4B38C5}"/>
              </a:ext>
            </a:extLst>
          </p:cNvPr>
          <p:cNvSpPr/>
          <p:nvPr/>
        </p:nvSpPr>
        <p:spPr>
          <a:xfrm>
            <a:off x="9403384" y="3461686"/>
            <a:ext cx="1277257" cy="711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mj-lt"/>
              </a:rPr>
              <a:t>10 cm</a:t>
            </a:r>
          </a:p>
        </p:txBody>
      </p:sp>
    </p:spTree>
    <p:custDataLst>
      <p:tags r:id="rId1"/>
    </p:custDataLst>
    <p:extLst>
      <p:ext uri="{BB962C8B-B14F-4D97-AF65-F5344CB8AC3E}">
        <p14:creationId xmlns:p14="http://schemas.microsoft.com/office/powerpoint/2010/main" val="2289309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sym typeface="Comic Sans MS"/>
              </a:rPr>
              <a:t>Angles dans un triangle rectangle isocèle</a:t>
            </a:r>
            <a:endParaRPr lang="fr-FR" b="1" dirty="0"/>
          </a:p>
        </p:txBody>
      </p:sp>
      <mc:AlternateContent xmlns:mc="http://schemas.openxmlformats.org/markup-compatibility/2006" xmlns:a14="http://schemas.microsoft.com/office/drawing/2010/main">
        <mc:Choice Requires="a14">
          <p:sp>
            <p:nvSpPr>
              <p:cNvPr id="15" name="Title 1">
                <a:extLst>
                  <a:ext uri="{FF2B5EF4-FFF2-40B4-BE49-F238E27FC236}">
                    <a16:creationId xmlns:a16="http://schemas.microsoft.com/office/drawing/2014/main" id="{0CB55DE1-8764-4BDA-8F33-11585BF15E18}"/>
                  </a:ext>
                </a:extLst>
              </p:cNvPr>
              <p:cNvSpPr txBox="1">
                <a:spLocks/>
              </p:cNvSpPr>
              <p:nvPr/>
            </p:nvSpPr>
            <p:spPr>
              <a:xfrm>
                <a:off x="851752" y="2280684"/>
                <a:ext cx="5439218"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pPr/>
                <a14:m>
                  <m:oMathPara xmlns:m="http://schemas.openxmlformats.org/officeDocument/2006/math">
                    <m:oMathParaPr>
                      <m:jc m:val="left"/>
                    </m:oMathParaPr>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𝑹𝑨𝑻</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𝟗𝟎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3200" b="1" cap="none" dirty="0">
                  <a:solidFill>
                    <a:schemeClr val="tx1">
                      <a:lumMod val="75000"/>
                      <a:lumOff val="25000"/>
                    </a:schemeClr>
                  </a:solidFill>
                  <a:latin typeface="Comic Sans MS" panose="030F0702030302020204" pitchFamily="66" charset="0"/>
                  <a:cs typeface="Poppins Medium" panose="00000600000000000000" pitchFamily="50" charset="0"/>
                </a:endParaRPr>
              </a:p>
            </p:txBody>
          </p:sp>
        </mc:Choice>
        <mc:Fallback xmlns="">
          <p:sp>
            <p:nvSpPr>
              <p:cNvPr id="15" name="Title 1">
                <a:extLst>
                  <a:ext uri="{FF2B5EF4-FFF2-40B4-BE49-F238E27FC236}">
                    <a16:creationId xmlns:a16="http://schemas.microsoft.com/office/drawing/2014/main" id="{0CB55DE1-8764-4BDA-8F33-11585BF15E18}"/>
                  </a:ext>
                </a:extLst>
              </p:cNvPr>
              <p:cNvSpPr txBox="1">
                <a:spLocks noRot="1" noChangeAspect="1" noMove="1" noResize="1" noEditPoints="1" noAdjustHandles="1" noChangeArrowheads="1" noChangeShapeType="1" noTextEdit="1"/>
              </p:cNvSpPr>
              <p:nvPr/>
            </p:nvSpPr>
            <p:spPr>
              <a:xfrm>
                <a:off x="851752" y="2280684"/>
                <a:ext cx="5439218" cy="945145"/>
              </a:xfrm>
              <a:prstGeom prst="rect">
                <a:avLst/>
              </a:prstGeom>
              <a:blipFill>
                <a:blip r:embed="rId4"/>
                <a:stretch>
                  <a:fillRect l="-897"/>
                </a:stretch>
              </a:blipFill>
            </p:spPr>
            <p:txBody>
              <a:bodyPr/>
              <a:lstStyle/>
              <a:p>
                <a:r>
                  <a:rPr lang="fr-FR">
                    <a:noFill/>
                  </a:rPr>
                  <a:t> </a:t>
                </a:r>
              </a:p>
            </p:txBody>
          </p:sp>
        </mc:Fallback>
      </mc:AlternateContent>
      <p:pic>
        <p:nvPicPr>
          <p:cNvPr id="4" name="Picture 3">
            <a:extLst>
              <a:ext uri="{FF2B5EF4-FFF2-40B4-BE49-F238E27FC236}">
                <a16:creationId xmlns:a16="http://schemas.microsoft.com/office/drawing/2014/main" id="{63D856E9-4088-48AA-B6C5-D574825A6C74}"/>
              </a:ext>
            </a:extLst>
          </p:cNvPr>
          <p:cNvPicPr>
            <a:picLocks noChangeAspect="1"/>
          </p:cNvPicPr>
          <p:nvPr/>
        </p:nvPicPr>
        <p:blipFill>
          <a:blip r:embed="rId5"/>
          <a:stretch>
            <a:fillRect/>
          </a:stretch>
        </p:blipFill>
        <p:spPr>
          <a:xfrm>
            <a:off x="6920648" y="1591206"/>
            <a:ext cx="4419600" cy="4152900"/>
          </a:xfrm>
          <a:prstGeom prst="rect">
            <a:avLst/>
          </a:prstGeom>
        </p:spPr>
      </p:pic>
      <mc:AlternateContent xmlns:mc="http://schemas.openxmlformats.org/markup-compatibility/2006" xmlns:a14="http://schemas.microsoft.com/office/drawing/2010/main">
        <mc:Choice Requires="a14">
          <p:sp>
            <p:nvSpPr>
              <p:cNvPr id="8" name="Title 1">
                <a:extLst>
                  <a:ext uri="{FF2B5EF4-FFF2-40B4-BE49-F238E27FC236}">
                    <a16:creationId xmlns:a16="http://schemas.microsoft.com/office/drawing/2014/main" id="{82205914-9A67-410A-914A-5739906672F5}"/>
                  </a:ext>
                </a:extLst>
              </p:cNvPr>
              <p:cNvSpPr txBox="1">
                <a:spLocks/>
              </p:cNvSpPr>
              <p:nvPr/>
            </p:nvSpPr>
            <p:spPr>
              <a:xfrm>
                <a:off x="851752" y="3195084"/>
                <a:ext cx="5439218"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pPr/>
                <a14:m>
                  <m:oMathPara xmlns:m="http://schemas.openxmlformats.org/officeDocument/2006/math">
                    <m:oMathParaPr>
                      <m:jc m:val="left"/>
                    </m:oMathParaPr>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𝑨𝑹𝑻</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en-US" sz="3200" b="1" i="1" cap="none">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𝑨𝑻𝑹</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𝟗𝟎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3200" b="1" cap="none" dirty="0">
                  <a:solidFill>
                    <a:schemeClr val="tx1">
                      <a:lumMod val="75000"/>
                      <a:lumOff val="25000"/>
                    </a:schemeClr>
                  </a:solidFill>
                  <a:latin typeface="Comic Sans MS" panose="030F0702030302020204" pitchFamily="66" charset="0"/>
                  <a:cs typeface="Poppins Medium" panose="00000600000000000000" pitchFamily="50" charset="0"/>
                </a:endParaRPr>
              </a:p>
            </p:txBody>
          </p:sp>
        </mc:Choice>
        <mc:Fallback xmlns="">
          <p:sp>
            <p:nvSpPr>
              <p:cNvPr id="8" name="Title 1">
                <a:extLst>
                  <a:ext uri="{FF2B5EF4-FFF2-40B4-BE49-F238E27FC236}">
                    <a16:creationId xmlns:a16="http://schemas.microsoft.com/office/drawing/2014/main" id="{82205914-9A67-410A-914A-5739906672F5}"/>
                  </a:ext>
                </a:extLst>
              </p:cNvPr>
              <p:cNvSpPr txBox="1">
                <a:spLocks noRot="1" noChangeAspect="1" noMove="1" noResize="1" noEditPoints="1" noAdjustHandles="1" noChangeArrowheads="1" noChangeShapeType="1" noTextEdit="1"/>
              </p:cNvSpPr>
              <p:nvPr/>
            </p:nvSpPr>
            <p:spPr>
              <a:xfrm>
                <a:off x="851752" y="3195084"/>
                <a:ext cx="5439218" cy="945145"/>
              </a:xfrm>
              <a:prstGeom prst="rect">
                <a:avLst/>
              </a:prstGeom>
              <a:blipFill>
                <a:blip r:embed="rId6"/>
                <a:stretch>
                  <a:fillRect l="-897"/>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9" name="Title 1">
                <a:extLst>
                  <a:ext uri="{FF2B5EF4-FFF2-40B4-BE49-F238E27FC236}">
                    <a16:creationId xmlns:a16="http://schemas.microsoft.com/office/drawing/2014/main" id="{EE822F5C-9E80-4FCF-B272-2396B2599C31}"/>
                  </a:ext>
                </a:extLst>
              </p:cNvPr>
              <p:cNvSpPr txBox="1">
                <a:spLocks/>
              </p:cNvSpPr>
              <p:nvPr/>
            </p:nvSpPr>
            <p:spPr>
              <a:xfrm>
                <a:off x="851752" y="4140229"/>
                <a:ext cx="5846760"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14:m>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𝑨𝑹𝑻</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𝑨𝑻𝑹</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𝟗𝟎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𝟐</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𝟒𝟓</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a14:m>
                <a:r>
                  <a:rPr lang="en-US" sz="3200" b="1" cap="none" dirty="0">
                    <a:solidFill>
                      <a:schemeClr val="tx1">
                        <a:lumMod val="75000"/>
                        <a:lumOff val="25000"/>
                      </a:schemeClr>
                    </a:solidFill>
                    <a:latin typeface="Comic Sans MS" panose="030F0702030302020204" pitchFamily="66" charset="0"/>
                    <a:cs typeface="Poppins Medium" panose="00000600000000000000" pitchFamily="50" charset="0"/>
                  </a:rPr>
                  <a:t> </a:t>
                </a:r>
              </a:p>
            </p:txBody>
          </p:sp>
        </mc:Choice>
        <mc:Fallback xmlns="">
          <p:sp>
            <p:nvSpPr>
              <p:cNvPr id="9" name="Title 1">
                <a:extLst>
                  <a:ext uri="{FF2B5EF4-FFF2-40B4-BE49-F238E27FC236}">
                    <a16:creationId xmlns:a16="http://schemas.microsoft.com/office/drawing/2014/main" id="{EE822F5C-9E80-4FCF-B272-2396B2599C31}"/>
                  </a:ext>
                </a:extLst>
              </p:cNvPr>
              <p:cNvSpPr txBox="1">
                <a:spLocks noRot="1" noChangeAspect="1" noMove="1" noResize="1" noEditPoints="1" noAdjustHandles="1" noChangeArrowheads="1" noChangeShapeType="1" noTextEdit="1"/>
              </p:cNvSpPr>
              <p:nvPr/>
            </p:nvSpPr>
            <p:spPr>
              <a:xfrm>
                <a:off x="851752" y="4140229"/>
                <a:ext cx="5846760" cy="945145"/>
              </a:xfrm>
              <a:prstGeom prst="rect">
                <a:avLst/>
              </a:prstGeom>
              <a:blipFill>
                <a:blip r:embed="rId7"/>
                <a:stretch>
                  <a:fillRect/>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451546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3F7426F-6111-4523-AE7F-986008D5CB05}"/>
              </a:ext>
            </a:extLst>
          </p:cNvPr>
          <p:cNvPicPr>
            <a:picLocks noChangeAspect="1"/>
          </p:cNvPicPr>
          <p:nvPr/>
        </p:nvPicPr>
        <p:blipFill>
          <a:blip r:embed="rId4"/>
          <a:stretch>
            <a:fillRect/>
          </a:stretch>
        </p:blipFill>
        <p:spPr>
          <a:xfrm>
            <a:off x="6954136" y="1970901"/>
            <a:ext cx="5237864" cy="4314798"/>
          </a:xfrm>
          <a:prstGeom prst="rect">
            <a:avLst/>
          </a:prstGeom>
        </p:spPr>
      </p:pic>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sym typeface="Comic Sans MS"/>
              </a:rPr>
              <a:t>Angles dans un triangle équilatéral</a:t>
            </a:r>
            <a:endParaRPr lang="fr-FR" b="1" dirty="0"/>
          </a:p>
        </p:txBody>
      </p:sp>
      <mc:AlternateContent xmlns:mc="http://schemas.openxmlformats.org/markup-compatibility/2006" xmlns:a14="http://schemas.microsoft.com/office/drawing/2010/main">
        <mc:Choice Requires="a14">
          <p:sp>
            <p:nvSpPr>
              <p:cNvPr id="8" name="Title 1">
                <a:extLst>
                  <a:ext uri="{FF2B5EF4-FFF2-40B4-BE49-F238E27FC236}">
                    <a16:creationId xmlns:a16="http://schemas.microsoft.com/office/drawing/2014/main" id="{82205914-9A67-410A-914A-5739906672F5}"/>
                  </a:ext>
                </a:extLst>
              </p:cNvPr>
              <p:cNvSpPr txBox="1">
                <a:spLocks/>
              </p:cNvSpPr>
              <p:nvPr/>
            </p:nvSpPr>
            <p:spPr>
              <a:xfrm>
                <a:off x="255624" y="3110024"/>
                <a:ext cx="8398574"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pPr/>
                <a14:m>
                  <m:oMathPara xmlns:m="http://schemas.openxmlformats.org/officeDocument/2006/math">
                    <m:oMathParaPr>
                      <m:jc m:val="left"/>
                    </m:oMathParaPr>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𝑴𝑨𝑵</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en-US" sz="3200" b="1" i="1" cap="none">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𝑴𝑵𝑨</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en-US" sz="3200" b="1" i="1" cap="none">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𝑨𝑴𝑵</m:t>
                          </m:r>
                        </m:e>
                      </m:acc>
                      <m:r>
                        <a:rPr lang="en-US" sz="3200" b="1" i="1" cap="none">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𝟏𝟖𝟎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𝟑</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𝟔𝟎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3200" b="1" cap="none" dirty="0">
                  <a:solidFill>
                    <a:schemeClr val="tx1">
                      <a:lumMod val="75000"/>
                      <a:lumOff val="25000"/>
                    </a:schemeClr>
                  </a:solidFill>
                  <a:latin typeface="Comic Sans MS" panose="030F0702030302020204" pitchFamily="66" charset="0"/>
                  <a:cs typeface="Poppins Medium" panose="00000600000000000000" pitchFamily="50" charset="0"/>
                </a:endParaRPr>
              </a:p>
            </p:txBody>
          </p:sp>
        </mc:Choice>
        <mc:Fallback xmlns="">
          <p:sp>
            <p:nvSpPr>
              <p:cNvPr id="8" name="Title 1">
                <a:extLst>
                  <a:ext uri="{FF2B5EF4-FFF2-40B4-BE49-F238E27FC236}">
                    <a16:creationId xmlns:a16="http://schemas.microsoft.com/office/drawing/2014/main" id="{82205914-9A67-410A-914A-5739906672F5}"/>
                  </a:ext>
                </a:extLst>
              </p:cNvPr>
              <p:cNvSpPr txBox="1">
                <a:spLocks noRot="1" noChangeAspect="1" noMove="1" noResize="1" noEditPoints="1" noAdjustHandles="1" noChangeArrowheads="1" noChangeShapeType="1" noTextEdit="1"/>
              </p:cNvSpPr>
              <p:nvPr/>
            </p:nvSpPr>
            <p:spPr>
              <a:xfrm>
                <a:off x="255624" y="3110024"/>
                <a:ext cx="8398574" cy="945145"/>
              </a:xfrm>
              <a:prstGeom prst="rect">
                <a:avLst/>
              </a:prstGeom>
              <a:blipFill>
                <a:blip r:embed="rId5"/>
                <a:stretch>
                  <a:fillRect l="-581"/>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3901868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sym typeface="Comic Sans MS"/>
              </a:rPr>
              <a:t>La somme des angles d’un triangle est de </a:t>
            </a:r>
            <a:r>
              <a:rPr lang="fr-FR" b="1" dirty="0"/>
              <a:t>180</a:t>
            </a:r>
            <a:r>
              <a:rPr lang="fr-FR"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r>
              <a:rPr lang="fr-FR" b="1" dirty="0">
                <a:sym typeface="Comic Sans MS"/>
              </a:rPr>
              <a:t>.</a:t>
            </a:r>
            <a:endParaRPr lang="fr-FR" b="1" dirty="0"/>
          </a:p>
        </p:txBody>
      </p:sp>
      <p:pic>
        <p:nvPicPr>
          <p:cNvPr id="7" name="Picture 6">
            <a:extLst>
              <a:ext uri="{FF2B5EF4-FFF2-40B4-BE49-F238E27FC236}">
                <a16:creationId xmlns:a16="http://schemas.microsoft.com/office/drawing/2014/main" id="{D0C6E816-8C61-4E49-A1BF-0E2245C8AC11}"/>
              </a:ext>
            </a:extLst>
          </p:cNvPr>
          <p:cNvPicPr>
            <a:picLocks noChangeAspect="1"/>
          </p:cNvPicPr>
          <p:nvPr/>
        </p:nvPicPr>
        <p:blipFill>
          <a:blip r:embed="rId4"/>
          <a:srcRect/>
          <a:stretch/>
        </p:blipFill>
        <p:spPr>
          <a:xfrm>
            <a:off x="556146" y="3141544"/>
            <a:ext cx="2366600" cy="1329026"/>
          </a:xfrm>
          <a:prstGeom prst="rect">
            <a:avLst/>
          </a:prstGeom>
        </p:spPr>
      </p:pic>
      <p:pic>
        <p:nvPicPr>
          <p:cNvPr id="14" name="Picture 13">
            <a:extLst>
              <a:ext uri="{FF2B5EF4-FFF2-40B4-BE49-F238E27FC236}">
                <a16:creationId xmlns:a16="http://schemas.microsoft.com/office/drawing/2014/main" id="{FEF437F9-4FC1-4B54-A611-2C730AB9A0A2}"/>
              </a:ext>
            </a:extLst>
          </p:cNvPr>
          <p:cNvPicPr>
            <a:picLocks noChangeAspect="1"/>
          </p:cNvPicPr>
          <p:nvPr/>
        </p:nvPicPr>
        <p:blipFill>
          <a:blip r:embed="rId5"/>
          <a:stretch>
            <a:fillRect/>
          </a:stretch>
        </p:blipFill>
        <p:spPr>
          <a:xfrm>
            <a:off x="6042253" y="2843728"/>
            <a:ext cx="2511277" cy="2104689"/>
          </a:xfrm>
          <a:prstGeom prst="rect">
            <a:avLst/>
          </a:prstGeom>
        </p:spPr>
      </p:pic>
      <p:pic>
        <p:nvPicPr>
          <p:cNvPr id="18" name="Picture 17">
            <a:extLst>
              <a:ext uri="{FF2B5EF4-FFF2-40B4-BE49-F238E27FC236}">
                <a16:creationId xmlns:a16="http://schemas.microsoft.com/office/drawing/2014/main" id="{B2515FD8-CF3D-4401-9DF2-2E57C2095954}"/>
              </a:ext>
            </a:extLst>
          </p:cNvPr>
          <p:cNvPicPr>
            <a:picLocks noChangeAspect="1"/>
          </p:cNvPicPr>
          <p:nvPr/>
        </p:nvPicPr>
        <p:blipFill>
          <a:blip r:embed="rId6"/>
          <a:srcRect/>
          <a:stretch/>
        </p:blipFill>
        <p:spPr>
          <a:xfrm>
            <a:off x="3045558" y="3339990"/>
            <a:ext cx="2502164" cy="1166812"/>
          </a:xfrm>
          <a:prstGeom prst="rect">
            <a:avLst/>
          </a:prstGeom>
        </p:spPr>
      </p:pic>
      <p:sp>
        <p:nvSpPr>
          <p:cNvPr id="41" name="Rectangle: Rounded Corners 40">
            <a:extLst>
              <a:ext uri="{FF2B5EF4-FFF2-40B4-BE49-F238E27FC236}">
                <a16:creationId xmlns:a16="http://schemas.microsoft.com/office/drawing/2014/main" id="{B8248B2D-6EA4-4194-AADA-A61C8833DD37}"/>
              </a:ext>
            </a:extLst>
          </p:cNvPr>
          <p:cNvSpPr/>
          <p:nvPr/>
        </p:nvSpPr>
        <p:spPr>
          <a:xfrm>
            <a:off x="228780" y="1302676"/>
            <a:ext cx="2352675" cy="1166812"/>
          </a:xfrm>
          <a:prstGeom prst="round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75000"/>
                    <a:lumOff val="25000"/>
                  </a:schemeClr>
                </a:solidFill>
              </a:rPr>
              <a:t>Triangle rectangle</a:t>
            </a:r>
          </a:p>
        </p:txBody>
      </p:sp>
      <mc:AlternateContent xmlns:mc="http://schemas.openxmlformats.org/markup-compatibility/2006" xmlns:a14="http://schemas.microsoft.com/office/drawing/2010/main">
        <mc:Choice Requires="a14">
          <p:sp>
            <p:nvSpPr>
              <p:cNvPr id="42" name="Rectangle: Rounded Corners 41">
                <a:extLst>
                  <a:ext uri="{FF2B5EF4-FFF2-40B4-BE49-F238E27FC236}">
                    <a16:creationId xmlns:a16="http://schemas.microsoft.com/office/drawing/2014/main" id="{2CE71421-EBF1-40BF-BFE7-20C5182E94DC}"/>
                  </a:ext>
                </a:extLst>
              </p:cNvPr>
              <p:cNvSpPr/>
              <p:nvPr/>
            </p:nvSpPr>
            <p:spPr>
              <a:xfrm>
                <a:off x="481494" y="5008982"/>
                <a:ext cx="2352675" cy="1166812"/>
              </a:xfrm>
              <a:prstGeom prst="round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𝑩</m:t>
                          </m:r>
                        </m:e>
                      </m:acc>
                      <m:r>
                        <a:rPr lang="en-US" sz="2800">
                          <a:solidFill>
                            <a:schemeClr val="tx1">
                              <a:lumMod val="75000"/>
                              <a:lumOff val="25000"/>
                            </a:schemeClr>
                          </a:solidFill>
                          <a:latin typeface="Cambria Math" panose="02040503050406030204" pitchFamily="18" charset="0"/>
                        </a:rPr>
                        <m:t>=</m:t>
                      </m:r>
                      <m:r>
                        <a:rPr lang="en-US" sz="2800">
                          <a:solidFill>
                            <a:schemeClr val="tx1">
                              <a:lumMod val="75000"/>
                              <a:lumOff val="25000"/>
                            </a:schemeClr>
                          </a:solidFill>
                          <a:latin typeface="Cambria Math" panose="02040503050406030204" pitchFamily="18" charset="0"/>
                        </a:rPr>
                        <m:t>𝟗𝟎</m:t>
                      </m:r>
                      <m:r>
                        <a:rPr lang="en-US" sz="2800">
                          <a:solidFill>
                            <a:schemeClr val="tx1">
                              <a:lumMod val="75000"/>
                              <a:lumOff val="25000"/>
                            </a:schemeClr>
                          </a:solidFill>
                          <a:latin typeface="Cambria Math" panose="02040503050406030204" pitchFamily="18" charset="0"/>
                        </a:rPr>
                        <m:t>°</m:t>
                      </m:r>
                    </m:oMath>
                  </m:oMathPara>
                </a14:m>
                <a:endParaRPr lang="en-US" sz="2800" dirty="0">
                  <a:solidFill>
                    <a:schemeClr val="tx1">
                      <a:lumMod val="75000"/>
                      <a:lumOff val="25000"/>
                    </a:schemeClr>
                  </a:solidFill>
                </a:endParaRPr>
              </a:p>
              <a:p>
                <a:pPr algn="ctr"/>
                <a14:m>
                  <m:oMathPara xmlns:m="http://schemas.openxmlformats.org/officeDocument/2006/math">
                    <m:oMathParaPr>
                      <m:jc m:val="center"/>
                    </m:oMathParaPr>
                    <m:oMath xmlns:m="http://schemas.openxmlformats.org/officeDocument/2006/math">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𝑨</m:t>
                          </m:r>
                        </m:e>
                      </m:acc>
                      <m:r>
                        <a:rPr lang="en-US" sz="2800">
                          <a:solidFill>
                            <a:schemeClr val="tx1">
                              <a:lumMod val="75000"/>
                              <a:lumOff val="25000"/>
                            </a:schemeClr>
                          </a:solidFill>
                          <a:latin typeface="Cambria Math" panose="02040503050406030204" pitchFamily="18" charset="0"/>
                        </a:rPr>
                        <m:t>+</m:t>
                      </m:r>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𝑪</m:t>
                          </m:r>
                        </m:e>
                      </m:acc>
                      <m:r>
                        <a:rPr lang="en-US" sz="2800">
                          <a:solidFill>
                            <a:schemeClr val="tx1">
                              <a:lumMod val="75000"/>
                              <a:lumOff val="25000"/>
                            </a:schemeClr>
                          </a:solidFill>
                          <a:latin typeface="Cambria Math" panose="02040503050406030204" pitchFamily="18" charset="0"/>
                        </a:rPr>
                        <m:t>=</m:t>
                      </m:r>
                      <m:r>
                        <a:rPr lang="en-US" sz="2800">
                          <a:solidFill>
                            <a:schemeClr val="tx1">
                              <a:lumMod val="75000"/>
                              <a:lumOff val="25000"/>
                            </a:schemeClr>
                          </a:solidFill>
                          <a:latin typeface="Cambria Math" panose="02040503050406030204" pitchFamily="18" charset="0"/>
                        </a:rPr>
                        <m:t>𝟗𝟎</m:t>
                      </m:r>
                      <m:r>
                        <a:rPr lang="en-US" sz="2800">
                          <a:solidFill>
                            <a:schemeClr val="tx1">
                              <a:lumMod val="75000"/>
                              <a:lumOff val="25000"/>
                            </a:schemeClr>
                          </a:solidFill>
                          <a:latin typeface="Cambria Math" panose="02040503050406030204" pitchFamily="18" charset="0"/>
                        </a:rPr>
                        <m:t>°</m:t>
                      </m:r>
                    </m:oMath>
                  </m:oMathPara>
                </a14:m>
                <a:endParaRPr lang="en-US" sz="2800" dirty="0">
                  <a:solidFill>
                    <a:schemeClr val="tx1">
                      <a:lumMod val="75000"/>
                      <a:lumOff val="25000"/>
                    </a:schemeClr>
                  </a:solidFill>
                </a:endParaRPr>
              </a:p>
            </p:txBody>
          </p:sp>
        </mc:Choice>
        <mc:Fallback xmlns="">
          <p:sp>
            <p:nvSpPr>
              <p:cNvPr id="42" name="Rectangle: Rounded Corners 41">
                <a:extLst>
                  <a:ext uri="{FF2B5EF4-FFF2-40B4-BE49-F238E27FC236}">
                    <a16:creationId xmlns:a16="http://schemas.microsoft.com/office/drawing/2014/main" id="{2CE71421-EBF1-40BF-BFE7-20C5182E94DC}"/>
                  </a:ext>
                </a:extLst>
              </p:cNvPr>
              <p:cNvSpPr>
                <a:spLocks noRot="1" noChangeAspect="1" noMove="1" noResize="1" noEditPoints="1" noAdjustHandles="1" noChangeArrowheads="1" noChangeShapeType="1" noTextEdit="1"/>
              </p:cNvSpPr>
              <p:nvPr/>
            </p:nvSpPr>
            <p:spPr>
              <a:xfrm>
                <a:off x="481494" y="5008982"/>
                <a:ext cx="2352675" cy="1166812"/>
              </a:xfrm>
              <a:prstGeom prst="roundRect">
                <a:avLst/>
              </a:prstGeom>
              <a:blipFill>
                <a:blip r:embed="rId7"/>
                <a:stretch>
                  <a:fillRect/>
                </a:stretch>
              </a:blipFill>
              <a:ln w="3175">
                <a:solidFill>
                  <a:schemeClr val="tx1">
                    <a:lumMod val="75000"/>
                    <a:lumOff val="25000"/>
                  </a:schemeClr>
                </a:solidFill>
              </a:ln>
            </p:spPr>
            <p:txBody>
              <a:bodyPr/>
              <a:lstStyle/>
              <a:p>
                <a:r>
                  <a:rPr lang="fr-FR">
                    <a:noFill/>
                  </a:rPr>
                  <a:t> </a:t>
                </a:r>
              </a:p>
            </p:txBody>
          </p:sp>
        </mc:Fallback>
      </mc:AlternateContent>
      <p:sp>
        <p:nvSpPr>
          <p:cNvPr id="50" name="Rectangle: Rounded Corners 49">
            <a:extLst>
              <a:ext uri="{FF2B5EF4-FFF2-40B4-BE49-F238E27FC236}">
                <a16:creationId xmlns:a16="http://schemas.microsoft.com/office/drawing/2014/main" id="{2DB8DBA0-7C34-40D9-A766-8534A8AE9836}"/>
              </a:ext>
            </a:extLst>
          </p:cNvPr>
          <p:cNvSpPr/>
          <p:nvPr/>
        </p:nvSpPr>
        <p:spPr>
          <a:xfrm>
            <a:off x="3169005" y="1351322"/>
            <a:ext cx="2352675" cy="1166812"/>
          </a:xfrm>
          <a:prstGeom prst="round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75000"/>
                    <a:lumOff val="25000"/>
                  </a:schemeClr>
                </a:solidFill>
              </a:rPr>
              <a:t>Triangle</a:t>
            </a:r>
          </a:p>
          <a:p>
            <a:pPr algn="ctr"/>
            <a:r>
              <a:rPr lang="fr-FR" sz="2800" dirty="0">
                <a:solidFill>
                  <a:schemeClr val="tx1">
                    <a:lumMod val="75000"/>
                    <a:lumOff val="25000"/>
                  </a:schemeClr>
                </a:solidFill>
              </a:rPr>
              <a:t>isocèle</a:t>
            </a:r>
          </a:p>
        </p:txBody>
      </p:sp>
      <mc:AlternateContent xmlns:mc="http://schemas.openxmlformats.org/markup-compatibility/2006" xmlns:a14="http://schemas.microsoft.com/office/drawing/2010/main">
        <mc:Choice Requires="a14">
          <p:sp>
            <p:nvSpPr>
              <p:cNvPr id="51" name="Rectangle: Rounded Corners 50">
                <a:extLst>
                  <a:ext uri="{FF2B5EF4-FFF2-40B4-BE49-F238E27FC236}">
                    <a16:creationId xmlns:a16="http://schemas.microsoft.com/office/drawing/2014/main" id="{1686E809-525F-449D-9E8F-BF96C3978B7A}"/>
                  </a:ext>
                </a:extLst>
              </p:cNvPr>
              <p:cNvSpPr/>
              <p:nvPr/>
            </p:nvSpPr>
            <p:spPr>
              <a:xfrm>
                <a:off x="3280330" y="5085938"/>
                <a:ext cx="1734247" cy="1166812"/>
              </a:xfrm>
              <a:prstGeom prst="round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𝑵</m:t>
                          </m:r>
                        </m:e>
                      </m:acc>
                      <m:r>
                        <a:rPr lang="en-US" sz="2800">
                          <a:solidFill>
                            <a:schemeClr val="tx1">
                              <a:lumMod val="75000"/>
                              <a:lumOff val="25000"/>
                            </a:schemeClr>
                          </a:solidFill>
                          <a:latin typeface="Cambria Math" panose="02040503050406030204" pitchFamily="18" charset="0"/>
                        </a:rPr>
                        <m:t>=</m:t>
                      </m:r>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𝑷</m:t>
                          </m:r>
                        </m:e>
                      </m:acc>
                    </m:oMath>
                  </m:oMathPara>
                </a14:m>
                <a:endParaRPr lang="en-US" sz="2800" dirty="0">
                  <a:solidFill>
                    <a:schemeClr val="tx1">
                      <a:lumMod val="75000"/>
                      <a:lumOff val="25000"/>
                    </a:schemeClr>
                  </a:solidFill>
                </a:endParaRPr>
              </a:p>
            </p:txBody>
          </p:sp>
        </mc:Choice>
        <mc:Fallback xmlns="">
          <p:sp>
            <p:nvSpPr>
              <p:cNvPr id="51" name="Rectangle: Rounded Corners 50">
                <a:extLst>
                  <a:ext uri="{FF2B5EF4-FFF2-40B4-BE49-F238E27FC236}">
                    <a16:creationId xmlns:a16="http://schemas.microsoft.com/office/drawing/2014/main" id="{1686E809-525F-449D-9E8F-BF96C3978B7A}"/>
                  </a:ext>
                </a:extLst>
              </p:cNvPr>
              <p:cNvSpPr>
                <a:spLocks noRot="1" noChangeAspect="1" noMove="1" noResize="1" noEditPoints="1" noAdjustHandles="1" noChangeArrowheads="1" noChangeShapeType="1" noTextEdit="1"/>
              </p:cNvSpPr>
              <p:nvPr/>
            </p:nvSpPr>
            <p:spPr>
              <a:xfrm>
                <a:off x="3280330" y="5085938"/>
                <a:ext cx="1734247" cy="1166812"/>
              </a:xfrm>
              <a:prstGeom prst="roundRect">
                <a:avLst/>
              </a:prstGeom>
              <a:blipFill>
                <a:blip r:embed="rId8"/>
                <a:stretch>
                  <a:fillRect/>
                </a:stretch>
              </a:blipFill>
              <a:ln w="3175">
                <a:solidFill>
                  <a:schemeClr val="tx1">
                    <a:lumMod val="75000"/>
                    <a:lumOff val="25000"/>
                  </a:schemeClr>
                </a:solidFill>
              </a:ln>
            </p:spPr>
            <p:txBody>
              <a:bodyPr/>
              <a:lstStyle/>
              <a:p>
                <a:r>
                  <a:rPr lang="fr-FR">
                    <a:noFill/>
                  </a:rPr>
                  <a:t> </a:t>
                </a:r>
              </a:p>
            </p:txBody>
          </p:sp>
        </mc:Fallback>
      </mc:AlternateContent>
      <p:sp>
        <p:nvSpPr>
          <p:cNvPr id="52" name="Rectangle: Rounded Corners 51">
            <a:extLst>
              <a:ext uri="{FF2B5EF4-FFF2-40B4-BE49-F238E27FC236}">
                <a16:creationId xmlns:a16="http://schemas.microsoft.com/office/drawing/2014/main" id="{70F2C659-37A7-45D1-8778-2C3F7830D0CE}"/>
              </a:ext>
            </a:extLst>
          </p:cNvPr>
          <p:cNvSpPr/>
          <p:nvPr/>
        </p:nvSpPr>
        <p:spPr>
          <a:xfrm>
            <a:off x="6042253" y="1302676"/>
            <a:ext cx="2352675" cy="1395412"/>
          </a:xfrm>
          <a:prstGeom prst="round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75000"/>
                    <a:lumOff val="25000"/>
                  </a:schemeClr>
                </a:solidFill>
              </a:rPr>
              <a:t>Triangle rectangle isocèle</a:t>
            </a:r>
          </a:p>
        </p:txBody>
      </p:sp>
      <mc:AlternateContent xmlns:mc="http://schemas.openxmlformats.org/markup-compatibility/2006" xmlns:a14="http://schemas.microsoft.com/office/drawing/2010/main">
        <mc:Choice Requires="a14">
          <p:sp>
            <p:nvSpPr>
              <p:cNvPr id="53" name="Rectangle: Rounded Corners 52">
                <a:extLst>
                  <a:ext uri="{FF2B5EF4-FFF2-40B4-BE49-F238E27FC236}">
                    <a16:creationId xmlns:a16="http://schemas.microsoft.com/office/drawing/2014/main" id="{84DE13C6-E80E-4CBA-8CA6-719A842B99F8}"/>
                  </a:ext>
                </a:extLst>
              </p:cNvPr>
              <p:cNvSpPr/>
              <p:nvPr/>
            </p:nvSpPr>
            <p:spPr>
              <a:xfrm>
                <a:off x="6042767" y="5008982"/>
                <a:ext cx="2352675" cy="1166812"/>
              </a:xfrm>
              <a:prstGeom prst="round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𝑺</m:t>
                          </m:r>
                        </m:e>
                      </m:acc>
                      <m:r>
                        <a:rPr lang="en-US" sz="2800">
                          <a:solidFill>
                            <a:schemeClr val="tx1">
                              <a:lumMod val="75000"/>
                              <a:lumOff val="25000"/>
                            </a:schemeClr>
                          </a:solidFill>
                          <a:latin typeface="Cambria Math" panose="02040503050406030204" pitchFamily="18" charset="0"/>
                        </a:rPr>
                        <m:t>=</m:t>
                      </m:r>
                      <m:r>
                        <a:rPr lang="en-US" sz="2800">
                          <a:solidFill>
                            <a:schemeClr val="tx1">
                              <a:lumMod val="75000"/>
                              <a:lumOff val="25000"/>
                            </a:schemeClr>
                          </a:solidFill>
                          <a:latin typeface="Cambria Math" panose="02040503050406030204" pitchFamily="18" charset="0"/>
                        </a:rPr>
                        <m:t>𝟗𝟎</m:t>
                      </m:r>
                      <m:r>
                        <a:rPr lang="en-US" sz="2800">
                          <a:solidFill>
                            <a:schemeClr val="tx1">
                              <a:lumMod val="75000"/>
                              <a:lumOff val="25000"/>
                            </a:schemeClr>
                          </a:solidFill>
                          <a:latin typeface="Cambria Math" panose="02040503050406030204" pitchFamily="18" charset="0"/>
                        </a:rPr>
                        <m:t>°</m:t>
                      </m:r>
                    </m:oMath>
                  </m:oMathPara>
                </a14:m>
                <a:endParaRPr lang="en-US" sz="2800" dirty="0">
                  <a:solidFill>
                    <a:schemeClr val="tx1">
                      <a:lumMod val="75000"/>
                      <a:lumOff val="25000"/>
                    </a:schemeClr>
                  </a:solidFill>
                </a:endParaRPr>
              </a:p>
              <a:p>
                <a:pPr algn="ctr"/>
                <a14:m>
                  <m:oMathPara xmlns:m="http://schemas.openxmlformats.org/officeDocument/2006/math">
                    <m:oMathParaPr>
                      <m:jc m:val="center"/>
                    </m:oMathParaPr>
                    <m:oMath xmlns:m="http://schemas.openxmlformats.org/officeDocument/2006/math">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𝑹</m:t>
                          </m:r>
                        </m:e>
                      </m:acc>
                      <m:r>
                        <a:rPr lang="en-US" sz="2800">
                          <a:solidFill>
                            <a:schemeClr val="tx1">
                              <a:lumMod val="75000"/>
                              <a:lumOff val="25000"/>
                            </a:schemeClr>
                          </a:solidFill>
                          <a:latin typeface="Cambria Math" panose="02040503050406030204" pitchFamily="18" charset="0"/>
                        </a:rPr>
                        <m:t>=</m:t>
                      </m:r>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𝑻</m:t>
                          </m:r>
                        </m:e>
                      </m:acc>
                      <m:r>
                        <a:rPr lang="en-US" sz="2800">
                          <a:solidFill>
                            <a:schemeClr val="tx1">
                              <a:lumMod val="75000"/>
                              <a:lumOff val="25000"/>
                            </a:schemeClr>
                          </a:solidFill>
                          <a:latin typeface="Cambria Math" panose="02040503050406030204" pitchFamily="18" charset="0"/>
                        </a:rPr>
                        <m:t>=</m:t>
                      </m:r>
                      <m:r>
                        <a:rPr lang="en-US" sz="2800">
                          <a:solidFill>
                            <a:schemeClr val="tx1">
                              <a:lumMod val="75000"/>
                              <a:lumOff val="25000"/>
                            </a:schemeClr>
                          </a:solidFill>
                          <a:latin typeface="Cambria Math" panose="02040503050406030204" pitchFamily="18" charset="0"/>
                        </a:rPr>
                        <m:t>𝟒𝟓</m:t>
                      </m:r>
                      <m:r>
                        <a:rPr lang="en-US" sz="2800">
                          <a:solidFill>
                            <a:schemeClr val="tx1">
                              <a:lumMod val="75000"/>
                              <a:lumOff val="25000"/>
                            </a:schemeClr>
                          </a:solidFill>
                          <a:latin typeface="Cambria Math" panose="02040503050406030204" pitchFamily="18" charset="0"/>
                        </a:rPr>
                        <m:t>°</m:t>
                      </m:r>
                    </m:oMath>
                  </m:oMathPara>
                </a14:m>
                <a:endParaRPr lang="en-US" sz="2800" dirty="0">
                  <a:solidFill>
                    <a:schemeClr val="tx1">
                      <a:lumMod val="75000"/>
                      <a:lumOff val="25000"/>
                    </a:schemeClr>
                  </a:solidFill>
                </a:endParaRPr>
              </a:p>
            </p:txBody>
          </p:sp>
        </mc:Choice>
        <mc:Fallback xmlns="">
          <p:sp>
            <p:nvSpPr>
              <p:cNvPr id="53" name="Rectangle: Rounded Corners 52">
                <a:extLst>
                  <a:ext uri="{FF2B5EF4-FFF2-40B4-BE49-F238E27FC236}">
                    <a16:creationId xmlns:a16="http://schemas.microsoft.com/office/drawing/2014/main" id="{84DE13C6-E80E-4CBA-8CA6-719A842B99F8}"/>
                  </a:ext>
                </a:extLst>
              </p:cNvPr>
              <p:cNvSpPr>
                <a:spLocks noRot="1" noChangeAspect="1" noMove="1" noResize="1" noEditPoints="1" noAdjustHandles="1" noChangeArrowheads="1" noChangeShapeType="1" noTextEdit="1"/>
              </p:cNvSpPr>
              <p:nvPr/>
            </p:nvSpPr>
            <p:spPr>
              <a:xfrm>
                <a:off x="6042767" y="5008982"/>
                <a:ext cx="2352675" cy="1166812"/>
              </a:xfrm>
              <a:prstGeom prst="roundRect">
                <a:avLst/>
              </a:prstGeom>
              <a:blipFill>
                <a:blip r:embed="rId9"/>
                <a:stretch>
                  <a:fillRect/>
                </a:stretch>
              </a:blipFill>
              <a:ln w="3175">
                <a:solidFill>
                  <a:schemeClr val="tx1">
                    <a:lumMod val="75000"/>
                    <a:lumOff val="25000"/>
                  </a:schemeClr>
                </a:solidFill>
              </a:ln>
            </p:spPr>
            <p:txBody>
              <a:bodyPr/>
              <a:lstStyle/>
              <a:p>
                <a:r>
                  <a:rPr lang="fr-FR">
                    <a:noFill/>
                  </a:rPr>
                  <a:t> </a:t>
                </a:r>
              </a:p>
            </p:txBody>
          </p:sp>
        </mc:Fallback>
      </mc:AlternateContent>
      <p:sp>
        <p:nvSpPr>
          <p:cNvPr id="54" name="Rectangle: Rounded Corners 53">
            <a:extLst>
              <a:ext uri="{FF2B5EF4-FFF2-40B4-BE49-F238E27FC236}">
                <a16:creationId xmlns:a16="http://schemas.microsoft.com/office/drawing/2014/main" id="{4E43E1C5-6F57-4836-94A4-8530766722AA}"/>
              </a:ext>
            </a:extLst>
          </p:cNvPr>
          <p:cNvSpPr/>
          <p:nvPr/>
        </p:nvSpPr>
        <p:spPr>
          <a:xfrm>
            <a:off x="9248087" y="1333524"/>
            <a:ext cx="2352675" cy="1166812"/>
          </a:xfrm>
          <a:prstGeom prst="round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75000"/>
                    <a:lumOff val="25000"/>
                  </a:schemeClr>
                </a:solidFill>
              </a:rPr>
              <a:t>Triangle équilatéral</a:t>
            </a:r>
          </a:p>
        </p:txBody>
      </p:sp>
      <mc:AlternateContent xmlns:mc="http://schemas.openxmlformats.org/markup-compatibility/2006" xmlns:a14="http://schemas.microsoft.com/office/drawing/2010/main">
        <mc:Choice Requires="a14">
          <p:sp>
            <p:nvSpPr>
              <p:cNvPr id="55" name="Rectangle: Rounded Corners 54">
                <a:extLst>
                  <a:ext uri="{FF2B5EF4-FFF2-40B4-BE49-F238E27FC236}">
                    <a16:creationId xmlns:a16="http://schemas.microsoft.com/office/drawing/2014/main" id="{C76C444C-0B62-4A68-A665-8C4E163E1137}"/>
                  </a:ext>
                </a:extLst>
              </p:cNvPr>
              <p:cNvSpPr/>
              <p:nvPr/>
            </p:nvSpPr>
            <p:spPr>
              <a:xfrm>
                <a:off x="8902435" y="5044537"/>
                <a:ext cx="3108960" cy="1166812"/>
              </a:xfrm>
              <a:prstGeom prst="round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𝑨</m:t>
                          </m:r>
                        </m:e>
                      </m:acc>
                      <m:r>
                        <a:rPr lang="en-US" sz="2800">
                          <a:solidFill>
                            <a:schemeClr val="tx1">
                              <a:lumMod val="75000"/>
                              <a:lumOff val="25000"/>
                            </a:schemeClr>
                          </a:solidFill>
                          <a:latin typeface="Cambria Math" panose="02040503050406030204" pitchFamily="18" charset="0"/>
                        </a:rPr>
                        <m:t>=</m:t>
                      </m:r>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𝑴</m:t>
                          </m:r>
                        </m:e>
                      </m:acc>
                      <m:r>
                        <a:rPr lang="en-US" sz="2800">
                          <a:solidFill>
                            <a:schemeClr val="tx1">
                              <a:lumMod val="75000"/>
                              <a:lumOff val="25000"/>
                            </a:schemeClr>
                          </a:solidFill>
                          <a:latin typeface="Cambria Math" panose="02040503050406030204" pitchFamily="18" charset="0"/>
                        </a:rPr>
                        <m:t>=</m:t>
                      </m:r>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𝑵</m:t>
                          </m:r>
                        </m:e>
                      </m:acc>
                      <m:r>
                        <a:rPr lang="en-US" sz="2800">
                          <a:solidFill>
                            <a:schemeClr val="tx1">
                              <a:lumMod val="75000"/>
                              <a:lumOff val="25000"/>
                            </a:schemeClr>
                          </a:solidFill>
                          <a:latin typeface="Cambria Math" panose="02040503050406030204" pitchFamily="18" charset="0"/>
                        </a:rPr>
                        <m:t>=</m:t>
                      </m:r>
                      <m:r>
                        <a:rPr lang="en-US" sz="2800">
                          <a:solidFill>
                            <a:schemeClr val="tx1">
                              <a:lumMod val="75000"/>
                              <a:lumOff val="25000"/>
                            </a:schemeClr>
                          </a:solidFill>
                          <a:latin typeface="Cambria Math" panose="02040503050406030204" pitchFamily="18" charset="0"/>
                        </a:rPr>
                        <m:t>𝟔𝟎</m:t>
                      </m:r>
                      <m:r>
                        <a:rPr lang="en-US" sz="2800">
                          <a:solidFill>
                            <a:schemeClr val="tx1">
                              <a:lumMod val="75000"/>
                              <a:lumOff val="25000"/>
                            </a:schemeClr>
                          </a:solidFill>
                          <a:latin typeface="Cambria Math" panose="02040503050406030204" pitchFamily="18" charset="0"/>
                        </a:rPr>
                        <m:t>°</m:t>
                      </m:r>
                    </m:oMath>
                  </m:oMathPara>
                </a14:m>
                <a:endParaRPr lang="en-US" sz="2800" dirty="0">
                  <a:solidFill>
                    <a:schemeClr val="tx1">
                      <a:lumMod val="75000"/>
                      <a:lumOff val="25000"/>
                    </a:schemeClr>
                  </a:solidFill>
                </a:endParaRPr>
              </a:p>
            </p:txBody>
          </p:sp>
        </mc:Choice>
        <mc:Fallback xmlns="">
          <p:sp>
            <p:nvSpPr>
              <p:cNvPr id="55" name="Rectangle: Rounded Corners 54">
                <a:extLst>
                  <a:ext uri="{FF2B5EF4-FFF2-40B4-BE49-F238E27FC236}">
                    <a16:creationId xmlns:a16="http://schemas.microsoft.com/office/drawing/2014/main" id="{C76C444C-0B62-4A68-A665-8C4E163E1137}"/>
                  </a:ext>
                </a:extLst>
              </p:cNvPr>
              <p:cNvSpPr>
                <a:spLocks noRot="1" noChangeAspect="1" noMove="1" noResize="1" noEditPoints="1" noAdjustHandles="1" noChangeArrowheads="1" noChangeShapeType="1" noTextEdit="1"/>
              </p:cNvSpPr>
              <p:nvPr/>
            </p:nvSpPr>
            <p:spPr>
              <a:xfrm>
                <a:off x="8902435" y="5044537"/>
                <a:ext cx="3108960" cy="1166812"/>
              </a:xfrm>
              <a:prstGeom prst="roundRect">
                <a:avLst/>
              </a:prstGeom>
              <a:blipFill>
                <a:blip r:embed="rId10"/>
                <a:stretch>
                  <a:fillRect/>
                </a:stretch>
              </a:blipFill>
              <a:ln w="3175">
                <a:solidFill>
                  <a:schemeClr val="tx1">
                    <a:lumMod val="75000"/>
                    <a:lumOff val="25000"/>
                  </a:schemeClr>
                </a:solidFill>
              </a:ln>
            </p:spPr>
            <p:txBody>
              <a:bodyPr/>
              <a:lstStyle/>
              <a:p>
                <a:r>
                  <a:rPr lang="fr-FR">
                    <a:noFill/>
                  </a:rPr>
                  <a:t> </a:t>
                </a:r>
              </a:p>
            </p:txBody>
          </p:sp>
        </mc:Fallback>
      </mc:AlternateContent>
      <p:pic>
        <p:nvPicPr>
          <p:cNvPr id="27" name="Picture 26">
            <a:extLst>
              <a:ext uri="{FF2B5EF4-FFF2-40B4-BE49-F238E27FC236}">
                <a16:creationId xmlns:a16="http://schemas.microsoft.com/office/drawing/2014/main" id="{5FD2C444-246E-4322-800A-486468D8785B}"/>
              </a:ext>
            </a:extLst>
          </p:cNvPr>
          <p:cNvPicPr>
            <a:picLocks noChangeAspect="1"/>
          </p:cNvPicPr>
          <p:nvPr/>
        </p:nvPicPr>
        <p:blipFill>
          <a:blip r:embed="rId11"/>
          <a:stretch>
            <a:fillRect/>
          </a:stretch>
        </p:blipFill>
        <p:spPr>
          <a:xfrm>
            <a:off x="9048061" y="2608682"/>
            <a:ext cx="2752725" cy="2400300"/>
          </a:xfrm>
          <a:prstGeom prst="rect">
            <a:avLst/>
          </a:prstGeom>
        </p:spPr>
      </p:pic>
      <p:sp>
        <p:nvSpPr>
          <p:cNvPr id="3" name="TextBox 2">
            <a:extLst>
              <a:ext uri="{FF2B5EF4-FFF2-40B4-BE49-F238E27FC236}">
                <a16:creationId xmlns:a16="http://schemas.microsoft.com/office/drawing/2014/main" id="{DA81BB85-E719-4774-AF7A-D2C95B7BD63F}"/>
              </a:ext>
            </a:extLst>
          </p:cNvPr>
          <p:cNvSpPr txBox="1"/>
          <p:nvPr/>
        </p:nvSpPr>
        <p:spPr>
          <a:xfrm>
            <a:off x="4014535" y="2905780"/>
            <a:ext cx="502061" cy="523220"/>
          </a:xfrm>
          <a:prstGeom prst="rect">
            <a:avLst/>
          </a:prstGeom>
          <a:noFill/>
        </p:spPr>
        <p:txBody>
          <a:bodyPr wrap="none" rtlCol="0">
            <a:spAutoFit/>
          </a:bodyPr>
          <a:lstStyle/>
          <a:p>
            <a:r>
              <a:rPr lang="en-US" sz="2800" dirty="0">
                <a:solidFill>
                  <a:sysClr val="windowText" lastClr="000000"/>
                </a:solidFill>
                <a:latin typeface="+mj-lt"/>
              </a:rPr>
              <a:t>M</a:t>
            </a:r>
          </a:p>
        </p:txBody>
      </p:sp>
      <p:sp>
        <p:nvSpPr>
          <p:cNvPr id="17" name="TextBox 16">
            <a:extLst>
              <a:ext uri="{FF2B5EF4-FFF2-40B4-BE49-F238E27FC236}">
                <a16:creationId xmlns:a16="http://schemas.microsoft.com/office/drawing/2014/main" id="{30D544A0-7DD9-4AE0-9F1D-580D2E1F1B81}"/>
              </a:ext>
            </a:extLst>
          </p:cNvPr>
          <p:cNvSpPr txBox="1"/>
          <p:nvPr/>
        </p:nvSpPr>
        <p:spPr>
          <a:xfrm>
            <a:off x="3024207" y="4473361"/>
            <a:ext cx="471604" cy="523220"/>
          </a:xfrm>
          <a:prstGeom prst="rect">
            <a:avLst/>
          </a:prstGeom>
          <a:noFill/>
        </p:spPr>
        <p:txBody>
          <a:bodyPr wrap="none" rtlCol="0">
            <a:spAutoFit/>
          </a:bodyPr>
          <a:lstStyle/>
          <a:p>
            <a:r>
              <a:rPr lang="en-US" sz="2800" dirty="0">
                <a:solidFill>
                  <a:sysClr val="windowText" lastClr="000000"/>
                </a:solidFill>
                <a:latin typeface="+mj-lt"/>
              </a:rPr>
              <a:t>N</a:t>
            </a:r>
          </a:p>
        </p:txBody>
      </p:sp>
      <p:sp>
        <p:nvSpPr>
          <p:cNvPr id="19" name="TextBox 18">
            <a:extLst>
              <a:ext uri="{FF2B5EF4-FFF2-40B4-BE49-F238E27FC236}">
                <a16:creationId xmlns:a16="http://schemas.microsoft.com/office/drawing/2014/main" id="{E67B29C1-DD2F-499A-84A0-EA8FD7A142CA}"/>
              </a:ext>
            </a:extLst>
          </p:cNvPr>
          <p:cNvSpPr txBox="1"/>
          <p:nvPr/>
        </p:nvSpPr>
        <p:spPr>
          <a:xfrm>
            <a:off x="5218224" y="4410620"/>
            <a:ext cx="372218" cy="523220"/>
          </a:xfrm>
          <a:prstGeom prst="rect">
            <a:avLst/>
          </a:prstGeom>
          <a:noFill/>
        </p:spPr>
        <p:txBody>
          <a:bodyPr wrap="none" rtlCol="0">
            <a:spAutoFit/>
          </a:bodyPr>
          <a:lstStyle/>
          <a:p>
            <a:r>
              <a:rPr lang="en-US" sz="2800" dirty="0">
                <a:solidFill>
                  <a:sysClr val="windowText" lastClr="000000"/>
                </a:solidFill>
                <a:latin typeface="+mj-lt"/>
              </a:rPr>
              <a:t>P</a:t>
            </a:r>
          </a:p>
        </p:txBody>
      </p:sp>
      <p:sp>
        <p:nvSpPr>
          <p:cNvPr id="22" name="TextBox 21">
            <a:extLst>
              <a:ext uri="{FF2B5EF4-FFF2-40B4-BE49-F238E27FC236}">
                <a16:creationId xmlns:a16="http://schemas.microsoft.com/office/drawing/2014/main" id="{3D5DCF35-1DB0-491C-B11A-D80073FDC7CE}"/>
              </a:ext>
            </a:extLst>
          </p:cNvPr>
          <p:cNvSpPr txBox="1"/>
          <p:nvPr/>
        </p:nvSpPr>
        <p:spPr>
          <a:xfrm>
            <a:off x="332367" y="2698088"/>
            <a:ext cx="447558" cy="523220"/>
          </a:xfrm>
          <a:prstGeom prst="rect">
            <a:avLst/>
          </a:prstGeom>
          <a:noFill/>
        </p:spPr>
        <p:txBody>
          <a:bodyPr wrap="none" rtlCol="0">
            <a:spAutoFit/>
          </a:bodyPr>
          <a:lstStyle/>
          <a:p>
            <a:r>
              <a:rPr lang="en-US" sz="2800" dirty="0">
                <a:solidFill>
                  <a:sysClr val="windowText" lastClr="000000"/>
                </a:solidFill>
                <a:latin typeface="+mj-lt"/>
              </a:rPr>
              <a:t>A</a:t>
            </a:r>
          </a:p>
        </p:txBody>
      </p:sp>
      <p:sp>
        <p:nvSpPr>
          <p:cNvPr id="23" name="TextBox 22">
            <a:extLst>
              <a:ext uri="{FF2B5EF4-FFF2-40B4-BE49-F238E27FC236}">
                <a16:creationId xmlns:a16="http://schemas.microsoft.com/office/drawing/2014/main" id="{7E19A018-D43F-4B02-8B73-F457A3763928}"/>
              </a:ext>
            </a:extLst>
          </p:cNvPr>
          <p:cNvSpPr txBox="1"/>
          <p:nvPr/>
        </p:nvSpPr>
        <p:spPr>
          <a:xfrm>
            <a:off x="258938" y="4361891"/>
            <a:ext cx="410690" cy="523220"/>
          </a:xfrm>
          <a:prstGeom prst="rect">
            <a:avLst/>
          </a:prstGeom>
          <a:noFill/>
        </p:spPr>
        <p:txBody>
          <a:bodyPr wrap="none" rtlCol="0">
            <a:spAutoFit/>
          </a:bodyPr>
          <a:lstStyle/>
          <a:p>
            <a:r>
              <a:rPr lang="en-US" sz="2800" dirty="0">
                <a:solidFill>
                  <a:sysClr val="windowText" lastClr="000000"/>
                </a:solidFill>
                <a:latin typeface="+mj-lt"/>
              </a:rPr>
              <a:t>B</a:t>
            </a:r>
          </a:p>
        </p:txBody>
      </p:sp>
      <p:sp>
        <p:nvSpPr>
          <p:cNvPr id="24" name="TextBox 23">
            <a:extLst>
              <a:ext uri="{FF2B5EF4-FFF2-40B4-BE49-F238E27FC236}">
                <a16:creationId xmlns:a16="http://schemas.microsoft.com/office/drawing/2014/main" id="{33D736A6-907D-4545-A57B-1F94462E7579}"/>
              </a:ext>
            </a:extLst>
          </p:cNvPr>
          <p:cNvSpPr txBox="1"/>
          <p:nvPr/>
        </p:nvSpPr>
        <p:spPr>
          <a:xfrm>
            <a:off x="2600418" y="4354042"/>
            <a:ext cx="379729" cy="523220"/>
          </a:xfrm>
          <a:prstGeom prst="rect">
            <a:avLst/>
          </a:prstGeom>
          <a:noFill/>
        </p:spPr>
        <p:txBody>
          <a:bodyPr wrap="square" rtlCol="0">
            <a:spAutoFit/>
          </a:bodyPr>
          <a:lstStyle/>
          <a:p>
            <a:r>
              <a:rPr lang="en-US" sz="2800" dirty="0">
                <a:solidFill>
                  <a:sysClr val="windowText" lastClr="000000"/>
                </a:solidFill>
                <a:latin typeface="+mj-lt"/>
              </a:rPr>
              <a:t>C</a:t>
            </a:r>
          </a:p>
        </p:txBody>
      </p:sp>
    </p:spTree>
    <p:custDataLst>
      <p:tags r:id="rId1"/>
    </p:custDataLst>
    <p:extLst>
      <p:ext uri="{BB962C8B-B14F-4D97-AF65-F5344CB8AC3E}">
        <p14:creationId xmlns:p14="http://schemas.microsoft.com/office/powerpoint/2010/main" val="35177708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729341" y="1134668"/>
            <a:ext cx="2733118" cy="3299987"/>
          </a:xfrm>
          <a:prstGeom prst="rect">
            <a:avLst/>
          </a:prstGeom>
        </p:spPr>
      </p:pic>
      <p:sp>
        <p:nvSpPr>
          <p:cNvPr id="4"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789084"/>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5400" dirty="0">
                <a:solidFill>
                  <a:schemeClr val="accent1">
                    <a:lumMod val="50000"/>
                  </a:schemeClr>
                </a:solidFill>
                <a:latin typeface="Comic Sans MS"/>
              </a:rPr>
              <a:t>Maîtrise des connaissances mathématiques et fluidité</a:t>
            </a:r>
          </a:p>
        </p:txBody>
      </p:sp>
    </p:spTree>
    <p:custDataLst>
      <p:tags r:id="rId1"/>
    </p:custDataLst>
    <p:extLst>
      <p:ext uri="{BB962C8B-B14F-4D97-AF65-F5344CB8AC3E}">
        <p14:creationId xmlns:p14="http://schemas.microsoft.com/office/powerpoint/2010/main" val="28091779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8859466-273D-402D-B60A-8FC59B8E4C1F}"/>
              </a:ext>
            </a:extLst>
          </p:cNvPr>
          <p:cNvSpPr txBox="1"/>
          <p:nvPr/>
        </p:nvSpPr>
        <p:spPr>
          <a:xfrm>
            <a:off x="9529482" y="136956"/>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lIns="91440" tIns="45720" rIns="91440" bIns="45720" anchor="t">
            <a:spAutoFit/>
          </a:bodyPr>
          <a:lstStyle/>
          <a:p>
            <a:pPr algn="ctr"/>
            <a:r>
              <a:rPr lang="fr-FR" dirty="0">
                <a:solidFill>
                  <a:schemeClr val="tx1">
                    <a:lumMod val="50000"/>
                    <a:lumOff val="50000"/>
                  </a:schemeClr>
                </a:solidFill>
                <a:latin typeface="+mj-lt"/>
              </a:rPr>
              <a:t>Exercices d’application</a:t>
            </a:r>
          </a:p>
        </p:txBody>
      </p:sp>
      <mc:AlternateContent xmlns:mc="http://schemas.openxmlformats.org/markup-compatibility/2006" xmlns:a14="http://schemas.microsoft.com/office/drawing/2010/main">
        <mc:Choice Requires="a14">
          <p:sp>
            <p:nvSpPr>
              <p:cNvPr id="4" name="Google Shape;222;p10">
                <a:extLst>
                  <a:ext uri="{FF2B5EF4-FFF2-40B4-BE49-F238E27FC236}">
                    <a16:creationId xmlns:a16="http://schemas.microsoft.com/office/drawing/2014/main" id="{5849A74B-5261-4085-B15E-1925B0B4DC2C}"/>
                  </a:ext>
                </a:extLst>
              </p:cNvPr>
              <p:cNvSpPr txBox="1"/>
              <p:nvPr/>
            </p:nvSpPr>
            <p:spPr>
              <a:xfrm>
                <a:off x="-121953" y="572301"/>
                <a:ext cx="12377854"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t>Quelle est la mesure de l’angle </a:t>
                </a:r>
                <a14:m>
                  <m:oMath xmlns:m="http://schemas.openxmlformats.org/officeDocument/2006/math">
                    <m:acc>
                      <m:accPr>
                        <m:chr m:val="̂"/>
                        <m:ctrlPr>
                          <a:rPr lang="fr-FR" b="1" i="1">
                            <a:latin typeface="Cambria Math" panose="02040503050406030204" pitchFamily="18" charset="0"/>
                          </a:rPr>
                        </m:ctrlPr>
                      </m:accPr>
                      <m:e>
                        <m:r>
                          <a:rPr lang="fr-FR" b="1" i="1">
                            <a:latin typeface="Cambria Math" panose="02040503050406030204" pitchFamily="18" charset="0"/>
                          </a:rPr>
                          <m:t>𝑨𝑩𝑪</m:t>
                        </m:r>
                      </m:e>
                    </m:acc>
                  </m:oMath>
                </a14:m>
                <a:r>
                  <a:rPr lang="fr-FR" b="1" dirty="0"/>
                  <a:t> dans le triangle ABC ?</a:t>
                </a:r>
              </a:p>
            </p:txBody>
          </p:sp>
        </mc:Choice>
        <mc:Fallback xmlns="">
          <p:sp>
            <p:nvSpPr>
              <p:cNvPr id="4" name="Google Shape;222;p10">
                <a:extLst>
                  <a:ext uri="{FF2B5EF4-FFF2-40B4-BE49-F238E27FC236}">
                    <a16:creationId xmlns:a16="http://schemas.microsoft.com/office/drawing/2014/main" id="{5849A74B-5261-4085-B15E-1925B0B4DC2C}"/>
                  </a:ext>
                </a:extLst>
              </p:cNvPr>
              <p:cNvSpPr txBox="1">
                <a:spLocks noRot="1" noChangeAspect="1" noMove="1" noResize="1" noEditPoints="1" noAdjustHandles="1" noChangeArrowheads="1" noChangeShapeType="1" noTextEdit="1"/>
              </p:cNvSpPr>
              <p:nvPr/>
            </p:nvSpPr>
            <p:spPr>
              <a:xfrm>
                <a:off x="-121953" y="572301"/>
                <a:ext cx="12377854" cy="601343"/>
              </a:xfrm>
              <a:prstGeom prst="rect">
                <a:avLst/>
              </a:prstGeom>
              <a:blipFill>
                <a:blip r:embed="rId4"/>
                <a:stretch>
                  <a:fillRect t="-10101" r="-1182" b="-32323"/>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6" name="Rectangle: Rounded Corners 25">
                <a:extLst>
                  <a:ext uri="{FF2B5EF4-FFF2-40B4-BE49-F238E27FC236}">
                    <a16:creationId xmlns:a16="http://schemas.microsoft.com/office/drawing/2014/main" id="{5B28BC36-CEBE-4737-9B2A-8776F1CB1C0F}"/>
                  </a:ext>
                </a:extLst>
              </p:cNvPr>
              <p:cNvSpPr/>
              <p:nvPr/>
            </p:nvSpPr>
            <p:spPr>
              <a:xfrm>
                <a:off x="1129626" y="5179414"/>
                <a:ext cx="3739547" cy="903917"/>
              </a:xfrm>
              <a:prstGeom prst="roundRect">
                <a:avLst/>
              </a:prstGeom>
              <a:solidFill>
                <a:schemeClr val="bg1"/>
              </a:solidFill>
              <a:ln w="12700">
                <a:solidFill>
                  <a:schemeClr val="tx1">
                    <a:lumMod val="65000"/>
                    <a:lumOff val="3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t>𝑨𝑩𝑪</m:t>
                        </m:r>
                      </m:e>
                    </m:acc>
                  </m:oMath>
                </a14:m>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 </a:t>
                </a:r>
                <a:r>
                  <a:rPr lang="en-US" sz="3200" b="1" dirty="0">
                    <a:solidFill>
                      <a:schemeClr val="bg1"/>
                    </a:solidFill>
                    <a:effectLst/>
                    <a:latin typeface="+mj-lt"/>
                    <a:ea typeface="Times New Roman" panose="02020603050405020304" pitchFamily="18" charset="0"/>
                    <a:cs typeface="Calibri" panose="020F0502020204030204" pitchFamily="34" charset="0"/>
                  </a:rPr>
                  <a:t>120</a:t>
                </a:r>
                <a:r>
                  <a:rPr lang="en-US" sz="3200" b="1" baseline="30000" dirty="0">
                    <a:solidFill>
                      <a:schemeClr val="tx1">
                        <a:lumMod val="75000"/>
                        <a:lumOff val="25000"/>
                      </a:schemeClr>
                    </a:solidFill>
                    <a:effectLst/>
                    <a:latin typeface="+mj-lt"/>
                    <a:ea typeface="Times New Roman" panose="02020603050405020304" pitchFamily="18" charset="0"/>
                    <a:cs typeface="Calibri" panose="020F0502020204030204" pitchFamily="34" charset="0"/>
                  </a:rPr>
                  <a:t>o</a:t>
                </a:r>
                <a:endParaRPr lang="en-US" sz="3200" b="1" baseline="30000" dirty="0">
                  <a:solidFill>
                    <a:schemeClr val="tx1">
                      <a:lumMod val="75000"/>
                      <a:lumOff val="25000"/>
                    </a:schemeClr>
                  </a:solidFill>
                  <a:latin typeface="+mj-lt"/>
                </a:endParaRPr>
              </a:p>
            </p:txBody>
          </p:sp>
        </mc:Choice>
        <mc:Fallback xmlns="">
          <p:sp>
            <p:nvSpPr>
              <p:cNvPr id="26" name="Rectangle: Rounded Corners 25">
                <a:extLst>
                  <a:ext uri="{FF2B5EF4-FFF2-40B4-BE49-F238E27FC236}">
                    <a16:creationId xmlns:a16="http://schemas.microsoft.com/office/drawing/2014/main" id="{5B28BC36-CEBE-4737-9B2A-8776F1CB1C0F}"/>
                  </a:ext>
                </a:extLst>
              </p:cNvPr>
              <p:cNvSpPr>
                <a:spLocks noRot="1" noChangeAspect="1" noMove="1" noResize="1" noEditPoints="1" noAdjustHandles="1" noChangeArrowheads="1" noChangeShapeType="1" noTextEdit="1"/>
              </p:cNvSpPr>
              <p:nvPr/>
            </p:nvSpPr>
            <p:spPr>
              <a:xfrm>
                <a:off x="1129626" y="5179414"/>
                <a:ext cx="3739547" cy="903917"/>
              </a:xfrm>
              <a:prstGeom prst="roundRect">
                <a:avLst/>
              </a:prstGeom>
              <a:blipFill>
                <a:blip r:embed="rId5"/>
                <a:stretch>
                  <a:fillRect b="-4667"/>
                </a:stretch>
              </a:blipFill>
              <a:ln w="12700">
                <a:solidFill>
                  <a:schemeClr val="tx1">
                    <a:lumMod val="65000"/>
                    <a:lumOff val="35000"/>
                  </a:schemeClr>
                </a:solidFill>
              </a:ln>
            </p:spPr>
            <p:txBody>
              <a:bodyPr/>
              <a:lstStyle/>
              <a:p>
                <a:r>
                  <a:rPr lang="fr-FR">
                    <a:noFill/>
                  </a:rPr>
                  <a:t> </a:t>
                </a:r>
              </a:p>
            </p:txBody>
          </p:sp>
        </mc:Fallback>
      </mc:AlternateContent>
      <p:grpSp>
        <p:nvGrpSpPr>
          <p:cNvPr id="15" name="Group 14">
            <a:extLst>
              <a:ext uri="{FF2B5EF4-FFF2-40B4-BE49-F238E27FC236}">
                <a16:creationId xmlns:a16="http://schemas.microsoft.com/office/drawing/2014/main" id="{F69BE049-D241-434A-9102-AE1D40DDF305}"/>
              </a:ext>
            </a:extLst>
          </p:cNvPr>
          <p:cNvGrpSpPr/>
          <p:nvPr/>
        </p:nvGrpSpPr>
        <p:grpSpPr>
          <a:xfrm>
            <a:off x="5869008" y="1984938"/>
            <a:ext cx="5651209" cy="3071523"/>
            <a:chOff x="5157310" y="1671859"/>
            <a:chExt cx="5651209" cy="3071523"/>
          </a:xfrm>
        </p:grpSpPr>
        <p:grpSp>
          <p:nvGrpSpPr>
            <p:cNvPr id="10" name="Group 9">
              <a:extLst>
                <a:ext uri="{FF2B5EF4-FFF2-40B4-BE49-F238E27FC236}">
                  <a16:creationId xmlns:a16="http://schemas.microsoft.com/office/drawing/2014/main" id="{973D4ECA-5540-477D-8F2F-65BA4B0464E1}"/>
                </a:ext>
              </a:extLst>
            </p:cNvPr>
            <p:cNvGrpSpPr/>
            <p:nvPr/>
          </p:nvGrpSpPr>
          <p:grpSpPr>
            <a:xfrm>
              <a:off x="5537039" y="2195080"/>
              <a:ext cx="4891751" cy="1967696"/>
              <a:chOff x="6057900" y="2963119"/>
              <a:chExt cx="4891751" cy="1967696"/>
            </a:xfrm>
          </p:grpSpPr>
          <p:cxnSp>
            <p:nvCxnSpPr>
              <p:cNvPr id="3" name="Straight Connector 2">
                <a:extLst>
                  <a:ext uri="{FF2B5EF4-FFF2-40B4-BE49-F238E27FC236}">
                    <a16:creationId xmlns:a16="http://schemas.microsoft.com/office/drawing/2014/main" id="{3236C7FA-4496-4583-88B3-D8B1CE71D56B}"/>
                  </a:ext>
                </a:extLst>
              </p:cNvPr>
              <p:cNvCxnSpPr/>
              <p:nvPr/>
            </p:nvCxnSpPr>
            <p:spPr>
              <a:xfrm>
                <a:off x="6057900" y="2963119"/>
                <a:ext cx="1650839" cy="1967696"/>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59CBE52D-E90E-4184-A36C-72B0A9963B43}"/>
                  </a:ext>
                </a:extLst>
              </p:cNvPr>
              <p:cNvCxnSpPr>
                <a:cxnSpLocks/>
              </p:cNvCxnSpPr>
              <p:nvPr/>
            </p:nvCxnSpPr>
            <p:spPr>
              <a:xfrm>
                <a:off x="6057900" y="2963119"/>
                <a:ext cx="4891751" cy="1967696"/>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5B19060-C1BB-489B-9343-E19BC54D47B3}"/>
                  </a:ext>
                </a:extLst>
              </p:cNvPr>
              <p:cNvCxnSpPr>
                <a:cxnSpLocks/>
              </p:cNvCxnSpPr>
              <p:nvPr/>
            </p:nvCxnSpPr>
            <p:spPr>
              <a:xfrm>
                <a:off x="7708739" y="4930815"/>
                <a:ext cx="3240912"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AEAAB5B5-CEF6-45A5-AE78-865E37ED6ABD}"/>
                </a:ext>
              </a:extLst>
            </p:cNvPr>
            <p:cNvSpPr txBox="1"/>
            <p:nvPr/>
          </p:nvSpPr>
          <p:spPr>
            <a:xfrm>
              <a:off x="6998013" y="4220162"/>
              <a:ext cx="379729" cy="523220"/>
            </a:xfrm>
            <a:prstGeom prst="rect">
              <a:avLst/>
            </a:prstGeom>
            <a:noFill/>
          </p:spPr>
          <p:txBody>
            <a:bodyPr wrap="square" lIns="91440" tIns="45720" rIns="91440" bIns="45720">
              <a:spAutoFit/>
            </a:bodyPr>
            <a:lstStyle>
              <a:defPPr marR="0" lvl="0" algn="l" rtl="0">
                <a:lnSpc>
                  <a:spcPct val="100000"/>
                </a:lnSpc>
                <a:spcBef>
                  <a:spcPts val="0"/>
                </a:spcBef>
                <a:spcAft>
                  <a:spcPts val="0"/>
                </a:spcAft>
              </a:defPPr>
              <a:lvl1pPr algn="ctr">
                <a:defRPr sz="2400" b="1" spc="0">
                  <a:ln w="0"/>
                  <a:solidFill>
                    <a:schemeClr val="tx1">
                      <a:lumMod val="75000"/>
                      <a:lumOff val="25000"/>
                    </a:schemeClr>
                  </a:solidFill>
                  <a:latin typeface="+mn-lt"/>
                </a:defRPr>
              </a:lvl1pPr>
            </a:lstStyle>
            <a:p>
              <a:r>
                <a:rPr lang="en-US" dirty="0"/>
                <a:t>B</a:t>
              </a:r>
            </a:p>
          </p:txBody>
        </p:sp>
        <p:sp>
          <p:nvSpPr>
            <p:cNvPr id="14" name="TextBox 13">
              <a:extLst>
                <a:ext uri="{FF2B5EF4-FFF2-40B4-BE49-F238E27FC236}">
                  <a16:creationId xmlns:a16="http://schemas.microsoft.com/office/drawing/2014/main" id="{B7119BA1-B107-4DDC-8688-4D2C37FA0268}"/>
                </a:ext>
              </a:extLst>
            </p:cNvPr>
            <p:cNvSpPr txBox="1"/>
            <p:nvPr/>
          </p:nvSpPr>
          <p:spPr>
            <a:xfrm>
              <a:off x="10428790" y="4116477"/>
              <a:ext cx="379729" cy="523220"/>
            </a:xfrm>
            <a:prstGeom prst="rect">
              <a:avLst/>
            </a:prstGeom>
            <a:noFill/>
          </p:spPr>
          <p:txBody>
            <a:bodyPr wrap="square" lIns="91440" tIns="45720" rIns="91440" bIns="45720">
              <a:spAutoFit/>
            </a:bodyPr>
            <a:lstStyle>
              <a:defPPr marR="0" lvl="0" algn="l" rtl="0">
                <a:lnSpc>
                  <a:spcPct val="100000"/>
                </a:lnSpc>
                <a:spcBef>
                  <a:spcPts val="0"/>
                </a:spcBef>
                <a:spcAft>
                  <a:spcPts val="0"/>
                </a:spcAft>
              </a:defPPr>
              <a:lvl1pPr algn="ctr">
                <a:defRPr sz="2400" b="1" spc="0">
                  <a:ln w="0"/>
                  <a:solidFill>
                    <a:schemeClr val="tx1">
                      <a:lumMod val="75000"/>
                      <a:lumOff val="25000"/>
                    </a:schemeClr>
                  </a:solidFill>
                  <a:latin typeface="+mn-lt"/>
                </a:defRPr>
              </a:lvl1pPr>
            </a:lstStyle>
            <a:p>
              <a:r>
                <a:rPr lang="en-US" dirty="0"/>
                <a:t>C</a:t>
              </a:r>
            </a:p>
          </p:txBody>
        </p:sp>
        <p:sp>
          <p:nvSpPr>
            <p:cNvPr id="18" name="TextBox 17">
              <a:extLst>
                <a:ext uri="{FF2B5EF4-FFF2-40B4-BE49-F238E27FC236}">
                  <a16:creationId xmlns:a16="http://schemas.microsoft.com/office/drawing/2014/main" id="{740480DE-9F3C-4B23-9359-639010B6620A}"/>
                </a:ext>
              </a:extLst>
            </p:cNvPr>
            <p:cNvSpPr txBox="1"/>
            <p:nvPr/>
          </p:nvSpPr>
          <p:spPr>
            <a:xfrm>
              <a:off x="5157310" y="1671859"/>
              <a:ext cx="379729" cy="523220"/>
            </a:xfrm>
            <a:prstGeom prst="rect">
              <a:avLst/>
            </a:prstGeom>
            <a:noFill/>
          </p:spPr>
          <p:txBody>
            <a:bodyPr wrap="square" lIns="91440" tIns="45720" rIns="91440" bIns="45720">
              <a:spAutoFit/>
            </a:bodyPr>
            <a:lstStyle>
              <a:defPPr marR="0" lvl="0" algn="l" rtl="0">
                <a:lnSpc>
                  <a:spcPct val="100000"/>
                </a:lnSpc>
                <a:spcBef>
                  <a:spcPts val="0"/>
                </a:spcBef>
                <a:spcAft>
                  <a:spcPts val="0"/>
                </a:spcAft>
              </a:defPPr>
              <a:lvl1pPr algn="ctr">
                <a:defRPr sz="2400" b="1" spc="0">
                  <a:ln w="0"/>
                  <a:solidFill>
                    <a:schemeClr val="tx1">
                      <a:lumMod val="75000"/>
                      <a:lumOff val="25000"/>
                    </a:schemeClr>
                  </a:solidFill>
                  <a:latin typeface="+mn-lt"/>
                </a:defRPr>
              </a:lvl1pPr>
            </a:lstStyle>
            <a:p>
              <a:r>
                <a:rPr lang="en-US" dirty="0"/>
                <a:t>A</a:t>
              </a:r>
            </a:p>
          </p:txBody>
        </p:sp>
        <p:sp>
          <p:nvSpPr>
            <p:cNvPr id="19" name="Rectangle 18">
              <a:extLst>
                <a:ext uri="{FF2B5EF4-FFF2-40B4-BE49-F238E27FC236}">
                  <a16:creationId xmlns:a16="http://schemas.microsoft.com/office/drawing/2014/main" id="{4A85BC61-45BD-4FB2-AF55-BF21DE3D0F47}"/>
                </a:ext>
              </a:extLst>
            </p:cNvPr>
            <p:cNvSpPr/>
            <p:nvPr/>
          </p:nvSpPr>
          <p:spPr>
            <a:xfrm>
              <a:off x="9063663" y="3797112"/>
              <a:ext cx="772862" cy="461665"/>
            </a:xfrm>
            <a:prstGeom prst="rect">
              <a:avLst/>
            </a:prstGeom>
            <a:noFill/>
          </p:spPr>
          <p:txBody>
            <a:bodyPr wrap="square" lIns="91440" tIns="45720" rIns="91440" bIns="45720">
              <a:spAutoFit/>
            </a:bodyPr>
            <a:lstStyle/>
            <a:p>
              <a:pPr algn="ctr"/>
              <a:r>
                <a:rPr lang="en-US" sz="2400" b="1" cap="none" spc="0" dirty="0">
                  <a:ln w="0"/>
                  <a:solidFill>
                    <a:schemeClr val="tx1">
                      <a:lumMod val="75000"/>
                      <a:lumOff val="25000"/>
                    </a:schemeClr>
                  </a:solidFill>
                  <a:latin typeface="+mn-lt"/>
                </a:rPr>
                <a:t>35</a:t>
              </a:r>
              <a:r>
                <a:rPr lang="en-US" sz="24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400" b="1" cap="none" spc="0" dirty="0">
                <a:ln w="0"/>
                <a:solidFill>
                  <a:schemeClr val="tx1">
                    <a:lumMod val="65000"/>
                    <a:lumOff val="35000"/>
                  </a:schemeClr>
                </a:solidFill>
                <a:latin typeface="+mn-lt"/>
              </a:endParaRPr>
            </a:p>
          </p:txBody>
        </p:sp>
        <p:sp>
          <p:nvSpPr>
            <p:cNvPr id="20" name="Rectangle 19">
              <a:extLst>
                <a:ext uri="{FF2B5EF4-FFF2-40B4-BE49-F238E27FC236}">
                  <a16:creationId xmlns:a16="http://schemas.microsoft.com/office/drawing/2014/main" id="{DD0EC59F-42FD-4B2E-8A0B-E93FB6DA9474}"/>
                </a:ext>
              </a:extLst>
            </p:cNvPr>
            <p:cNvSpPr/>
            <p:nvPr/>
          </p:nvSpPr>
          <p:spPr>
            <a:xfrm>
              <a:off x="5976027" y="2558198"/>
              <a:ext cx="772862" cy="523220"/>
            </a:xfrm>
            <a:prstGeom prst="rect">
              <a:avLst/>
            </a:prstGeom>
            <a:noFill/>
          </p:spPr>
          <p:txBody>
            <a:bodyPr wrap="square" lIns="91440" tIns="45720" rIns="91440" bIns="45720">
              <a:spAutoFit/>
            </a:bodyPr>
            <a:lstStyle/>
            <a:p>
              <a:pPr algn="ctr"/>
              <a:r>
                <a:rPr lang="en-US" sz="2400" b="1" dirty="0">
                  <a:ln w="0"/>
                  <a:solidFill>
                    <a:schemeClr val="tx1">
                      <a:lumMod val="75000"/>
                      <a:lumOff val="25000"/>
                    </a:schemeClr>
                  </a:solidFill>
                  <a:latin typeface="+mn-lt"/>
                </a:rPr>
                <a:t>25</a:t>
              </a:r>
              <a:r>
                <a:rPr lang="en-US" sz="28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400" b="1" dirty="0">
                <a:ln w="0"/>
                <a:solidFill>
                  <a:schemeClr val="tx1">
                    <a:lumMod val="65000"/>
                    <a:lumOff val="35000"/>
                  </a:schemeClr>
                </a:solidFill>
                <a:latin typeface="+mn-lt"/>
              </a:endParaRPr>
            </a:p>
          </p:txBody>
        </p:sp>
        <p:sp>
          <p:nvSpPr>
            <p:cNvPr id="21" name="Rectangle 20">
              <a:extLst>
                <a:ext uri="{FF2B5EF4-FFF2-40B4-BE49-F238E27FC236}">
                  <a16:creationId xmlns:a16="http://schemas.microsoft.com/office/drawing/2014/main" id="{0D290F7B-6E0E-4A78-87C2-3373A6BBF6B9}"/>
                </a:ext>
              </a:extLst>
            </p:cNvPr>
            <p:cNvSpPr/>
            <p:nvPr/>
          </p:nvSpPr>
          <p:spPr>
            <a:xfrm>
              <a:off x="6965844" y="3762587"/>
              <a:ext cx="772862" cy="461665"/>
            </a:xfrm>
            <a:prstGeom prst="rect">
              <a:avLst/>
            </a:prstGeom>
            <a:noFill/>
          </p:spPr>
          <p:txBody>
            <a:bodyPr wrap="square" lIns="91440" tIns="45720" rIns="91440" bIns="45720">
              <a:spAutoFit/>
            </a:bodyPr>
            <a:lstStyle/>
            <a:p>
              <a:pPr algn="ctr"/>
              <a:r>
                <a:rPr lang="en-US" sz="1800" b="1" cap="none" spc="0" dirty="0">
                  <a:ln w="0"/>
                  <a:solidFill>
                    <a:srgbClr val="C00000"/>
                  </a:solidFill>
                  <a:latin typeface="+mn-lt"/>
                </a:rPr>
                <a:t>?</a:t>
              </a:r>
              <a:r>
                <a:rPr lang="en-US" sz="1800" b="1" baseline="30000" dirty="0">
                  <a:solidFill>
                    <a:schemeClr val="bg1"/>
                  </a:solidFill>
                  <a:latin typeface="+mj-lt"/>
                  <a:ea typeface="Times New Roman" panose="02020603050405020304" pitchFamily="18" charset="0"/>
                  <a:cs typeface="Calibri" panose="020F0502020204030204" pitchFamily="34" charset="0"/>
                  <a:sym typeface="Symbol" panose="05050102010706020507" pitchFamily="18" charset="2"/>
                </a:rPr>
                <a:t> </a:t>
              </a:r>
              <a:r>
                <a:rPr lang="en-US" sz="2400" b="1" baseline="30000" dirty="0">
                  <a:solidFill>
                    <a:srgbClr val="C00000"/>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1800" b="1" cap="none" spc="0" dirty="0">
                <a:ln w="0"/>
                <a:solidFill>
                  <a:srgbClr val="C00000"/>
                </a:solidFill>
                <a:latin typeface="+mn-lt"/>
              </a:endParaRPr>
            </a:p>
          </p:txBody>
        </p:sp>
      </p:grpSp>
      <mc:AlternateContent xmlns:mc="http://schemas.openxmlformats.org/markup-compatibility/2006" xmlns:a14="http://schemas.microsoft.com/office/drawing/2010/main">
        <mc:Choice Requires="a14">
          <p:sp>
            <p:nvSpPr>
              <p:cNvPr id="24" name="Subtitle 2">
                <a:extLst>
                  <a:ext uri="{FF2B5EF4-FFF2-40B4-BE49-F238E27FC236}">
                    <a16:creationId xmlns:a16="http://schemas.microsoft.com/office/drawing/2014/main" id="{EB3D7E5B-1CD3-4D03-AFAA-27C3C768B1AF}"/>
                  </a:ext>
                </a:extLst>
              </p:cNvPr>
              <p:cNvSpPr txBox="1">
                <a:spLocks/>
              </p:cNvSpPr>
              <p:nvPr/>
            </p:nvSpPr>
            <p:spPr>
              <a:xfrm>
                <a:off x="187918" y="1461950"/>
                <a:ext cx="7821256" cy="347155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10000"/>
                  </a:lnSpc>
                  <a:buNone/>
                </a:pPr>
                <a14:m>
                  <m:oMathPara xmlns:m="http://schemas.openxmlformats.org/officeDocument/2006/math">
                    <m:oMathParaPr>
                      <m:jc m:val="left"/>
                    </m:oMathParaPr>
                    <m:oMath xmlns:m="http://schemas.openxmlformats.org/officeDocument/2006/math">
                      <m:acc>
                        <m:accPr>
                          <m:chr m:val="̂"/>
                          <m:ctrlPr>
                            <a:rPr lang="fr-FR" sz="32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𝑨𝑩𝑪</m:t>
                          </m:r>
                        </m:e>
                      </m:acc>
                      <m: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 </m:t>
                      </m:r>
                      <m:acc>
                        <m:accPr>
                          <m:chr m:val="̂"/>
                          <m:ctrlP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ctrlPr>
                        </m:accPr>
                        <m:e>
                          <m: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𝑩𝑨𝑪</m:t>
                          </m:r>
                        </m:e>
                      </m:acc>
                      <m: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 </m:t>
                      </m:r>
                      <m:acc>
                        <m:accPr>
                          <m:chr m:val="̂"/>
                          <m:ctrlP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ctrlPr>
                        </m:accPr>
                        <m:e>
                          <m: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𝑩𝑪𝑨</m:t>
                          </m:r>
                        </m:e>
                      </m:acc>
                      <m: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m:t>
                      </m:r>
                      <m: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𝟏𝟖𝟎</m:t>
                      </m:r>
                      <m: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 </m:t>
                      </m:r>
                    </m:oMath>
                  </m:oMathPara>
                </a14:m>
                <a:endParaRPr lang="fr-FR" sz="3200" b="1" i="1" u="none" strike="noStrike" cap="none" dirty="0">
                  <a:solidFill>
                    <a:schemeClr val="tx1">
                      <a:lumMod val="75000"/>
                      <a:lumOff val="25000"/>
                    </a:schemeClr>
                  </a:solidFill>
                  <a:effectLst/>
                  <a:latin typeface="+mj-lt"/>
                  <a:ea typeface="Calibri"/>
                  <a:cs typeface="Calibri"/>
                  <a:sym typeface="Calibri"/>
                </a:endParaRPr>
              </a:p>
              <a:p>
                <a:pPr marL="0" indent="0">
                  <a:lnSpc>
                    <a:spcPct val="110000"/>
                  </a:lnSpc>
                  <a:buNone/>
                </a:pPr>
                <a14:m>
                  <m:oMathPara xmlns:m="http://schemas.openxmlformats.org/officeDocument/2006/math">
                    <m:oMathParaPr>
                      <m:jc m:val="left"/>
                    </m:oMathParaPr>
                    <m:oMath xmlns:m="http://schemas.openxmlformats.org/officeDocument/2006/math">
                      <m:acc>
                        <m:accPr>
                          <m:chr m:val="̂"/>
                          <m:ctrlPr>
                            <a:rPr lang="fr-FR" sz="32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𝑨𝑩𝑪</m:t>
                          </m:r>
                        </m:e>
                      </m:acc>
                      <m: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m:t>
                      </m:r>
                      <m: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𝟏𝟖𝟎</m:t>
                      </m:r>
                      <m: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m:t>
                      </m:r>
                      <m:d>
                        <m:dPr>
                          <m:ctrlP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ctrlPr>
                        </m:dPr>
                        <m:e>
                          <m:acc>
                            <m:accPr>
                              <m:chr m:val="̂"/>
                              <m:ctrlP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ctrlPr>
                            </m:accPr>
                            <m:e>
                              <m: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𝑪𝑨𝑩</m:t>
                              </m:r>
                            </m:e>
                          </m:acc>
                          <m: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m:t>
                          </m:r>
                          <m:acc>
                            <m:accPr>
                              <m:chr m:val="̂"/>
                              <m:ctrlP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ctrlPr>
                            </m:accPr>
                            <m:e>
                              <m: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𝑩𝑪𝑨</m:t>
                              </m:r>
                            </m:e>
                          </m:acc>
                        </m:e>
                      </m:d>
                    </m:oMath>
                  </m:oMathPara>
                </a14:m>
                <a:endParaRPr lang="fr-FR" sz="3200" b="1" i="1" u="none" strike="noStrike" cap="none" dirty="0">
                  <a:solidFill>
                    <a:schemeClr val="tx1">
                      <a:lumMod val="75000"/>
                      <a:lumOff val="25000"/>
                    </a:schemeClr>
                  </a:solidFill>
                  <a:effectLst/>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fr-FR" sz="3200" b="1" i="1">
                              <a:solidFill>
                                <a:schemeClr val="tx1">
                                  <a:lumMod val="75000"/>
                                  <a:lumOff val="25000"/>
                                </a:schemeClr>
                              </a:solidFill>
                              <a:latin typeface="Cambria Math" panose="02040503050406030204" pitchFamily="18" charset="0"/>
                              <a:ea typeface="Calibri"/>
                              <a:cs typeface="Calibri"/>
                              <a:sym typeface="Calibri"/>
                            </a:rPr>
                          </m:ctrlPr>
                        </m:accPr>
                        <m:e>
                          <m:r>
                            <a:rPr lang="fr-FR" sz="3200" b="1" i="1">
                              <a:solidFill>
                                <a:schemeClr val="tx1">
                                  <a:lumMod val="75000"/>
                                  <a:lumOff val="25000"/>
                                </a:schemeClr>
                              </a:solidFill>
                              <a:latin typeface="Cambria Math" panose="02040503050406030204" pitchFamily="18" charset="0"/>
                              <a:ea typeface="Calibri"/>
                              <a:cs typeface="Calibri"/>
                              <a:sym typeface="Calibri"/>
                            </a:rPr>
                            <m:t>𝑨𝑩𝑪</m:t>
                          </m:r>
                        </m:e>
                      </m:acc>
                      <m:r>
                        <a:rPr lang="fr-FR" sz="3200" b="1" i="1">
                          <a:solidFill>
                            <a:schemeClr val="tx1">
                              <a:lumMod val="75000"/>
                              <a:lumOff val="25000"/>
                            </a:schemeClr>
                          </a:solidFill>
                          <a:latin typeface="Cambria Math" panose="02040503050406030204" pitchFamily="18" charset="0"/>
                          <a:ea typeface="Calibri"/>
                          <a:cs typeface="Calibri"/>
                          <a:sym typeface="Calibri"/>
                        </a:rPr>
                        <m:t>=</m:t>
                      </m:r>
                      <m:r>
                        <a:rPr lang="fr-FR" sz="3200" b="1" i="1">
                          <a:solidFill>
                            <a:schemeClr val="tx1">
                              <a:lumMod val="75000"/>
                              <a:lumOff val="25000"/>
                            </a:schemeClr>
                          </a:solidFill>
                          <a:latin typeface="Cambria Math" panose="02040503050406030204" pitchFamily="18" charset="0"/>
                          <a:ea typeface="Calibri"/>
                          <a:cs typeface="Calibri"/>
                          <a:sym typeface="Calibri"/>
                        </a:rPr>
                        <m:t>𝟏𝟖𝟎</m:t>
                      </m:r>
                      <m:r>
                        <a:rPr lang="fr-FR" sz="3200" b="1" i="1">
                          <a:solidFill>
                            <a:schemeClr val="tx1">
                              <a:lumMod val="75000"/>
                              <a:lumOff val="25000"/>
                            </a:schemeClr>
                          </a:solidFill>
                          <a:latin typeface="Cambria Math" panose="02040503050406030204" pitchFamily="18" charset="0"/>
                          <a:ea typeface="Calibri"/>
                          <a:cs typeface="Calibri"/>
                          <a:sym typeface="Calibri"/>
                        </a:rPr>
                        <m:t>°−(</m:t>
                      </m:r>
                      <m:r>
                        <a:rPr lang="fr-FR" sz="3200" b="1" i="1">
                          <a:solidFill>
                            <a:schemeClr val="tx1">
                              <a:lumMod val="75000"/>
                              <a:lumOff val="25000"/>
                            </a:schemeClr>
                          </a:solidFill>
                          <a:latin typeface="Cambria Math" panose="02040503050406030204" pitchFamily="18" charset="0"/>
                          <a:ea typeface="Calibri"/>
                          <a:cs typeface="Calibri"/>
                          <a:sym typeface="Calibri"/>
                        </a:rPr>
                        <m:t>𝟐𝟓</m:t>
                      </m:r>
                      <m:r>
                        <a:rPr lang="fr-FR" sz="3200" b="1" i="1">
                          <a:solidFill>
                            <a:schemeClr val="tx1">
                              <a:lumMod val="75000"/>
                              <a:lumOff val="25000"/>
                            </a:schemeClr>
                          </a:solidFill>
                          <a:latin typeface="Cambria Math" panose="02040503050406030204" pitchFamily="18" charset="0"/>
                          <a:ea typeface="Calibri"/>
                          <a:cs typeface="Calibri"/>
                          <a:sym typeface="Calibri"/>
                        </a:rPr>
                        <m:t>°+</m:t>
                      </m:r>
                      <m:r>
                        <a:rPr lang="fr-FR" sz="3200" b="1" i="1">
                          <a:solidFill>
                            <a:schemeClr val="tx1">
                              <a:lumMod val="75000"/>
                              <a:lumOff val="25000"/>
                            </a:schemeClr>
                          </a:solidFill>
                          <a:latin typeface="Cambria Math" panose="02040503050406030204" pitchFamily="18" charset="0"/>
                          <a:ea typeface="Calibri"/>
                          <a:cs typeface="Calibri"/>
                          <a:sym typeface="Calibri"/>
                        </a:rPr>
                        <m:t>𝟑𝟓</m:t>
                      </m:r>
                      <m:r>
                        <a:rPr lang="fr-FR" sz="3200" b="1" i="1">
                          <a:solidFill>
                            <a:schemeClr val="tx1">
                              <a:lumMod val="75000"/>
                              <a:lumOff val="25000"/>
                            </a:schemeClr>
                          </a:solidFill>
                          <a:latin typeface="Cambria Math" panose="02040503050406030204" pitchFamily="18" charset="0"/>
                          <a:ea typeface="Calibri"/>
                          <a:cs typeface="Calibri"/>
                          <a:sym typeface="Calibri"/>
                        </a:rPr>
                        <m:t>°) </m:t>
                      </m:r>
                    </m:oMath>
                  </m:oMathPara>
                </a14:m>
                <a:endParaRPr lang="fr-FR" sz="3200" dirty="0">
                  <a:solidFill>
                    <a:schemeClr val="tx1">
                      <a:lumMod val="75000"/>
                      <a:lumOff val="25000"/>
                    </a:schemeClr>
                  </a:solidFill>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fr-FR" sz="3200" b="1" i="1">
                              <a:solidFill>
                                <a:schemeClr val="tx1">
                                  <a:lumMod val="75000"/>
                                  <a:lumOff val="25000"/>
                                </a:schemeClr>
                              </a:solidFill>
                              <a:latin typeface="Cambria Math" panose="02040503050406030204" pitchFamily="18" charset="0"/>
                              <a:ea typeface="Calibri"/>
                              <a:cs typeface="Calibri"/>
                              <a:sym typeface="Calibri"/>
                            </a:rPr>
                          </m:ctrlPr>
                        </m:accPr>
                        <m:e>
                          <m:r>
                            <a:rPr lang="fr-FR" sz="3200" b="1" i="1">
                              <a:solidFill>
                                <a:schemeClr val="tx1">
                                  <a:lumMod val="75000"/>
                                  <a:lumOff val="25000"/>
                                </a:schemeClr>
                              </a:solidFill>
                              <a:latin typeface="Cambria Math" panose="02040503050406030204" pitchFamily="18" charset="0"/>
                              <a:ea typeface="Calibri"/>
                              <a:cs typeface="Calibri"/>
                              <a:sym typeface="Calibri"/>
                            </a:rPr>
                            <m:t>𝑨𝑩𝑪</m:t>
                          </m:r>
                        </m:e>
                      </m:acc>
                      <m:r>
                        <a:rPr lang="fr-FR" sz="3200" b="1" i="1">
                          <a:solidFill>
                            <a:schemeClr val="tx1">
                              <a:lumMod val="75000"/>
                              <a:lumOff val="25000"/>
                            </a:schemeClr>
                          </a:solidFill>
                          <a:latin typeface="Cambria Math" panose="02040503050406030204" pitchFamily="18" charset="0"/>
                          <a:ea typeface="Calibri"/>
                          <a:cs typeface="Calibri"/>
                          <a:sym typeface="Calibri"/>
                        </a:rPr>
                        <m:t>=</m:t>
                      </m:r>
                      <m:r>
                        <a:rPr lang="fr-FR" sz="3200" b="1" i="1">
                          <a:solidFill>
                            <a:schemeClr val="tx1">
                              <a:lumMod val="75000"/>
                              <a:lumOff val="25000"/>
                            </a:schemeClr>
                          </a:solidFill>
                          <a:latin typeface="Cambria Math" panose="02040503050406030204" pitchFamily="18" charset="0"/>
                          <a:ea typeface="Calibri"/>
                          <a:cs typeface="Calibri"/>
                          <a:sym typeface="Calibri"/>
                        </a:rPr>
                        <m:t>𝟏𝟖𝟎</m:t>
                      </m:r>
                      <m:r>
                        <a:rPr lang="fr-FR" sz="3200" b="1" i="1">
                          <a:solidFill>
                            <a:schemeClr val="tx1">
                              <a:lumMod val="75000"/>
                              <a:lumOff val="25000"/>
                            </a:schemeClr>
                          </a:solidFill>
                          <a:latin typeface="Cambria Math" panose="02040503050406030204" pitchFamily="18" charset="0"/>
                          <a:ea typeface="Calibri"/>
                          <a:cs typeface="Calibri"/>
                          <a:sym typeface="Calibri"/>
                        </a:rPr>
                        <m:t>°−</m:t>
                      </m:r>
                      <m:r>
                        <a:rPr lang="fr-FR" sz="3200" b="1" i="1">
                          <a:solidFill>
                            <a:schemeClr val="tx1">
                              <a:lumMod val="75000"/>
                              <a:lumOff val="25000"/>
                            </a:schemeClr>
                          </a:solidFill>
                          <a:latin typeface="Cambria Math" panose="02040503050406030204" pitchFamily="18" charset="0"/>
                          <a:ea typeface="Calibri"/>
                          <a:cs typeface="Calibri"/>
                          <a:sym typeface="Calibri"/>
                        </a:rPr>
                        <m:t>𝟔𝟎</m:t>
                      </m:r>
                      <m:r>
                        <a:rPr lang="fr-FR" sz="3200" b="1" i="1">
                          <a:solidFill>
                            <a:schemeClr val="tx1">
                              <a:lumMod val="75000"/>
                              <a:lumOff val="25000"/>
                            </a:schemeClr>
                          </a:solidFill>
                          <a:latin typeface="Cambria Math" panose="02040503050406030204" pitchFamily="18" charset="0"/>
                          <a:ea typeface="Calibri"/>
                          <a:cs typeface="Calibri"/>
                          <a:sym typeface="Calibri"/>
                        </a:rPr>
                        <m:t>°</m:t>
                      </m:r>
                    </m:oMath>
                  </m:oMathPara>
                </a14:m>
                <a:endParaRPr lang="fr-FR" sz="3200" dirty="0">
                  <a:solidFill>
                    <a:schemeClr val="tx1">
                      <a:lumMod val="75000"/>
                      <a:lumOff val="25000"/>
                    </a:schemeClr>
                  </a:solidFill>
                  <a:latin typeface="+mj-lt"/>
                  <a:ea typeface="Calibri"/>
                  <a:cs typeface="Calibri"/>
                  <a:sym typeface="Calibri"/>
                </a:endParaRPr>
              </a:p>
              <a:p>
                <a:pPr marL="0" indent="0">
                  <a:buNone/>
                </a:pPr>
                <a:r>
                  <a:rPr lang="fr-FR" sz="3200" dirty="0">
                    <a:solidFill>
                      <a:schemeClr val="tx1">
                        <a:lumMod val="75000"/>
                        <a:lumOff val="25000"/>
                      </a:schemeClr>
                    </a:solidFill>
                    <a:latin typeface="+mj-lt"/>
                    <a:ea typeface="Calibri"/>
                    <a:cs typeface="Calibri"/>
                    <a:sym typeface="Calibri"/>
                  </a:rPr>
                  <a:t>L’angle </a:t>
                </a:r>
                <a14:m>
                  <m:oMath xmlns:m="http://schemas.openxmlformats.org/officeDocument/2006/math">
                    <m:acc>
                      <m:accPr>
                        <m:chr m:val="̂"/>
                        <m:ctrlPr>
                          <a:rPr lang="fr-FR" sz="3200" b="1" i="1">
                            <a:solidFill>
                              <a:schemeClr val="tx1">
                                <a:lumMod val="75000"/>
                                <a:lumOff val="25000"/>
                              </a:schemeClr>
                            </a:solidFill>
                            <a:latin typeface="Cambria Math" panose="02040503050406030204" pitchFamily="18" charset="0"/>
                            <a:ea typeface="Calibri"/>
                            <a:cs typeface="Calibri"/>
                            <a:sym typeface="Calibri"/>
                          </a:rPr>
                        </m:ctrlPr>
                      </m:accPr>
                      <m:e>
                        <m:r>
                          <a:rPr lang="fr-FR" sz="3200" b="1" i="1">
                            <a:solidFill>
                              <a:schemeClr val="tx1">
                                <a:lumMod val="75000"/>
                                <a:lumOff val="25000"/>
                              </a:schemeClr>
                            </a:solidFill>
                            <a:latin typeface="Cambria Math" panose="02040503050406030204" pitchFamily="18" charset="0"/>
                            <a:ea typeface="Calibri"/>
                            <a:cs typeface="Calibri"/>
                            <a:sym typeface="Calibri"/>
                          </a:rPr>
                          <m:t>𝑨𝑩𝑪</m:t>
                        </m:r>
                      </m:e>
                    </m:acc>
                  </m:oMath>
                </a14:m>
                <a:r>
                  <a:rPr lang="fr-FR" sz="3200" dirty="0">
                    <a:solidFill>
                      <a:schemeClr val="tx1">
                        <a:lumMod val="75000"/>
                        <a:lumOff val="25000"/>
                      </a:schemeClr>
                    </a:solidFill>
                    <a:latin typeface="+mj-lt"/>
                    <a:ea typeface="Calibri"/>
                    <a:cs typeface="Calibri"/>
                    <a:sym typeface="Calibri"/>
                  </a:rPr>
                  <a:t> mesure 120</a:t>
                </a:r>
                <a:r>
                  <a:rPr lang="fr-FR" sz="3200" b="1" baseline="30000" dirty="0">
                    <a:solidFill>
                      <a:schemeClr val="tx1">
                        <a:lumMod val="65000"/>
                        <a:lumOff val="35000"/>
                      </a:schemeClr>
                    </a:solidFill>
                    <a:ea typeface="Times New Roman" panose="02020603050405020304" pitchFamily="18" charset="0"/>
                    <a:cs typeface="Calibri" panose="020F0502020204030204" pitchFamily="34" charset="0"/>
                    <a:sym typeface="Symbol" panose="05050102010706020507" pitchFamily="18" charset="2"/>
                  </a:rPr>
                  <a:t></a:t>
                </a:r>
                <a:endParaRPr lang="fr-FR" sz="3200" b="1" i="1" u="none" strike="noStrike" cap="none" dirty="0">
                  <a:solidFill>
                    <a:schemeClr val="tx1">
                      <a:lumMod val="65000"/>
                      <a:lumOff val="35000"/>
                    </a:schemeClr>
                  </a:solidFill>
                  <a:effectLst/>
                  <a:latin typeface="+mj-lt"/>
                  <a:ea typeface="Calibri"/>
                  <a:cs typeface="Calibri"/>
                  <a:sym typeface="Calibri"/>
                </a:endParaRPr>
              </a:p>
            </p:txBody>
          </p:sp>
        </mc:Choice>
        <mc:Fallback xmlns="">
          <p:sp>
            <p:nvSpPr>
              <p:cNvPr id="24" name="Subtitle 2">
                <a:extLst>
                  <a:ext uri="{FF2B5EF4-FFF2-40B4-BE49-F238E27FC236}">
                    <a16:creationId xmlns:a16="http://schemas.microsoft.com/office/drawing/2014/main" id="{EB3D7E5B-1CD3-4D03-AFAA-27C3C768B1AF}"/>
                  </a:ext>
                </a:extLst>
              </p:cNvPr>
              <p:cNvSpPr txBox="1">
                <a:spLocks noRot="1" noChangeAspect="1" noMove="1" noResize="1" noEditPoints="1" noAdjustHandles="1" noChangeArrowheads="1" noChangeShapeType="1" noTextEdit="1"/>
              </p:cNvSpPr>
              <p:nvPr/>
            </p:nvSpPr>
            <p:spPr>
              <a:xfrm>
                <a:off x="187918" y="1461950"/>
                <a:ext cx="7821256" cy="3471558"/>
              </a:xfrm>
              <a:prstGeom prst="rect">
                <a:avLst/>
              </a:prstGeom>
              <a:blipFill>
                <a:blip r:embed="rId6"/>
                <a:stretch>
                  <a:fillRect l="-2027"/>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5" name="answer">
                <a:extLst>
                  <a:ext uri="{FF2B5EF4-FFF2-40B4-BE49-F238E27FC236}">
                    <a16:creationId xmlns:a16="http://schemas.microsoft.com/office/drawing/2014/main" id="{30A285B3-0B84-4CDC-AE04-C1A0D896F1C9}"/>
                  </a:ext>
                </a:extLst>
              </p:cNvPr>
              <p:cNvSpPr/>
              <p:nvPr/>
            </p:nvSpPr>
            <p:spPr>
              <a:xfrm>
                <a:off x="1129626" y="5193928"/>
                <a:ext cx="3739547" cy="903917"/>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𝑨𝑩𝑪</m:t>
                        </m:r>
                      </m:e>
                    </m:acc>
                  </m:oMath>
                </a14:m>
                <a:r>
                  <a:rPr lang="en-US" sz="3200" b="1" dirty="0">
                    <a:solidFill>
                      <a:schemeClr val="bg1"/>
                    </a:solidFill>
                    <a:effectLst/>
                    <a:latin typeface="+mj-lt"/>
                    <a:ea typeface="Times New Roman" panose="02020603050405020304" pitchFamily="18" charset="0"/>
                    <a:cs typeface="Calibri" panose="020F0502020204030204" pitchFamily="34" charset="0"/>
                  </a:rPr>
                  <a:t> = </a:t>
                </a:r>
                <a:r>
                  <a:rPr lang="en-US" sz="3200" b="1" dirty="0">
                    <a:solidFill>
                      <a:schemeClr val="bg1"/>
                    </a:solidFill>
                    <a:latin typeface="+mj-lt"/>
                    <a:ea typeface="Times New Roman" panose="02020603050405020304" pitchFamily="18" charset="0"/>
                    <a:cs typeface="Calibri" panose="020F0502020204030204" pitchFamily="34" charset="0"/>
                  </a:rPr>
                  <a:t>120</a:t>
                </a:r>
                <a:r>
                  <a:rPr lang="en-US"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bg1"/>
                  </a:solidFill>
                  <a:latin typeface="+mj-lt"/>
                </a:endParaRPr>
              </a:p>
            </p:txBody>
          </p:sp>
        </mc:Choice>
        <mc:Fallback xmlns="">
          <p:sp>
            <p:nvSpPr>
              <p:cNvPr id="25" name="answer">
                <a:extLst>
                  <a:ext uri="{FF2B5EF4-FFF2-40B4-BE49-F238E27FC236}">
                    <a16:creationId xmlns:a16="http://schemas.microsoft.com/office/drawing/2014/main" id="{30A285B3-0B84-4CDC-AE04-C1A0D896F1C9}"/>
                  </a:ext>
                </a:extLst>
              </p:cNvPr>
              <p:cNvSpPr>
                <a:spLocks noRot="1" noChangeAspect="1" noMove="1" noResize="1" noEditPoints="1" noAdjustHandles="1" noChangeArrowheads="1" noChangeShapeType="1" noTextEdit="1"/>
              </p:cNvSpPr>
              <p:nvPr/>
            </p:nvSpPr>
            <p:spPr>
              <a:xfrm>
                <a:off x="1129626" y="5193928"/>
                <a:ext cx="3739547" cy="903917"/>
              </a:xfrm>
              <a:prstGeom prst="roundRect">
                <a:avLst/>
              </a:prstGeom>
              <a:blipFill>
                <a:blip r:embed="rId7"/>
                <a:stretch>
                  <a:fillRect b="-5405"/>
                </a:stretch>
              </a:blipFill>
              <a:ln w="57150">
                <a:noFill/>
              </a:ln>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1854192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wipe(left)">
                                      <p:cBhvr>
                                        <p:cTn id="7" dur="5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xEl>
                                              <p:pRg st="1" end="1"/>
                                            </p:txEl>
                                          </p:spTgt>
                                        </p:tgtEl>
                                        <p:attrNameLst>
                                          <p:attrName>style.visibility</p:attrName>
                                        </p:attrNameLst>
                                      </p:cBhvr>
                                      <p:to>
                                        <p:strVal val="visible"/>
                                      </p:to>
                                    </p:set>
                                    <p:animEffect transition="in" filter="wipe(left)">
                                      <p:cBhvr>
                                        <p:cTn id="12" dur="500"/>
                                        <p:tgtEl>
                                          <p:spTgt spid="2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4">
                                            <p:txEl>
                                              <p:pRg st="2" end="2"/>
                                            </p:txEl>
                                          </p:spTgt>
                                        </p:tgtEl>
                                        <p:attrNameLst>
                                          <p:attrName>style.visibility</p:attrName>
                                        </p:attrNameLst>
                                      </p:cBhvr>
                                      <p:to>
                                        <p:strVal val="visible"/>
                                      </p:to>
                                    </p:set>
                                    <p:animEffect transition="in" filter="wipe(left)">
                                      <p:cBhvr>
                                        <p:cTn id="17" dur="500"/>
                                        <p:tgtEl>
                                          <p:spTgt spid="2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
                                            <p:txEl>
                                              <p:pRg st="3" end="3"/>
                                            </p:txEl>
                                          </p:spTgt>
                                        </p:tgtEl>
                                        <p:attrNameLst>
                                          <p:attrName>style.visibility</p:attrName>
                                        </p:attrNameLst>
                                      </p:cBhvr>
                                      <p:to>
                                        <p:strVal val="visible"/>
                                      </p:to>
                                    </p:set>
                                    <p:animEffect transition="in" filter="wipe(left)">
                                      <p:cBhvr>
                                        <p:cTn id="22" dur="500"/>
                                        <p:tgtEl>
                                          <p:spTgt spid="2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4">
                                            <p:txEl>
                                              <p:pRg st="4" end="4"/>
                                            </p:txEl>
                                          </p:spTgt>
                                        </p:tgtEl>
                                        <p:attrNameLst>
                                          <p:attrName>style.visibility</p:attrName>
                                        </p:attrNameLst>
                                      </p:cBhvr>
                                      <p:to>
                                        <p:strVal val="visible"/>
                                      </p:to>
                                    </p:set>
                                    <p:animEffect transition="in" filter="wipe(left)">
                                      <p:cBhvr>
                                        <p:cTn id="27" dur="500"/>
                                        <p:tgtEl>
                                          <p:spTgt spid="2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6"/>
                                        </p:tgtEl>
                                      </p:cBhvr>
                                    </p:animEffect>
                                    <p:set>
                                      <p:cBhvr>
                                        <p:cTn id="32" dur="1" fill="hold">
                                          <p:stCondLst>
                                            <p:cond delay="499"/>
                                          </p:stCondLst>
                                        </p:cTn>
                                        <p:tgtEl>
                                          <p:spTgt spid="26"/>
                                        </p:tgtEl>
                                        <p:attrNameLst>
                                          <p:attrName>style.visibility</p:attrName>
                                        </p:attrNameLst>
                                      </p:cBhvr>
                                      <p:to>
                                        <p:strVal val="hidden"/>
                                      </p:to>
                                    </p:se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uiExpand="1" build="p"/>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66461"/>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sz="3000" b="1" dirty="0"/>
                  <a:t>Quelle est la mesure de l’angle </a:t>
                </a:r>
                <a14:m>
                  <m:oMath xmlns:m="http://schemas.openxmlformats.org/officeDocument/2006/math">
                    <m:acc>
                      <m:accPr>
                        <m:chr m:val="̂"/>
                        <m:ctrlPr>
                          <a:rPr lang="fr-FR" sz="3000" b="1" i="1">
                            <a:latin typeface="Cambria Math" panose="02040503050406030204" pitchFamily="18" charset="0"/>
                          </a:rPr>
                        </m:ctrlPr>
                      </m:accPr>
                      <m:e>
                        <m:r>
                          <a:rPr lang="fr-FR" sz="3000" b="1" i="1">
                            <a:latin typeface="Cambria Math" panose="02040503050406030204" pitchFamily="18" charset="0"/>
                          </a:rPr>
                          <m:t>𝑴𝑵𝑷</m:t>
                        </m:r>
                      </m:e>
                    </m:acc>
                  </m:oMath>
                </a14:m>
                <a:r>
                  <a:rPr lang="fr-FR" sz="3000" b="1" dirty="0"/>
                  <a:t> dans le triangle MNP ?</a:t>
                </a:r>
              </a:p>
            </p:txBody>
          </p:sp>
        </mc:Choice>
        <mc:Fallback xmlns="">
          <p:sp>
            <p:nvSpPr>
              <p:cNvPr id="4" name="Google Shape;222;p10">
                <a:extLst>
                  <a:ext uri="{FF2B5EF4-FFF2-40B4-BE49-F238E27FC236}">
                    <a16:creationId xmlns:a16="http://schemas.microsoft.com/office/drawing/2014/main" id="{5849A74B-5261-4085-B15E-1925B0B4DC2C}"/>
                  </a:ext>
                </a:extLst>
              </p:cNvPr>
              <p:cNvSpPr txBox="1">
                <a:spLocks noRot="1" noChangeAspect="1" noMove="1" noResize="1" noEditPoints="1" noAdjustHandles="1" noChangeArrowheads="1" noChangeShapeType="1" noTextEdit="1"/>
              </p:cNvSpPr>
              <p:nvPr/>
            </p:nvSpPr>
            <p:spPr>
              <a:xfrm>
                <a:off x="0" y="572301"/>
                <a:ext cx="12192000" cy="566461"/>
              </a:xfrm>
              <a:prstGeom prst="rect">
                <a:avLst/>
              </a:prstGeom>
              <a:blipFill>
                <a:blip r:embed="rId4"/>
                <a:stretch>
                  <a:fillRect t="-10753" b="-33333"/>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7" name="Rectangle: Rounded Corners 6">
                <a:extLst>
                  <a:ext uri="{FF2B5EF4-FFF2-40B4-BE49-F238E27FC236}">
                    <a16:creationId xmlns:a16="http://schemas.microsoft.com/office/drawing/2014/main" id="{C3446768-157F-49FB-81F3-6A0B2F1A7E6F}"/>
                  </a:ext>
                </a:extLst>
              </p:cNvPr>
              <p:cNvSpPr/>
              <p:nvPr/>
            </p:nvSpPr>
            <p:spPr>
              <a:xfrm>
                <a:off x="1143000" y="5181600"/>
                <a:ext cx="3739547" cy="903917"/>
              </a:xfrm>
              <a:prstGeom prst="roundRect">
                <a:avLst/>
              </a:prstGeom>
              <a:noFill/>
              <a:ln w="12700">
                <a:solidFill>
                  <a:schemeClr val="tx1">
                    <a:lumMod val="75000"/>
                    <a:lumOff val="2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t>𝑴𝑵𝑷</m:t>
                        </m:r>
                      </m:e>
                    </m:acc>
                  </m:oMath>
                </a14:m>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 </a:t>
                </a:r>
                <a:r>
                  <a:rPr lang="en-US" sz="3200" b="1" dirty="0">
                    <a:solidFill>
                      <a:schemeClr val="bg1"/>
                    </a:solidFill>
                    <a:effectLst/>
                    <a:latin typeface="+mj-lt"/>
                    <a:ea typeface="Times New Roman" panose="02020603050405020304" pitchFamily="18" charset="0"/>
                    <a:cs typeface="Calibri" panose="020F0502020204030204" pitchFamily="34" charset="0"/>
                  </a:rPr>
                  <a:t>34</a:t>
                </a:r>
                <a:r>
                  <a:rPr lang="en-US" sz="3200" b="1" baseline="30000" dirty="0">
                    <a:solidFill>
                      <a:schemeClr val="tx1">
                        <a:lumMod val="75000"/>
                        <a:lumOff val="25000"/>
                      </a:schemeClr>
                    </a:solidFill>
                    <a:effectLst/>
                    <a:latin typeface="+mj-lt"/>
                    <a:ea typeface="Times New Roman" panose="02020603050405020304" pitchFamily="18" charset="0"/>
                    <a:cs typeface="Calibri" panose="020F0502020204030204" pitchFamily="34" charset="0"/>
                  </a:rPr>
                  <a:t>o</a:t>
                </a:r>
                <a:endParaRPr lang="en-US" sz="3200" b="1" baseline="30000" dirty="0">
                  <a:solidFill>
                    <a:schemeClr val="tx1">
                      <a:lumMod val="75000"/>
                      <a:lumOff val="25000"/>
                    </a:schemeClr>
                  </a:solidFill>
                  <a:latin typeface="+mj-lt"/>
                </a:endParaRPr>
              </a:p>
            </p:txBody>
          </p:sp>
        </mc:Choice>
        <mc:Fallback xmlns="">
          <p:sp>
            <p:nvSpPr>
              <p:cNvPr id="7" name="Rectangle: Rounded Corners 6">
                <a:extLst>
                  <a:ext uri="{FF2B5EF4-FFF2-40B4-BE49-F238E27FC236}">
                    <a16:creationId xmlns:a16="http://schemas.microsoft.com/office/drawing/2014/main" id="{C3446768-157F-49FB-81F3-6A0B2F1A7E6F}"/>
                  </a:ext>
                </a:extLst>
              </p:cNvPr>
              <p:cNvSpPr>
                <a:spLocks noRot="1" noChangeAspect="1" noMove="1" noResize="1" noEditPoints="1" noAdjustHandles="1" noChangeArrowheads="1" noChangeShapeType="1" noTextEdit="1"/>
              </p:cNvSpPr>
              <p:nvPr/>
            </p:nvSpPr>
            <p:spPr>
              <a:xfrm>
                <a:off x="1143000" y="5181600"/>
                <a:ext cx="3739547" cy="903917"/>
              </a:xfrm>
              <a:prstGeom prst="roundRect">
                <a:avLst/>
              </a:prstGeom>
              <a:blipFill>
                <a:blip r:embed="rId5"/>
                <a:stretch>
                  <a:fillRect b="-5333"/>
                </a:stretch>
              </a:blipFill>
              <a:ln w="12700">
                <a:solidFill>
                  <a:schemeClr val="tx1">
                    <a:lumMod val="75000"/>
                    <a:lumOff val="25000"/>
                  </a:schemeClr>
                </a:solidFill>
              </a:ln>
            </p:spPr>
            <p:txBody>
              <a:bodyPr/>
              <a:lstStyle/>
              <a:p>
                <a:r>
                  <a:rPr lang="fr-FR">
                    <a:noFill/>
                  </a:rPr>
                  <a:t> </a:t>
                </a:r>
              </a:p>
            </p:txBody>
          </p:sp>
        </mc:Fallback>
      </mc:AlternateContent>
      <p:grpSp>
        <p:nvGrpSpPr>
          <p:cNvPr id="46" name="Group 45">
            <a:extLst>
              <a:ext uri="{FF2B5EF4-FFF2-40B4-BE49-F238E27FC236}">
                <a16:creationId xmlns:a16="http://schemas.microsoft.com/office/drawing/2014/main" id="{881A74DB-4A4E-48C5-8128-A96865D4B93E}"/>
              </a:ext>
            </a:extLst>
          </p:cNvPr>
          <p:cNvGrpSpPr/>
          <p:nvPr/>
        </p:nvGrpSpPr>
        <p:grpSpPr>
          <a:xfrm>
            <a:off x="6919489" y="1802450"/>
            <a:ext cx="4953901" cy="3622353"/>
            <a:chOff x="6919489" y="1802450"/>
            <a:chExt cx="4953901" cy="3622353"/>
          </a:xfrm>
        </p:grpSpPr>
        <p:grpSp>
          <p:nvGrpSpPr>
            <p:cNvPr id="5" name="Group 4">
              <a:extLst>
                <a:ext uri="{FF2B5EF4-FFF2-40B4-BE49-F238E27FC236}">
                  <a16:creationId xmlns:a16="http://schemas.microsoft.com/office/drawing/2014/main" id="{B1D5CB8F-08B2-44A4-92E2-5D915B6C84CF}"/>
                </a:ext>
              </a:extLst>
            </p:cNvPr>
            <p:cNvGrpSpPr/>
            <p:nvPr/>
          </p:nvGrpSpPr>
          <p:grpSpPr>
            <a:xfrm>
              <a:off x="6919489" y="1802450"/>
              <a:ext cx="4953901" cy="3622353"/>
              <a:chOff x="6862403" y="1132003"/>
              <a:chExt cx="4953901" cy="3622353"/>
            </a:xfrm>
          </p:grpSpPr>
          <p:grpSp>
            <p:nvGrpSpPr>
              <p:cNvPr id="8" name="Group 7">
                <a:extLst>
                  <a:ext uri="{FF2B5EF4-FFF2-40B4-BE49-F238E27FC236}">
                    <a16:creationId xmlns:a16="http://schemas.microsoft.com/office/drawing/2014/main" id="{93452977-29C7-452A-B3C8-3B9074F86D78}"/>
                  </a:ext>
                </a:extLst>
              </p:cNvPr>
              <p:cNvGrpSpPr/>
              <p:nvPr/>
            </p:nvGrpSpPr>
            <p:grpSpPr>
              <a:xfrm>
                <a:off x="7185475" y="1441654"/>
                <a:ext cx="4251100" cy="2749815"/>
                <a:chOff x="7706336" y="2209693"/>
                <a:chExt cx="4251100" cy="2749815"/>
              </a:xfrm>
            </p:grpSpPr>
            <p:cxnSp>
              <p:nvCxnSpPr>
                <p:cNvPr id="15" name="Straight Connector 14">
                  <a:extLst>
                    <a:ext uri="{FF2B5EF4-FFF2-40B4-BE49-F238E27FC236}">
                      <a16:creationId xmlns:a16="http://schemas.microsoft.com/office/drawing/2014/main" id="{4EC22905-DE4B-4FD1-B87B-DBAC0486B78F}"/>
                    </a:ext>
                  </a:extLst>
                </p:cNvPr>
                <p:cNvCxnSpPr>
                  <a:cxnSpLocks/>
                </p:cNvCxnSpPr>
                <p:nvPr/>
              </p:nvCxnSpPr>
              <p:spPr>
                <a:xfrm>
                  <a:off x="7706336" y="2215946"/>
                  <a:ext cx="0" cy="2737309"/>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A30CA75-7F58-40AD-818F-73141A5AC4EE}"/>
                    </a:ext>
                  </a:extLst>
                </p:cNvPr>
                <p:cNvCxnSpPr>
                  <a:cxnSpLocks/>
                </p:cNvCxnSpPr>
                <p:nvPr/>
              </p:nvCxnSpPr>
              <p:spPr>
                <a:xfrm>
                  <a:off x="7706336" y="2209693"/>
                  <a:ext cx="4251100" cy="2749815"/>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3876E9A-4AB7-412E-83F2-F58DDF89EBF5}"/>
                    </a:ext>
                  </a:extLst>
                </p:cNvPr>
                <p:cNvCxnSpPr>
                  <a:cxnSpLocks/>
                </p:cNvCxnSpPr>
                <p:nvPr/>
              </p:nvCxnSpPr>
              <p:spPr>
                <a:xfrm>
                  <a:off x="7706336" y="4953255"/>
                  <a:ext cx="4251100" cy="6253"/>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F04F3271-692A-4905-8537-011E0BC7D838}"/>
                  </a:ext>
                </a:extLst>
              </p:cNvPr>
              <p:cNvSpPr txBox="1"/>
              <p:nvPr/>
            </p:nvSpPr>
            <p:spPr>
              <a:xfrm>
                <a:off x="6862403" y="4231136"/>
                <a:ext cx="305951" cy="523220"/>
              </a:xfrm>
              <a:prstGeom prst="rect">
                <a:avLst/>
              </a:prstGeom>
              <a:noFill/>
            </p:spPr>
            <p:txBody>
              <a:bodyPr wrap="square" rtlCol="0">
                <a:spAutoFit/>
              </a:bodyPr>
              <a:lstStyle/>
              <a:p>
                <a:r>
                  <a:rPr lang="en-US" sz="2800" dirty="0">
                    <a:solidFill>
                      <a:sysClr val="windowText" lastClr="000000"/>
                    </a:solidFill>
                    <a:latin typeface="+mj-lt"/>
                  </a:rPr>
                  <a:t>M</a:t>
                </a:r>
              </a:p>
            </p:txBody>
          </p:sp>
          <p:sp>
            <p:nvSpPr>
              <p:cNvPr id="10" name="TextBox 9">
                <a:extLst>
                  <a:ext uri="{FF2B5EF4-FFF2-40B4-BE49-F238E27FC236}">
                    <a16:creationId xmlns:a16="http://schemas.microsoft.com/office/drawing/2014/main" id="{6E9ADBC7-E85F-4680-84A8-8CEF3C10368E}"/>
                  </a:ext>
                </a:extLst>
              </p:cNvPr>
              <p:cNvSpPr txBox="1"/>
              <p:nvPr/>
            </p:nvSpPr>
            <p:spPr>
              <a:xfrm>
                <a:off x="11436575" y="4153105"/>
                <a:ext cx="379729" cy="523220"/>
              </a:xfrm>
              <a:prstGeom prst="rect">
                <a:avLst/>
              </a:prstGeom>
              <a:noFill/>
            </p:spPr>
            <p:txBody>
              <a:bodyPr wrap="square" rtlCol="0">
                <a:spAutoFit/>
              </a:bodyPr>
              <a:lstStyle/>
              <a:p>
                <a:r>
                  <a:rPr lang="en-US" sz="2800" dirty="0">
                    <a:solidFill>
                      <a:sysClr val="windowText" lastClr="000000"/>
                    </a:solidFill>
                    <a:latin typeface="+mj-lt"/>
                  </a:rPr>
                  <a:t>N</a:t>
                </a:r>
              </a:p>
            </p:txBody>
          </p:sp>
          <p:sp>
            <p:nvSpPr>
              <p:cNvPr id="11" name="TextBox 10">
                <a:extLst>
                  <a:ext uri="{FF2B5EF4-FFF2-40B4-BE49-F238E27FC236}">
                    <a16:creationId xmlns:a16="http://schemas.microsoft.com/office/drawing/2014/main" id="{362C67CA-951F-4205-A4FA-58229398B1A6}"/>
                  </a:ext>
                </a:extLst>
              </p:cNvPr>
              <p:cNvSpPr txBox="1"/>
              <p:nvPr/>
            </p:nvSpPr>
            <p:spPr>
              <a:xfrm>
                <a:off x="6978489" y="1132003"/>
                <a:ext cx="379729" cy="523220"/>
              </a:xfrm>
              <a:prstGeom prst="rect">
                <a:avLst/>
              </a:prstGeom>
              <a:noFill/>
            </p:spPr>
            <p:txBody>
              <a:bodyPr wrap="square" rtlCol="0">
                <a:spAutoFit/>
              </a:bodyPr>
              <a:lstStyle/>
              <a:p>
                <a:r>
                  <a:rPr lang="en-US" sz="2800" dirty="0">
                    <a:solidFill>
                      <a:sysClr val="windowText" lastClr="000000"/>
                    </a:solidFill>
                    <a:latin typeface="+mj-lt"/>
                  </a:rPr>
                  <a:t>P</a:t>
                </a:r>
              </a:p>
            </p:txBody>
          </p:sp>
          <p:sp>
            <p:nvSpPr>
              <p:cNvPr id="13" name="Rectangle 12">
                <a:extLst>
                  <a:ext uri="{FF2B5EF4-FFF2-40B4-BE49-F238E27FC236}">
                    <a16:creationId xmlns:a16="http://schemas.microsoft.com/office/drawing/2014/main" id="{AB001E02-EFF4-45EA-B423-0CF425CA454B}"/>
                  </a:ext>
                </a:extLst>
              </p:cNvPr>
              <p:cNvSpPr/>
              <p:nvPr/>
            </p:nvSpPr>
            <p:spPr>
              <a:xfrm>
                <a:off x="7138321" y="1764192"/>
                <a:ext cx="772862" cy="461665"/>
              </a:xfrm>
              <a:prstGeom prst="rect">
                <a:avLst/>
              </a:prstGeom>
              <a:noFill/>
            </p:spPr>
            <p:txBody>
              <a:bodyPr wrap="square" lIns="91440" tIns="45720" rIns="91440" bIns="45720">
                <a:spAutoFit/>
              </a:bodyPr>
              <a:lstStyle/>
              <a:p>
                <a:pPr algn="ctr"/>
                <a:r>
                  <a:rPr lang="en-US" sz="1600" b="1" cap="none" spc="0" dirty="0">
                    <a:ln w="0"/>
                    <a:solidFill>
                      <a:schemeClr val="tx1">
                        <a:lumMod val="75000"/>
                        <a:lumOff val="25000"/>
                      </a:schemeClr>
                    </a:solidFill>
                    <a:latin typeface="+mn-lt"/>
                  </a:rPr>
                  <a:t>56</a:t>
                </a:r>
                <a:r>
                  <a:rPr lang="en-US" sz="24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1600" b="1" cap="none" spc="0" dirty="0">
                  <a:ln w="0"/>
                  <a:solidFill>
                    <a:schemeClr val="tx1">
                      <a:lumMod val="65000"/>
                      <a:lumOff val="35000"/>
                    </a:schemeClr>
                  </a:solidFill>
                  <a:latin typeface="+mn-lt"/>
                </a:endParaRPr>
              </a:p>
            </p:txBody>
          </p:sp>
          <p:sp>
            <p:nvSpPr>
              <p:cNvPr id="14" name="Rectangle 13">
                <a:extLst>
                  <a:ext uri="{FF2B5EF4-FFF2-40B4-BE49-F238E27FC236}">
                    <a16:creationId xmlns:a16="http://schemas.microsoft.com/office/drawing/2014/main" id="{6ED90025-BC80-4B45-B1D0-990010B905AE}"/>
                  </a:ext>
                </a:extLst>
              </p:cNvPr>
              <p:cNvSpPr/>
              <p:nvPr/>
            </p:nvSpPr>
            <p:spPr>
              <a:xfrm>
                <a:off x="10423737" y="3820524"/>
                <a:ext cx="772862" cy="461665"/>
              </a:xfrm>
              <a:prstGeom prst="rect">
                <a:avLst/>
              </a:prstGeom>
              <a:noFill/>
            </p:spPr>
            <p:txBody>
              <a:bodyPr wrap="square" lIns="91440" tIns="45720" rIns="91440" bIns="45720">
                <a:spAutoFit/>
              </a:bodyPr>
              <a:lstStyle/>
              <a:p>
                <a:pPr algn="ctr"/>
                <a:r>
                  <a:rPr lang="en-US" sz="1800" b="1" cap="none" spc="0" dirty="0">
                    <a:ln w="0"/>
                    <a:solidFill>
                      <a:srgbClr val="C00000"/>
                    </a:solidFill>
                    <a:latin typeface="+mn-lt"/>
                  </a:rPr>
                  <a:t>?</a:t>
                </a:r>
                <a:r>
                  <a:rPr lang="en-US" sz="1800" b="1" baseline="30000" dirty="0">
                    <a:solidFill>
                      <a:schemeClr val="bg1"/>
                    </a:solidFill>
                    <a:latin typeface="+mj-lt"/>
                    <a:ea typeface="Times New Roman" panose="02020603050405020304" pitchFamily="18" charset="0"/>
                    <a:cs typeface="Calibri" panose="020F0502020204030204" pitchFamily="34" charset="0"/>
                    <a:sym typeface="Symbol" panose="05050102010706020507" pitchFamily="18" charset="2"/>
                  </a:rPr>
                  <a:t> </a:t>
                </a:r>
                <a:r>
                  <a:rPr lang="en-US" sz="2400" b="1" baseline="30000" dirty="0">
                    <a:solidFill>
                      <a:srgbClr val="C00000"/>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1800" b="1" cap="none" spc="0" dirty="0">
                  <a:ln w="0"/>
                  <a:solidFill>
                    <a:srgbClr val="C00000"/>
                  </a:solidFill>
                  <a:latin typeface="+mn-lt"/>
                </a:endParaRPr>
              </a:p>
            </p:txBody>
          </p:sp>
        </p:grpSp>
        <p:grpSp>
          <p:nvGrpSpPr>
            <p:cNvPr id="45" name="Group 44">
              <a:extLst>
                <a:ext uri="{FF2B5EF4-FFF2-40B4-BE49-F238E27FC236}">
                  <a16:creationId xmlns:a16="http://schemas.microsoft.com/office/drawing/2014/main" id="{1D011A39-2A8C-489B-95B2-CB64471A9C76}"/>
                </a:ext>
              </a:extLst>
            </p:cNvPr>
            <p:cNvGrpSpPr/>
            <p:nvPr/>
          </p:nvGrpSpPr>
          <p:grpSpPr>
            <a:xfrm>
              <a:off x="7242560" y="4582239"/>
              <a:ext cx="287623" cy="277185"/>
              <a:chOff x="5465135" y="4276232"/>
              <a:chExt cx="489098" cy="510692"/>
            </a:xfrm>
          </p:grpSpPr>
          <p:cxnSp>
            <p:nvCxnSpPr>
              <p:cNvPr id="42" name="Straight Connector 41">
                <a:extLst>
                  <a:ext uri="{FF2B5EF4-FFF2-40B4-BE49-F238E27FC236}">
                    <a16:creationId xmlns:a16="http://schemas.microsoft.com/office/drawing/2014/main" id="{A16B75DB-A865-4E9A-9CAE-F646A3C6BDA8}"/>
                  </a:ext>
                </a:extLst>
              </p:cNvPr>
              <p:cNvCxnSpPr/>
              <p:nvPr/>
            </p:nvCxnSpPr>
            <p:spPr>
              <a:xfrm>
                <a:off x="5465135" y="4276232"/>
                <a:ext cx="48909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46CB472-BD82-41A8-832E-695A2C27044E}"/>
                  </a:ext>
                </a:extLst>
              </p:cNvPr>
              <p:cNvCxnSpPr/>
              <p:nvPr/>
            </p:nvCxnSpPr>
            <p:spPr>
              <a:xfrm>
                <a:off x="5953985" y="4276232"/>
                <a:ext cx="0" cy="510692"/>
              </a:xfrm>
              <a:prstGeom prst="line">
                <a:avLst/>
              </a:prstGeom>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a14="http://schemas.microsoft.com/office/drawing/2010/main">
        <mc:Choice Requires="a14">
          <p:sp>
            <p:nvSpPr>
              <p:cNvPr id="48" name="Subtitle 2">
                <a:extLst>
                  <a:ext uri="{FF2B5EF4-FFF2-40B4-BE49-F238E27FC236}">
                    <a16:creationId xmlns:a16="http://schemas.microsoft.com/office/drawing/2014/main" id="{3225DE9B-3128-4A08-B015-117636E5EB63}"/>
                  </a:ext>
                </a:extLst>
              </p:cNvPr>
              <p:cNvSpPr txBox="1">
                <a:spLocks/>
              </p:cNvSpPr>
              <p:nvPr/>
            </p:nvSpPr>
            <p:spPr>
              <a:xfrm>
                <a:off x="147014" y="1343759"/>
                <a:ext cx="7821256" cy="347155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10000"/>
                  </a:lnSpc>
                  <a:buNone/>
                </a:pPr>
                <a:r>
                  <a:rPr lang="fr-FR" sz="3200" b="1" u="none" strike="noStrike" cap="none" dirty="0">
                    <a:solidFill>
                      <a:schemeClr val="tx1">
                        <a:lumMod val="75000"/>
                        <a:lumOff val="25000"/>
                      </a:schemeClr>
                    </a:solidFill>
                    <a:effectLst/>
                    <a:ea typeface="Calibri"/>
                    <a:cs typeface="Calibri"/>
                    <a:sym typeface="Calibri"/>
                  </a:rPr>
                  <a:t>MNP est un triangle rectangle en M</a:t>
                </a:r>
                <a14:m>
                  <m:oMath xmlns:m="http://schemas.openxmlformats.org/officeDocument/2006/math">
                    <m:r>
                      <a:rPr lang="fr-FR"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 </m:t>
                    </m:r>
                  </m:oMath>
                </a14:m>
                <a:endParaRPr lang="fr-FR" sz="3200" b="1" i="1" u="none" strike="noStrike" cap="none" dirty="0">
                  <a:solidFill>
                    <a:schemeClr val="tx1">
                      <a:lumMod val="75000"/>
                      <a:lumOff val="25000"/>
                    </a:schemeClr>
                  </a:solidFill>
                  <a:effectLst/>
                  <a:latin typeface="+mj-lt"/>
                  <a:ea typeface="Calibri"/>
                  <a:cs typeface="Calibri"/>
                  <a:sym typeface="Calibri"/>
                </a:endParaRPr>
              </a:p>
              <a:p>
                <a:pPr marL="0" indent="0">
                  <a:lnSpc>
                    <a:spcPct val="110000"/>
                  </a:lnSpc>
                  <a:buNone/>
                </a:pPr>
                <a14:m>
                  <m:oMathPara xmlns:m="http://schemas.openxmlformats.org/officeDocument/2006/math">
                    <m:oMathParaPr>
                      <m:jc m:val="left"/>
                    </m:oMathParaPr>
                    <m:oMath xmlns:m="http://schemas.openxmlformats.org/officeDocument/2006/math">
                      <m:acc>
                        <m:accPr>
                          <m:chr m:val="̂"/>
                          <m:ctrlPr>
                            <a:rPr lang="fr-FR" sz="32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32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𝑴𝑵𝑷</m:t>
                          </m:r>
                        </m:e>
                      </m:acc>
                      <m:r>
                        <a:rPr lang="fr-FR" sz="32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m:t>
                      </m:r>
                      <m:acc>
                        <m:accPr>
                          <m:chr m:val="̂"/>
                          <m:ctrlPr>
                            <a:rPr lang="fr-FR" sz="3200" b="1" i="1">
                              <a:solidFill>
                                <a:schemeClr val="tx1">
                                  <a:lumMod val="75000"/>
                                  <a:lumOff val="25000"/>
                                </a:schemeClr>
                              </a:solidFill>
                              <a:latin typeface="Cambria Math" panose="02040503050406030204" pitchFamily="18" charset="0"/>
                              <a:ea typeface="Calibri"/>
                              <a:cs typeface="Calibri"/>
                              <a:sym typeface="Calibri"/>
                            </a:rPr>
                          </m:ctrlPr>
                        </m:accPr>
                        <m:e>
                          <m:r>
                            <a:rPr lang="fr-FR" sz="3200" b="1" i="1">
                              <a:solidFill>
                                <a:schemeClr val="tx1">
                                  <a:lumMod val="75000"/>
                                  <a:lumOff val="25000"/>
                                </a:schemeClr>
                              </a:solidFill>
                              <a:latin typeface="Cambria Math" panose="02040503050406030204" pitchFamily="18" charset="0"/>
                              <a:ea typeface="Calibri"/>
                              <a:cs typeface="Calibri"/>
                              <a:sym typeface="Calibri"/>
                            </a:rPr>
                            <m:t>𝑴</m:t>
                          </m:r>
                          <m:r>
                            <a:rPr lang="fr-FR" sz="3200" b="1" i="1" smtClean="0">
                              <a:solidFill>
                                <a:schemeClr val="tx1">
                                  <a:lumMod val="75000"/>
                                  <a:lumOff val="25000"/>
                                </a:schemeClr>
                              </a:solidFill>
                              <a:latin typeface="Cambria Math" panose="02040503050406030204" pitchFamily="18" charset="0"/>
                              <a:ea typeface="Calibri"/>
                              <a:cs typeface="Calibri"/>
                              <a:sym typeface="Calibri"/>
                            </a:rPr>
                            <m:t>𝑷𝑵</m:t>
                          </m:r>
                        </m:e>
                      </m:acc>
                      <m:r>
                        <a:rPr lang="fr-FR" sz="3200" b="1" i="1" smtClean="0">
                          <a:solidFill>
                            <a:schemeClr val="tx1">
                              <a:lumMod val="75000"/>
                              <a:lumOff val="25000"/>
                            </a:schemeClr>
                          </a:solidFill>
                          <a:latin typeface="Cambria Math" panose="02040503050406030204" pitchFamily="18" charset="0"/>
                          <a:ea typeface="Calibri"/>
                          <a:cs typeface="Calibri"/>
                          <a:sym typeface="Calibri"/>
                        </a:rPr>
                        <m:t>=</m:t>
                      </m:r>
                      <m:r>
                        <a:rPr lang="fr-FR" sz="3200" b="1" i="1" smtClean="0">
                          <a:solidFill>
                            <a:schemeClr val="tx1">
                              <a:lumMod val="75000"/>
                              <a:lumOff val="25000"/>
                            </a:schemeClr>
                          </a:solidFill>
                          <a:latin typeface="Cambria Math" panose="02040503050406030204" pitchFamily="18" charset="0"/>
                          <a:ea typeface="Calibri"/>
                          <a:cs typeface="Calibri"/>
                          <a:sym typeface="Calibri"/>
                        </a:rPr>
                        <m:t>𝟗𝟎</m:t>
                      </m:r>
                      <m:r>
                        <a:rPr lang="fr-FR" sz="3200" b="1" i="1" smtClean="0">
                          <a:solidFill>
                            <a:schemeClr val="tx1">
                              <a:lumMod val="75000"/>
                              <a:lumOff val="25000"/>
                            </a:schemeClr>
                          </a:solidFill>
                          <a:latin typeface="Cambria Math" panose="02040503050406030204" pitchFamily="18" charset="0"/>
                          <a:ea typeface="Cambria Math" panose="02040503050406030204" pitchFamily="18" charset="0"/>
                          <a:cs typeface="Calibri"/>
                          <a:sym typeface="Calibri"/>
                        </a:rPr>
                        <m:t>°</m:t>
                      </m:r>
                    </m:oMath>
                  </m:oMathPara>
                </a14:m>
                <a:endParaRPr lang="fr-FR" sz="3200" b="1" i="1" u="none" strike="noStrike" cap="none" dirty="0">
                  <a:solidFill>
                    <a:schemeClr val="tx1">
                      <a:lumMod val="75000"/>
                      <a:lumOff val="25000"/>
                    </a:schemeClr>
                  </a:solidFill>
                  <a:effectLst/>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fr-FR" sz="3200" b="1" i="1" smtClean="0">
                              <a:solidFill>
                                <a:schemeClr val="tx1">
                                  <a:lumMod val="75000"/>
                                  <a:lumOff val="25000"/>
                                </a:schemeClr>
                              </a:solidFill>
                              <a:latin typeface="Cambria Math" panose="02040503050406030204" pitchFamily="18" charset="0"/>
                              <a:ea typeface="Calibri"/>
                              <a:cs typeface="Calibri"/>
                              <a:sym typeface="Calibri"/>
                            </a:rPr>
                          </m:ctrlPr>
                        </m:accPr>
                        <m:e>
                          <m:r>
                            <a:rPr lang="fr-FR" sz="3200" b="1" i="1" smtClean="0">
                              <a:solidFill>
                                <a:schemeClr val="tx1">
                                  <a:lumMod val="75000"/>
                                  <a:lumOff val="25000"/>
                                </a:schemeClr>
                              </a:solidFill>
                              <a:latin typeface="Cambria Math" panose="02040503050406030204" pitchFamily="18" charset="0"/>
                              <a:ea typeface="Calibri"/>
                              <a:cs typeface="Calibri"/>
                              <a:sym typeface="Calibri"/>
                            </a:rPr>
                            <m:t>𝑴𝑵𝑷</m:t>
                          </m:r>
                        </m:e>
                      </m:acc>
                      <m:r>
                        <a:rPr lang="fr-FR" sz="3200" b="1" i="1">
                          <a:solidFill>
                            <a:schemeClr val="tx1">
                              <a:lumMod val="75000"/>
                              <a:lumOff val="25000"/>
                            </a:schemeClr>
                          </a:solidFill>
                          <a:latin typeface="Cambria Math" panose="02040503050406030204" pitchFamily="18" charset="0"/>
                          <a:ea typeface="Calibri"/>
                          <a:cs typeface="Calibri"/>
                          <a:sym typeface="Calibri"/>
                        </a:rPr>
                        <m:t>=</m:t>
                      </m:r>
                      <m:r>
                        <a:rPr lang="fr-FR" sz="3200" b="1" i="1" smtClean="0">
                          <a:solidFill>
                            <a:schemeClr val="tx1">
                              <a:lumMod val="75000"/>
                              <a:lumOff val="25000"/>
                            </a:schemeClr>
                          </a:solidFill>
                          <a:latin typeface="Cambria Math" panose="02040503050406030204" pitchFamily="18" charset="0"/>
                          <a:ea typeface="Calibri"/>
                          <a:cs typeface="Calibri"/>
                          <a:sym typeface="Calibri"/>
                        </a:rPr>
                        <m:t>𝟗𝟎</m:t>
                      </m:r>
                      <m:r>
                        <a:rPr lang="fr-FR" sz="3200" b="1" i="1">
                          <a:solidFill>
                            <a:schemeClr val="tx1">
                              <a:lumMod val="75000"/>
                              <a:lumOff val="25000"/>
                            </a:schemeClr>
                          </a:solidFill>
                          <a:latin typeface="Cambria Math" panose="02040503050406030204" pitchFamily="18" charset="0"/>
                          <a:ea typeface="Calibri"/>
                          <a:cs typeface="Calibri"/>
                          <a:sym typeface="Calibri"/>
                        </a:rPr>
                        <m:t>°−</m:t>
                      </m:r>
                      <m:acc>
                        <m:accPr>
                          <m:chr m:val="̂"/>
                          <m:ctrlPr>
                            <a:rPr lang="fr-FR" sz="3200" b="1" i="1">
                              <a:solidFill>
                                <a:schemeClr val="tx1">
                                  <a:lumMod val="75000"/>
                                  <a:lumOff val="25000"/>
                                </a:schemeClr>
                              </a:solidFill>
                              <a:latin typeface="Cambria Math" panose="02040503050406030204" pitchFamily="18" charset="0"/>
                              <a:ea typeface="Calibri"/>
                              <a:cs typeface="Calibri"/>
                              <a:sym typeface="Calibri"/>
                            </a:rPr>
                          </m:ctrlPr>
                        </m:accPr>
                        <m:e>
                          <m:r>
                            <a:rPr lang="fr-FR" sz="3200" b="1" i="1">
                              <a:solidFill>
                                <a:schemeClr val="tx1">
                                  <a:lumMod val="75000"/>
                                  <a:lumOff val="25000"/>
                                </a:schemeClr>
                              </a:solidFill>
                              <a:latin typeface="Cambria Math" panose="02040503050406030204" pitchFamily="18" charset="0"/>
                              <a:ea typeface="Calibri"/>
                              <a:cs typeface="Calibri"/>
                              <a:sym typeface="Calibri"/>
                            </a:rPr>
                            <m:t>𝑴</m:t>
                          </m:r>
                          <m:r>
                            <a:rPr lang="fr-FR" sz="3200" b="1" i="1" smtClean="0">
                              <a:solidFill>
                                <a:schemeClr val="tx1">
                                  <a:lumMod val="75000"/>
                                  <a:lumOff val="25000"/>
                                </a:schemeClr>
                              </a:solidFill>
                              <a:latin typeface="Cambria Math" panose="02040503050406030204" pitchFamily="18" charset="0"/>
                              <a:ea typeface="Calibri"/>
                              <a:cs typeface="Calibri"/>
                              <a:sym typeface="Calibri"/>
                            </a:rPr>
                            <m:t>𝑷</m:t>
                          </m:r>
                          <m:r>
                            <a:rPr lang="fr-FR" sz="3200" b="1" i="1">
                              <a:solidFill>
                                <a:schemeClr val="tx1">
                                  <a:lumMod val="75000"/>
                                  <a:lumOff val="25000"/>
                                </a:schemeClr>
                              </a:solidFill>
                              <a:latin typeface="Cambria Math" panose="02040503050406030204" pitchFamily="18" charset="0"/>
                              <a:ea typeface="Calibri"/>
                              <a:cs typeface="Calibri"/>
                              <a:sym typeface="Calibri"/>
                            </a:rPr>
                            <m:t>𝑵</m:t>
                          </m:r>
                        </m:e>
                      </m:acc>
                      <m:r>
                        <a:rPr lang="fr-FR" sz="3200" b="1" i="1">
                          <a:solidFill>
                            <a:schemeClr val="tx1">
                              <a:lumMod val="75000"/>
                              <a:lumOff val="25000"/>
                            </a:schemeClr>
                          </a:solidFill>
                          <a:latin typeface="Cambria Math" panose="02040503050406030204" pitchFamily="18" charset="0"/>
                          <a:ea typeface="Calibri"/>
                          <a:cs typeface="Calibri"/>
                          <a:sym typeface="Calibri"/>
                        </a:rPr>
                        <m:t> </m:t>
                      </m:r>
                    </m:oMath>
                  </m:oMathPara>
                </a14:m>
                <a:endParaRPr lang="fr-FR" sz="3200" dirty="0">
                  <a:solidFill>
                    <a:schemeClr val="tx1">
                      <a:lumMod val="75000"/>
                      <a:lumOff val="25000"/>
                    </a:schemeClr>
                  </a:solidFill>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fr-FR" sz="3200" b="1" i="1">
                              <a:solidFill>
                                <a:schemeClr val="tx1">
                                  <a:lumMod val="75000"/>
                                  <a:lumOff val="25000"/>
                                </a:schemeClr>
                              </a:solidFill>
                              <a:latin typeface="Cambria Math" panose="02040503050406030204" pitchFamily="18" charset="0"/>
                              <a:ea typeface="Calibri"/>
                              <a:cs typeface="Calibri"/>
                              <a:sym typeface="Calibri"/>
                            </a:rPr>
                          </m:ctrlPr>
                        </m:accPr>
                        <m:e>
                          <m:r>
                            <a:rPr lang="fr-FR" sz="3200" b="1" i="1">
                              <a:solidFill>
                                <a:schemeClr val="tx1">
                                  <a:lumMod val="75000"/>
                                  <a:lumOff val="25000"/>
                                </a:schemeClr>
                              </a:solidFill>
                              <a:latin typeface="Cambria Math" panose="02040503050406030204" pitchFamily="18" charset="0"/>
                              <a:ea typeface="Calibri"/>
                              <a:cs typeface="Calibri"/>
                              <a:sym typeface="Calibri"/>
                            </a:rPr>
                            <m:t>𝑴𝑵𝑷</m:t>
                          </m:r>
                        </m:e>
                      </m:acc>
                      <m:r>
                        <a:rPr lang="fr-FR" sz="3200" b="1" i="1">
                          <a:solidFill>
                            <a:schemeClr val="tx1">
                              <a:lumMod val="75000"/>
                              <a:lumOff val="25000"/>
                            </a:schemeClr>
                          </a:solidFill>
                          <a:latin typeface="Cambria Math" panose="02040503050406030204" pitchFamily="18" charset="0"/>
                          <a:ea typeface="Calibri"/>
                          <a:cs typeface="Calibri"/>
                          <a:sym typeface="Calibri"/>
                        </a:rPr>
                        <m:t>=</m:t>
                      </m:r>
                      <m:r>
                        <a:rPr lang="fr-FR" sz="3200" b="1" i="1">
                          <a:solidFill>
                            <a:schemeClr val="tx1">
                              <a:lumMod val="75000"/>
                              <a:lumOff val="25000"/>
                            </a:schemeClr>
                          </a:solidFill>
                          <a:latin typeface="Cambria Math" panose="02040503050406030204" pitchFamily="18" charset="0"/>
                          <a:ea typeface="Calibri"/>
                          <a:cs typeface="Calibri"/>
                          <a:sym typeface="Calibri"/>
                        </a:rPr>
                        <m:t>𝟗𝟎</m:t>
                      </m:r>
                      <m:r>
                        <a:rPr lang="fr-FR" sz="3200" b="1" i="1">
                          <a:solidFill>
                            <a:schemeClr val="tx1">
                              <a:lumMod val="75000"/>
                              <a:lumOff val="25000"/>
                            </a:schemeClr>
                          </a:solidFill>
                          <a:latin typeface="Cambria Math" panose="02040503050406030204" pitchFamily="18" charset="0"/>
                          <a:ea typeface="Calibri"/>
                          <a:cs typeface="Calibri"/>
                          <a:sym typeface="Calibri"/>
                        </a:rPr>
                        <m:t>°−</m:t>
                      </m:r>
                      <m:r>
                        <a:rPr lang="fr-FR" sz="3200" b="1" i="1" smtClean="0">
                          <a:solidFill>
                            <a:schemeClr val="tx1">
                              <a:lumMod val="75000"/>
                              <a:lumOff val="25000"/>
                            </a:schemeClr>
                          </a:solidFill>
                          <a:latin typeface="Cambria Math" panose="02040503050406030204" pitchFamily="18" charset="0"/>
                          <a:ea typeface="Calibri"/>
                          <a:cs typeface="Calibri"/>
                          <a:sym typeface="Calibri"/>
                        </a:rPr>
                        <m:t>𝟓𝟔</m:t>
                      </m:r>
                      <m:r>
                        <a:rPr lang="fr-FR" sz="3200" b="1" i="1">
                          <a:solidFill>
                            <a:schemeClr val="tx1">
                              <a:lumMod val="75000"/>
                              <a:lumOff val="25000"/>
                            </a:schemeClr>
                          </a:solidFill>
                          <a:latin typeface="Cambria Math" panose="02040503050406030204" pitchFamily="18" charset="0"/>
                          <a:ea typeface="Calibri"/>
                          <a:cs typeface="Calibri"/>
                          <a:sym typeface="Calibri"/>
                        </a:rPr>
                        <m:t>°</m:t>
                      </m:r>
                    </m:oMath>
                  </m:oMathPara>
                </a14:m>
                <a:endParaRPr lang="fr-FR" sz="3200" dirty="0">
                  <a:solidFill>
                    <a:schemeClr val="tx1">
                      <a:lumMod val="75000"/>
                      <a:lumOff val="25000"/>
                    </a:schemeClr>
                  </a:solidFill>
                  <a:latin typeface="+mj-lt"/>
                  <a:ea typeface="Calibri"/>
                  <a:cs typeface="Calibri"/>
                  <a:sym typeface="Calibri"/>
                </a:endParaRPr>
              </a:p>
              <a:p>
                <a:pPr marL="0" indent="0">
                  <a:buNone/>
                </a:pPr>
                <a:r>
                  <a:rPr lang="fr-FR" sz="3200" dirty="0">
                    <a:solidFill>
                      <a:schemeClr val="tx1">
                        <a:lumMod val="75000"/>
                        <a:lumOff val="25000"/>
                      </a:schemeClr>
                    </a:solidFill>
                    <a:latin typeface="+mj-lt"/>
                    <a:ea typeface="Calibri"/>
                    <a:cs typeface="Calibri"/>
                    <a:sym typeface="Calibri"/>
                  </a:rPr>
                  <a:t>L’angle </a:t>
                </a:r>
                <a14:m>
                  <m:oMath xmlns:m="http://schemas.openxmlformats.org/officeDocument/2006/math">
                    <m:acc>
                      <m:accPr>
                        <m:chr m:val="̂"/>
                        <m:ctrlPr>
                          <a:rPr lang="fr-FR" sz="3200" b="1" i="1">
                            <a:solidFill>
                              <a:schemeClr val="tx1">
                                <a:lumMod val="75000"/>
                                <a:lumOff val="25000"/>
                              </a:schemeClr>
                            </a:solidFill>
                            <a:latin typeface="Cambria Math" panose="02040503050406030204" pitchFamily="18" charset="0"/>
                            <a:ea typeface="Calibri"/>
                            <a:cs typeface="Calibri"/>
                            <a:sym typeface="Calibri"/>
                          </a:rPr>
                        </m:ctrlPr>
                      </m:accPr>
                      <m:e>
                        <m:r>
                          <a:rPr lang="fr-FR" sz="3200" b="1" i="1" smtClean="0">
                            <a:solidFill>
                              <a:schemeClr val="tx1">
                                <a:lumMod val="75000"/>
                                <a:lumOff val="25000"/>
                              </a:schemeClr>
                            </a:solidFill>
                            <a:latin typeface="Cambria Math" panose="02040503050406030204" pitchFamily="18" charset="0"/>
                            <a:ea typeface="Calibri"/>
                            <a:cs typeface="Calibri"/>
                            <a:sym typeface="Calibri"/>
                          </a:rPr>
                          <m:t>𝑴𝑵𝑷</m:t>
                        </m:r>
                      </m:e>
                    </m:acc>
                  </m:oMath>
                </a14:m>
                <a:r>
                  <a:rPr lang="fr-FR" sz="3200" dirty="0">
                    <a:solidFill>
                      <a:schemeClr val="tx1">
                        <a:lumMod val="75000"/>
                        <a:lumOff val="25000"/>
                      </a:schemeClr>
                    </a:solidFill>
                    <a:latin typeface="+mj-lt"/>
                    <a:ea typeface="Calibri"/>
                    <a:cs typeface="Calibri"/>
                    <a:sym typeface="Calibri"/>
                  </a:rPr>
                  <a:t> mesure 34</a:t>
                </a:r>
                <a:r>
                  <a:rPr lang="fr-FR" sz="3200" b="1" baseline="30000" dirty="0">
                    <a:solidFill>
                      <a:schemeClr val="tx1">
                        <a:lumMod val="65000"/>
                        <a:lumOff val="35000"/>
                      </a:schemeClr>
                    </a:solidFill>
                    <a:ea typeface="Times New Roman" panose="02020603050405020304" pitchFamily="18" charset="0"/>
                    <a:cs typeface="Calibri" panose="020F0502020204030204" pitchFamily="34" charset="0"/>
                    <a:sym typeface="Symbol" panose="05050102010706020507" pitchFamily="18" charset="2"/>
                  </a:rPr>
                  <a:t></a:t>
                </a:r>
                <a:endParaRPr lang="fr-FR" sz="3200" dirty="0">
                  <a:solidFill>
                    <a:schemeClr val="tx1">
                      <a:lumMod val="65000"/>
                      <a:lumOff val="35000"/>
                    </a:schemeClr>
                  </a:solidFill>
                  <a:latin typeface="+mj-lt"/>
                  <a:ea typeface="Calibri"/>
                  <a:cs typeface="Calibri"/>
                  <a:sym typeface="Calibri"/>
                </a:endParaRPr>
              </a:p>
            </p:txBody>
          </p:sp>
        </mc:Choice>
        <mc:Fallback xmlns="">
          <p:sp>
            <p:nvSpPr>
              <p:cNvPr id="48" name="Subtitle 2">
                <a:extLst>
                  <a:ext uri="{FF2B5EF4-FFF2-40B4-BE49-F238E27FC236}">
                    <a16:creationId xmlns:a16="http://schemas.microsoft.com/office/drawing/2014/main" id="{3225DE9B-3128-4A08-B015-117636E5EB63}"/>
                  </a:ext>
                </a:extLst>
              </p:cNvPr>
              <p:cNvSpPr txBox="1">
                <a:spLocks noRot="1" noChangeAspect="1" noMove="1" noResize="1" noEditPoints="1" noAdjustHandles="1" noChangeArrowheads="1" noChangeShapeType="1" noTextEdit="1"/>
              </p:cNvSpPr>
              <p:nvPr/>
            </p:nvSpPr>
            <p:spPr>
              <a:xfrm>
                <a:off x="147014" y="1343759"/>
                <a:ext cx="7821256" cy="3471558"/>
              </a:xfrm>
              <a:prstGeom prst="rect">
                <a:avLst/>
              </a:prstGeom>
              <a:blipFill>
                <a:blip r:embed="rId6"/>
                <a:stretch>
                  <a:fillRect l="-1949" t="-1754"/>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47" name="Answer">
                <a:extLst>
                  <a:ext uri="{FF2B5EF4-FFF2-40B4-BE49-F238E27FC236}">
                    <a16:creationId xmlns:a16="http://schemas.microsoft.com/office/drawing/2014/main" id="{685C95A6-0544-46C9-A3AB-E718EDC7BF4C}"/>
                  </a:ext>
                </a:extLst>
              </p:cNvPr>
              <p:cNvSpPr/>
              <p:nvPr/>
            </p:nvSpPr>
            <p:spPr>
              <a:xfrm>
                <a:off x="1151917" y="5181600"/>
                <a:ext cx="3739547" cy="903917"/>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𝑴𝑵𝑷</m:t>
                        </m:r>
                      </m:e>
                    </m:acc>
                  </m:oMath>
                </a14:m>
                <a:r>
                  <a:rPr lang="en-US" sz="3200" b="1" dirty="0">
                    <a:solidFill>
                      <a:schemeClr val="bg1"/>
                    </a:solidFill>
                    <a:effectLst/>
                    <a:latin typeface="+mj-lt"/>
                    <a:ea typeface="Times New Roman" panose="02020603050405020304" pitchFamily="18" charset="0"/>
                    <a:cs typeface="Calibri" panose="020F0502020204030204" pitchFamily="34" charset="0"/>
                  </a:rPr>
                  <a:t> = 34</a:t>
                </a:r>
                <a:r>
                  <a:rPr lang="en-US"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bg1"/>
                  </a:solidFill>
                  <a:latin typeface="+mj-lt"/>
                </a:endParaRPr>
              </a:p>
            </p:txBody>
          </p:sp>
        </mc:Choice>
        <mc:Fallback xmlns="">
          <p:sp>
            <p:nvSpPr>
              <p:cNvPr id="47" name="Answer">
                <a:extLst>
                  <a:ext uri="{FF2B5EF4-FFF2-40B4-BE49-F238E27FC236}">
                    <a16:creationId xmlns:a16="http://schemas.microsoft.com/office/drawing/2014/main" id="{685C95A6-0544-46C9-A3AB-E718EDC7BF4C}"/>
                  </a:ext>
                </a:extLst>
              </p:cNvPr>
              <p:cNvSpPr>
                <a:spLocks noRot="1" noChangeAspect="1" noMove="1" noResize="1" noEditPoints="1" noAdjustHandles="1" noChangeArrowheads="1" noChangeShapeType="1" noTextEdit="1"/>
              </p:cNvSpPr>
              <p:nvPr/>
            </p:nvSpPr>
            <p:spPr>
              <a:xfrm>
                <a:off x="1151917" y="5181600"/>
                <a:ext cx="3739547" cy="903917"/>
              </a:xfrm>
              <a:prstGeom prst="roundRect">
                <a:avLst/>
              </a:prstGeom>
              <a:blipFill>
                <a:blip r:embed="rId7"/>
                <a:stretch>
                  <a:fillRect b="-6081"/>
                </a:stretch>
              </a:blipFill>
              <a:ln w="57150">
                <a:noFill/>
              </a:ln>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3395120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
                                            <p:txEl>
                                              <p:pRg st="0" end="0"/>
                                            </p:txEl>
                                          </p:spTgt>
                                        </p:tgtEl>
                                        <p:attrNameLst>
                                          <p:attrName>style.visibility</p:attrName>
                                        </p:attrNameLst>
                                      </p:cBhvr>
                                      <p:to>
                                        <p:strVal val="visible"/>
                                      </p:to>
                                    </p:set>
                                    <p:animEffect transition="in" filter="wipe(left)">
                                      <p:cBhvr>
                                        <p:cTn id="7" dur="500"/>
                                        <p:tgtEl>
                                          <p:spTgt spid="4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8">
                                            <p:txEl>
                                              <p:pRg st="1" end="1"/>
                                            </p:txEl>
                                          </p:spTgt>
                                        </p:tgtEl>
                                        <p:attrNameLst>
                                          <p:attrName>style.visibility</p:attrName>
                                        </p:attrNameLst>
                                      </p:cBhvr>
                                      <p:to>
                                        <p:strVal val="visible"/>
                                      </p:to>
                                    </p:set>
                                    <p:animEffect transition="in" filter="wipe(left)">
                                      <p:cBhvr>
                                        <p:cTn id="12" dur="500"/>
                                        <p:tgtEl>
                                          <p:spTgt spid="4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8">
                                            <p:txEl>
                                              <p:pRg st="2" end="2"/>
                                            </p:txEl>
                                          </p:spTgt>
                                        </p:tgtEl>
                                        <p:attrNameLst>
                                          <p:attrName>style.visibility</p:attrName>
                                        </p:attrNameLst>
                                      </p:cBhvr>
                                      <p:to>
                                        <p:strVal val="visible"/>
                                      </p:to>
                                    </p:set>
                                    <p:animEffect transition="in" filter="wipe(left)">
                                      <p:cBhvr>
                                        <p:cTn id="17" dur="500"/>
                                        <p:tgtEl>
                                          <p:spTgt spid="4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8">
                                            <p:txEl>
                                              <p:pRg st="3" end="3"/>
                                            </p:txEl>
                                          </p:spTgt>
                                        </p:tgtEl>
                                        <p:attrNameLst>
                                          <p:attrName>style.visibility</p:attrName>
                                        </p:attrNameLst>
                                      </p:cBhvr>
                                      <p:to>
                                        <p:strVal val="visible"/>
                                      </p:to>
                                    </p:set>
                                    <p:animEffect transition="in" filter="wipe(left)">
                                      <p:cBhvr>
                                        <p:cTn id="22" dur="500"/>
                                        <p:tgtEl>
                                          <p:spTgt spid="4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8">
                                            <p:txEl>
                                              <p:pRg st="4" end="4"/>
                                            </p:txEl>
                                          </p:spTgt>
                                        </p:tgtEl>
                                        <p:attrNameLst>
                                          <p:attrName>style.visibility</p:attrName>
                                        </p:attrNameLst>
                                      </p:cBhvr>
                                      <p:to>
                                        <p:strVal val="visible"/>
                                      </p:to>
                                    </p:set>
                                    <p:animEffect transition="in" filter="wipe(left)">
                                      <p:cBhvr>
                                        <p:cTn id="27" dur="500"/>
                                        <p:tgtEl>
                                          <p:spTgt spid="4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8" grpId="0" build="p"/>
      <p:bldP spid="4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6" name="Subtitle 2">
                <a:extLst>
                  <a:ext uri="{FF2B5EF4-FFF2-40B4-BE49-F238E27FC236}">
                    <a16:creationId xmlns:a16="http://schemas.microsoft.com/office/drawing/2014/main" id="{04D84F31-B7AE-46A1-B98C-01BE8A9EA3FE}"/>
                  </a:ext>
                </a:extLst>
              </p:cNvPr>
              <p:cNvSpPr txBox="1">
                <a:spLocks/>
              </p:cNvSpPr>
              <p:nvPr/>
            </p:nvSpPr>
            <p:spPr>
              <a:xfrm>
                <a:off x="47416" y="1353351"/>
                <a:ext cx="10912473" cy="4374063"/>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342900" indent="0">
                  <a:lnSpc>
                    <a:spcPct val="110000"/>
                  </a:lnSpc>
                  <a:buNone/>
                </a:pPr>
                <a:r>
                  <a:rPr lang="fr-FR" sz="2800" b="1" u="none" strike="noStrike" cap="none" dirty="0">
                    <a:solidFill>
                      <a:schemeClr val="tx1">
                        <a:lumMod val="75000"/>
                        <a:lumOff val="25000"/>
                      </a:schemeClr>
                    </a:solidFill>
                    <a:effectLst/>
                    <a:ea typeface="Calibri"/>
                    <a:cs typeface="Calibri"/>
                    <a:sym typeface="Calibri"/>
                  </a:rPr>
                  <a:t>ABC est un triangle isocèle </a:t>
                </a:r>
                <a:r>
                  <a:rPr lang="fr-FR" sz="2800" b="1" dirty="0">
                    <a:solidFill>
                      <a:schemeClr val="tx1">
                        <a:lumMod val="75000"/>
                        <a:lumOff val="25000"/>
                      </a:schemeClr>
                    </a:solidFill>
                    <a:ea typeface="Calibri"/>
                    <a:cs typeface="Calibri"/>
                    <a:sym typeface="Calibri"/>
                  </a:rPr>
                  <a:t>de sommet p</a:t>
                </a:r>
                <a:r>
                  <a:rPr lang="fr-FR" sz="2800" b="1" u="none" strike="noStrike" cap="none" dirty="0">
                    <a:solidFill>
                      <a:schemeClr val="tx1">
                        <a:lumMod val="75000"/>
                        <a:lumOff val="25000"/>
                      </a:schemeClr>
                    </a:solidFill>
                    <a:effectLst/>
                    <a:ea typeface="Calibri"/>
                    <a:cs typeface="Calibri"/>
                    <a:sym typeface="Calibri"/>
                  </a:rPr>
                  <a:t>rincipal A.</a:t>
                </a:r>
                <a:endParaRPr lang="fr-FR" sz="2800" b="1" i="1" u="none" strike="noStrike" cap="none" dirty="0">
                  <a:solidFill>
                    <a:schemeClr val="tx1">
                      <a:lumMod val="75000"/>
                      <a:lumOff val="25000"/>
                    </a:schemeClr>
                  </a:solidFill>
                  <a:effectLst/>
                  <a:latin typeface="+mj-lt"/>
                  <a:ea typeface="Calibri"/>
                  <a:cs typeface="Calibri"/>
                  <a:sym typeface="Calibri"/>
                </a:endParaRPr>
              </a:p>
              <a:p>
                <a:pPr marL="342900" indent="0">
                  <a:lnSpc>
                    <a:spcPct val="110000"/>
                  </a:lnSpc>
                  <a:buNone/>
                </a:pPr>
                <a14:m>
                  <m:oMathPara xmlns:m="http://schemas.openxmlformats.org/officeDocument/2006/math">
                    <m:oMathParaPr>
                      <m:jc m:val="left"/>
                    </m:oMathParaPr>
                    <m:oMath xmlns:m="http://schemas.openxmlformats.org/officeDocument/2006/math">
                      <m:acc>
                        <m:accPr>
                          <m:chr m:val="̂"/>
                          <m:ctrlPr>
                            <a:rPr lang="fr-FR" sz="32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32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𝑨𝑩𝑪</m:t>
                          </m:r>
                        </m:e>
                      </m:acc>
                      <m:r>
                        <a:rPr lang="fr-FR" sz="32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m:t>
                      </m:r>
                      <m:acc>
                        <m:accPr>
                          <m:chr m:val="̂"/>
                          <m:ctrlPr>
                            <a:rPr lang="fr-FR" sz="3200" b="1" i="1">
                              <a:solidFill>
                                <a:schemeClr val="tx1">
                                  <a:lumMod val="75000"/>
                                  <a:lumOff val="25000"/>
                                </a:schemeClr>
                              </a:solidFill>
                              <a:latin typeface="Cambria Math" panose="02040503050406030204" pitchFamily="18" charset="0"/>
                              <a:ea typeface="Calibri"/>
                              <a:cs typeface="Calibri"/>
                              <a:sym typeface="Calibri"/>
                            </a:rPr>
                          </m:ctrlPr>
                        </m:accPr>
                        <m:e>
                          <m:r>
                            <a:rPr lang="fr-FR" sz="3200" b="1" i="1" smtClean="0">
                              <a:solidFill>
                                <a:schemeClr val="tx1">
                                  <a:lumMod val="75000"/>
                                  <a:lumOff val="25000"/>
                                </a:schemeClr>
                              </a:solidFill>
                              <a:latin typeface="Cambria Math" panose="02040503050406030204" pitchFamily="18" charset="0"/>
                              <a:ea typeface="Calibri"/>
                              <a:cs typeface="Calibri"/>
                              <a:sym typeface="Calibri"/>
                            </a:rPr>
                            <m:t>𝑨𝑪𝑩</m:t>
                          </m:r>
                        </m:e>
                      </m:acc>
                      <m:r>
                        <a:rPr lang="fr-FR" sz="3200" b="1" i="1" smtClean="0">
                          <a:solidFill>
                            <a:schemeClr val="tx1">
                              <a:lumMod val="75000"/>
                              <a:lumOff val="25000"/>
                            </a:schemeClr>
                          </a:solidFill>
                          <a:latin typeface="Cambria Math" panose="02040503050406030204" pitchFamily="18" charset="0"/>
                          <a:ea typeface="Calibri"/>
                          <a:cs typeface="Calibri"/>
                          <a:sym typeface="Calibri"/>
                        </a:rPr>
                        <m:t>=</m:t>
                      </m:r>
                      <m:r>
                        <a:rPr lang="fr-FR" sz="3200" b="1" i="1" smtClean="0">
                          <a:solidFill>
                            <a:schemeClr val="tx1">
                              <a:lumMod val="75000"/>
                              <a:lumOff val="25000"/>
                            </a:schemeClr>
                          </a:solidFill>
                          <a:latin typeface="Cambria Math" panose="02040503050406030204" pitchFamily="18" charset="0"/>
                          <a:ea typeface="Calibri"/>
                          <a:cs typeface="Calibri"/>
                          <a:sym typeface="Calibri"/>
                        </a:rPr>
                        <m:t>𝟕𝟎</m:t>
                      </m:r>
                      <m:r>
                        <a:rPr lang="fr-FR" sz="3200" b="1" i="1" smtClean="0">
                          <a:solidFill>
                            <a:schemeClr val="tx1">
                              <a:lumMod val="75000"/>
                              <a:lumOff val="25000"/>
                            </a:schemeClr>
                          </a:solidFill>
                          <a:latin typeface="Cambria Math" panose="02040503050406030204" pitchFamily="18" charset="0"/>
                          <a:ea typeface="Cambria Math" panose="02040503050406030204" pitchFamily="18" charset="0"/>
                          <a:cs typeface="Calibri"/>
                          <a:sym typeface="Calibri"/>
                        </a:rPr>
                        <m:t>°</m:t>
                      </m:r>
                    </m:oMath>
                  </m:oMathPara>
                </a14:m>
                <a:endParaRPr lang="fr-FR" sz="3200" b="1" i="1" u="none" strike="noStrike" cap="none" dirty="0">
                  <a:solidFill>
                    <a:schemeClr val="tx1">
                      <a:lumMod val="75000"/>
                      <a:lumOff val="25000"/>
                    </a:schemeClr>
                  </a:solidFill>
                  <a:effectLst/>
                  <a:latin typeface="+mj-lt"/>
                  <a:ea typeface="Calibri"/>
                  <a:cs typeface="Calibri"/>
                  <a:sym typeface="Calibri"/>
                </a:endParaRPr>
              </a:p>
              <a:p>
                <a:pPr marL="342900" indent="0"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fr-FR" sz="3200" b="1" i="1" smtClean="0">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𝑨𝑩𝑪</m:t>
                          </m:r>
                        </m:e>
                      </m:acc>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 </m:t>
                      </m:r>
                      <m:acc>
                        <m:accPr>
                          <m:chr m:val="̂"/>
                          <m:ctrlP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𝑩𝑨𝑪</m:t>
                          </m:r>
                        </m:e>
                      </m:acc>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 </m:t>
                      </m:r>
                      <m:acc>
                        <m:accPr>
                          <m:chr m:val="̂"/>
                          <m:ctrlP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𝑩𝑪𝑨</m:t>
                          </m:r>
                        </m:e>
                      </m:acc>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𝟏𝟖𝟎</m:t>
                      </m:r>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fr-FR" sz="3200" dirty="0">
                  <a:solidFill>
                    <a:schemeClr val="tx1">
                      <a:lumMod val="75000"/>
                      <a:lumOff val="25000"/>
                    </a:schemeClr>
                  </a:solidFill>
                  <a:latin typeface="Calibri" panose="020F0502020204030204" pitchFamily="34" charset="0"/>
                  <a:ea typeface="Calibri" panose="020F0502020204030204" pitchFamily="34" charset="0"/>
                  <a:cs typeface="Arial" panose="020B0604020202020204" pitchFamily="34" charset="0"/>
                </a:endParaRPr>
              </a:p>
              <a:p>
                <a:pPr marL="342900" indent="0">
                  <a:lnSpc>
                    <a:spcPct val="107000"/>
                  </a:lnSpc>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𝑩𝑨𝑪</m:t>
                          </m:r>
                        </m:e>
                      </m:acc>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𝟏𝟖𝟎</m:t>
                      </m:r>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𝑨𝑩𝑪</m:t>
                          </m:r>
                        </m:e>
                      </m:acc>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𝑩𝑪𝑨</m:t>
                          </m:r>
                        </m:e>
                      </m:acc>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fr-FR" sz="3200" dirty="0">
                  <a:solidFill>
                    <a:schemeClr val="tx1">
                      <a:lumMod val="75000"/>
                      <a:lumOff val="25000"/>
                    </a:schemeClr>
                  </a:solidFill>
                  <a:latin typeface="Calibri" panose="020F0502020204030204" pitchFamily="34" charset="0"/>
                  <a:ea typeface="Calibri" panose="020F0502020204030204" pitchFamily="34" charset="0"/>
                  <a:cs typeface="Arial" panose="020B0604020202020204" pitchFamily="34" charset="0"/>
                </a:endParaRPr>
              </a:p>
              <a:p>
                <a:pPr marL="342900" indent="0">
                  <a:lnSpc>
                    <a:spcPct val="107000"/>
                  </a:lnSpc>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𝑩𝑨𝑪</m:t>
                          </m:r>
                        </m:e>
                      </m:acc>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𝟏𝟖𝟎</m:t>
                      </m:r>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𝟕𝟎</m:t>
                      </m:r>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𝟕𝟎</m:t>
                      </m:r>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fr-FR" sz="3200" dirty="0">
                  <a:solidFill>
                    <a:schemeClr val="tx1">
                      <a:lumMod val="75000"/>
                      <a:lumOff val="25000"/>
                    </a:schemeClr>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𝑩𝑨𝑪</m:t>
                          </m:r>
                        </m:e>
                      </m:acc>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𝟏𝟖𝟎</m:t>
                      </m:r>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r>
                        <a:rPr lang="fr-FR" sz="3200" b="1" i="1" smtClean="0">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𝟏𝟒𝟎</m:t>
                      </m:r>
                      <m:r>
                        <a:rPr lang="fr-FR" sz="3200" b="1" i="1" smtClean="0">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oMath>
                  </m:oMathPara>
                </a14:m>
                <a:endParaRPr lang="fr-FR" sz="3200" dirty="0">
                  <a:solidFill>
                    <a:schemeClr val="tx1">
                      <a:lumMod val="75000"/>
                      <a:lumOff val="25000"/>
                    </a:schemeClr>
                  </a:solidFill>
                  <a:latin typeface="Calibri" panose="020F0502020204030204" pitchFamily="34" charset="0"/>
                  <a:ea typeface="Calibri" panose="020F0502020204030204" pitchFamily="34" charset="0"/>
                  <a:cs typeface="Arial" panose="020B0604020202020204" pitchFamily="34" charset="0"/>
                </a:endParaRPr>
              </a:p>
              <a:p>
                <a:pPr marL="0" indent="0">
                  <a:buNone/>
                </a:pPr>
                <a:r>
                  <a:rPr lang="fr-FR" sz="3200" dirty="0">
                    <a:solidFill>
                      <a:schemeClr val="tx1">
                        <a:lumMod val="75000"/>
                        <a:lumOff val="25000"/>
                      </a:schemeClr>
                    </a:solidFill>
                    <a:latin typeface="+mj-lt"/>
                    <a:ea typeface="Calibri"/>
                    <a:cs typeface="Calibri"/>
                    <a:sym typeface="Calibri"/>
                  </a:rPr>
                  <a:t>   </a:t>
                </a:r>
                <a14:m>
                  <m:oMath xmlns:m="http://schemas.openxmlformats.org/officeDocument/2006/math">
                    <m:acc>
                      <m:accPr>
                        <m:chr m:val="̂"/>
                        <m:ctrlP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𝑩𝑨𝑪</m:t>
                        </m:r>
                      </m:e>
                    </m:acc>
                    <m:r>
                      <a:rPr lang="fr-FR"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r>
                      <a:rPr lang="fr-FR" sz="3200" b="1" i="1" smtClean="0">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𝟒𝟎</m:t>
                    </m:r>
                    <m:r>
                      <a:rPr lang="fr-FR" sz="3200" b="1" i="1" smtClean="0">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oMath>
                </a14:m>
                <a:endParaRPr lang="fr-FR" sz="3200" b="1" i="1" u="none" strike="noStrike" cap="none" dirty="0">
                  <a:solidFill>
                    <a:schemeClr val="tx1">
                      <a:lumMod val="75000"/>
                      <a:lumOff val="25000"/>
                    </a:schemeClr>
                  </a:solidFill>
                  <a:effectLst/>
                  <a:latin typeface="+mj-lt"/>
                  <a:ea typeface="Calibri"/>
                  <a:cs typeface="Calibri"/>
                  <a:sym typeface="Calibri"/>
                </a:endParaRPr>
              </a:p>
              <a:p>
                <a:pPr marL="0" indent="0">
                  <a:lnSpc>
                    <a:spcPct val="250000"/>
                  </a:lnSpc>
                  <a:buNone/>
                </a:pPr>
                <a:endParaRPr lang="fr-FR" sz="3200" dirty="0">
                  <a:solidFill>
                    <a:schemeClr val="tx1">
                      <a:lumMod val="75000"/>
                      <a:lumOff val="25000"/>
                    </a:schemeClr>
                  </a:solidFill>
                  <a:latin typeface="+mj-lt"/>
                </a:endParaRPr>
              </a:p>
            </p:txBody>
          </p:sp>
        </mc:Choice>
        <mc:Fallback>
          <p:sp>
            <p:nvSpPr>
              <p:cNvPr id="6" name="Subtitle 2">
                <a:extLst>
                  <a:ext uri="{FF2B5EF4-FFF2-40B4-BE49-F238E27FC236}">
                    <a16:creationId xmlns:a16="http://schemas.microsoft.com/office/drawing/2014/main" id="{04D84F31-B7AE-46A1-B98C-01BE8A9EA3FE}"/>
                  </a:ext>
                </a:extLst>
              </p:cNvPr>
              <p:cNvSpPr txBox="1">
                <a:spLocks noRot="1" noChangeAspect="1" noMove="1" noResize="1" noEditPoints="1" noAdjustHandles="1" noChangeArrowheads="1" noChangeShapeType="1" noTextEdit="1"/>
              </p:cNvSpPr>
              <p:nvPr/>
            </p:nvSpPr>
            <p:spPr>
              <a:xfrm>
                <a:off x="47416" y="1353351"/>
                <a:ext cx="10912473" cy="4374063"/>
              </a:xfrm>
              <a:prstGeom prst="rect">
                <a:avLst/>
              </a:prstGeom>
              <a:blipFill>
                <a:blip r:embed="rId4"/>
                <a:stretch>
                  <a:fillRect t="-975"/>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t>Quelle est la mesure des angles </a:t>
                </a:r>
                <a14:m>
                  <m:oMath xmlns:m="http://schemas.openxmlformats.org/officeDocument/2006/math">
                    <m:acc>
                      <m:accPr>
                        <m:chr m:val="̂"/>
                        <m:ctrlPr>
                          <a:rPr lang="fr-FR" b="1" i="1">
                            <a:latin typeface="Cambria Math" panose="02040503050406030204" pitchFamily="18" charset="0"/>
                          </a:rPr>
                        </m:ctrlPr>
                      </m:accPr>
                      <m:e>
                        <m:r>
                          <a:rPr lang="fr-FR" b="1" i="1">
                            <a:latin typeface="Cambria Math" panose="02040503050406030204" pitchFamily="18" charset="0"/>
                          </a:rPr>
                          <m:t>𝑨𝑪𝑩</m:t>
                        </m:r>
                      </m:e>
                    </m:acc>
                  </m:oMath>
                </a14:m>
                <a:r>
                  <a:rPr lang="fr-FR" b="1" dirty="0"/>
                  <a:t> et </a:t>
                </a:r>
                <a14:m>
                  <m:oMath xmlns:m="http://schemas.openxmlformats.org/officeDocument/2006/math">
                    <m:acc>
                      <m:accPr>
                        <m:chr m:val="̂"/>
                        <m:ctrlPr>
                          <a:rPr lang="fr-FR" b="1" i="1">
                            <a:latin typeface="Cambria Math" panose="02040503050406030204" pitchFamily="18" charset="0"/>
                          </a:rPr>
                        </m:ctrlPr>
                      </m:accPr>
                      <m:e>
                        <m:r>
                          <a:rPr lang="fr-FR" b="1" i="1">
                            <a:latin typeface="Cambria Math" panose="02040503050406030204" pitchFamily="18" charset="0"/>
                          </a:rPr>
                          <m:t>𝑩𝑨𝑪</m:t>
                        </m:r>
                      </m:e>
                    </m:acc>
                    <m:r>
                      <a:rPr lang="fr-FR" b="1">
                        <a:latin typeface="Cambria Math" panose="02040503050406030204" pitchFamily="18" charset="0"/>
                      </a:rPr>
                      <m:t> </m:t>
                    </m:r>
                  </m:oMath>
                </a14:m>
                <a:r>
                  <a:rPr lang="fr-FR" b="1" dirty="0"/>
                  <a:t>?</a:t>
                </a:r>
              </a:p>
            </p:txBody>
          </p:sp>
        </mc:Choice>
        <mc:Fallback xmlns="">
          <p:sp>
            <p:nvSpPr>
              <p:cNvPr id="4" name="Google Shape;222;p10">
                <a:extLst>
                  <a:ext uri="{FF2B5EF4-FFF2-40B4-BE49-F238E27FC236}">
                    <a16:creationId xmlns:a16="http://schemas.microsoft.com/office/drawing/2014/main" id="{5849A74B-5261-4085-B15E-1925B0B4DC2C}"/>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5"/>
                <a:stretch>
                  <a:fillRect t="-10101" b="-32323"/>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5" name="Rectangle: Rounded Corners 24">
                <a:extLst>
                  <a:ext uri="{FF2B5EF4-FFF2-40B4-BE49-F238E27FC236}">
                    <a16:creationId xmlns:a16="http://schemas.microsoft.com/office/drawing/2014/main" id="{F7FEFF63-61A3-41CA-85E1-84D9CE5E143D}"/>
                  </a:ext>
                </a:extLst>
              </p:cNvPr>
              <p:cNvSpPr/>
              <p:nvPr/>
            </p:nvSpPr>
            <p:spPr>
              <a:xfrm>
                <a:off x="345339" y="5656962"/>
                <a:ext cx="2863374" cy="961486"/>
              </a:xfrm>
              <a:prstGeom prst="roundRect">
                <a:avLst/>
              </a:prstGeom>
              <a:noFill/>
              <a:ln w="12700">
                <a:solidFill>
                  <a:schemeClr val="tx1">
                    <a:lumMod val="75000"/>
                    <a:lumOff val="2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t>𝑨𝑪𝑩</m:t>
                        </m:r>
                      </m:e>
                    </m:acc>
                  </m:oMath>
                </a14:m>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 ……  </a:t>
                </a:r>
                <a:r>
                  <a:rPr lang="en-US" sz="3200" b="1" baseline="30000" dirty="0">
                    <a:solidFill>
                      <a:schemeClr val="tx1">
                        <a:lumMod val="75000"/>
                        <a:lumOff val="25000"/>
                      </a:schemeClr>
                    </a:solidFill>
                    <a:effectLst/>
                    <a:latin typeface="+mj-lt"/>
                    <a:ea typeface="Times New Roman" panose="02020603050405020304" pitchFamily="18" charset="0"/>
                    <a:cs typeface="Calibri" panose="020F0502020204030204" pitchFamily="34" charset="0"/>
                  </a:rPr>
                  <a:t>o</a:t>
                </a:r>
                <a:endParaRPr lang="en-US" sz="3200" b="1" baseline="30000" dirty="0">
                  <a:solidFill>
                    <a:schemeClr val="tx1">
                      <a:lumMod val="75000"/>
                      <a:lumOff val="25000"/>
                    </a:schemeClr>
                  </a:solidFill>
                  <a:latin typeface="+mj-lt"/>
                </a:endParaRPr>
              </a:p>
            </p:txBody>
          </p:sp>
        </mc:Choice>
        <mc:Fallback xmlns="">
          <p:sp>
            <p:nvSpPr>
              <p:cNvPr id="25" name="Rectangle: Rounded Corners 24">
                <a:extLst>
                  <a:ext uri="{FF2B5EF4-FFF2-40B4-BE49-F238E27FC236}">
                    <a16:creationId xmlns:a16="http://schemas.microsoft.com/office/drawing/2014/main" id="{F7FEFF63-61A3-41CA-85E1-84D9CE5E143D}"/>
                  </a:ext>
                </a:extLst>
              </p:cNvPr>
              <p:cNvSpPr>
                <a:spLocks noRot="1" noChangeAspect="1" noMove="1" noResize="1" noEditPoints="1" noAdjustHandles="1" noChangeArrowheads="1" noChangeShapeType="1" noTextEdit="1"/>
              </p:cNvSpPr>
              <p:nvPr/>
            </p:nvSpPr>
            <p:spPr>
              <a:xfrm>
                <a:off x="345339" y="5656962"/>
                <a:ext cx="2863374" cy="961486"/>
              </a:xfrm>
              <a:prstGeom prst="roundRect">
                <a:avLst/>
              </a:prstGeom>
              <a:blipFill>
                <a:blip r:embed="rId6"/>
                <a:stretch>
                  <a:fillRect b="-1250"/>
                </a:stretch>
              </a:blipFill>
              <a:ln w="12700">
                <a:solidFill>
                  <a:schemeClr val="tx1">
                    <a:lumMod val="75000"/>
                    <a:lumOff val="25000"/>
                  </a:schemeClr>
                </a:solid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8" name="Rectangle: Rounded Corners 7">
                <a:extLst>
                  <a:ext uri="{FF2B5EF4-FFF2-40B4-BE49-F238E27FC236}">
                    <a16:creationId xmlns:a16="http://schemas.microsoft.com/office/drawing/2014/main" id="{B0FC0BA8-2C11-4BD8-BAEB-82A86DDB6CA7}"/>
                  </a:ext>
                </a:extLst>
              </p:cNvPr>
              <p:cNvSpPr/>
              <p:nvPr/>
            </p:nvSpPr>
            <p:spPr>
              <a:xfrm>
                <a:off x="3415547" y="5675108"/>
                <a:ext cx="2863373" cy="961485"/>
              </a:xfrm>
              <a:prstGeom prst="roundRect">
                <a:avLst/>
              </a:prstGeom>
              <a:noFill/>
              <a:ln w="12700">
                <a:solidFill>
                  <a:schemeClr val="tx1">
                    <a:lumMod val="75000"/>
                    <a:lumOff val="2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t>𝑩𝑨𝑪</m:t>
                        </m:r>
                      </m:e>
                    </m:acc>
                  </m:oMath>
                </a14:m>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 ……  </a:t>
                </a:r>
                <a:r>
                  <a:rPr lang="en-US" sz="3200" b="1" baseline="30000" dirty="0">
                    <a:solidFill>
                      <a:schemeClr val="tx1">
                        <a:lumMod val="75000"/>
                        <a:lumOff val="25000"/>
                      </a:schemeClr>
                    </a:solidFill>
                    <a:effectLst/>
                    <a:latin typeface="+mj-lt"/>
                    <a:ea typeface="Times New Roman" panose="02020603050405020304" pitchFamily="18" charset="0"/>
                    <a:cs typeface="Calibri" panose="020F0502020204030204" pitchFamily="34" charset="0"/>
                  </a:rPr>
                  <a:t>o</a:t>
                </a:r>
                <a:endParaRPr lang="en-US" sz="3200" b="1" baseline="30000" dirty="0">
                  <a:solidFill>
                    <a:schemeClr val="tx1">
                      <a:lumMod val="75000"/>
                      <a:lumOff val="25000"/>
                    </a:schemeClr>
                  </a:solidFill>
                  <a:latin typeface="+mj-lt"/>
                </a:endParaRPr>
              </a:p>
            </p:txBody>
          </p:sp>
        </mc:Choice>
        <mc:Fallback xmlns="">
          <p:sp>
            <p:nvSpPr>
              <p:cNvPr id="8" name="Rectangle: Rounded Corners 7">
                <a:extLst>
                  <a:ext uri="{FF2B5EF4-FFF2-40B4-BE49-F238E27FC236}">
                    <a16:creationId xmlns:a16="http://schemas.microsoft.com/office/drawing/2014/main" id="{B0FC0BA8-2C11-4BD8-BAEB-82A86DDB6CA7}"/>
                  </a:ext>
                </a:extLst>
              </p:cNvPr>
              <p:cNvSpPr>
                <a:spLocks noRot="1" noChangeAspect="1" noMove="1" noResize="1" noEditPoints="1" noAdjustHandles="1" noChangeArrowheads="1" noChangeShapeType="1" noTextEdit="1"/>
              </p:cNvSpPr>
              <p:nvPr/>
            </p:nvSpPr>
            <p:spPr>
              <a:xfrm>
                <a:off x="3415547" y="5675108"/>
                <a:ext cx="2863373" cy="961485"/>
              </a:xfrm>
              <a:prstGeom prst="roundRect">
                <a:avLst/>
              </a:prstGeom>
              <a:blipFill>
                <a:blip r:embed="rId7"/>
                <a:stretch>
                  <a:fillRect b="-1250"/>
                </a:stretch>
              </a:blipFill>
              <a:ln w="12700">
                <a:solidFill>
                  <a:schemeClr val="tx1">
                    <a:lumMod val="75000"/>
                    <a:lumOff val="25000"/>
                  </a:schemeClr>
                </a:solidFill>
              </a:ln>
            </p:spPr>
            <p:txBody>
              <a:bodyPr/>
              <a:lstStyle/>
              <a:p>
                <a:r>
                  <a:rPr lang="fr-FR">
                    <a:noFill/>
                  </a:rPr>
                  <a:t> </a:t>
                </a:r>
              </a:p>
            </p:txBody>
          </p:sp>
        </mc:Fallback>
      </mc:AlternateContent>
      <p:sp>
        <p:nvSpPr>
          <p:cNvPr id="2" name="Isosceles Triangle 1">
            <a:extLst>
              <a:ext uri="{FF2B5EF4-FFF2-40B4-BE49-F238E27FC236}">
                <a16:creationId xmlns:a16="http://schemas.microsoft.com/office/drawing/2014/main" id="{086F8C21-5BC9-47C5-8790-CC8CA3550ECF}"/>
              </a:ext>
            </a:extLst>
          </p:cNvPr>
          <p:cNvSpPr/>
          <p:nvPr/>
        </p:nvSpPr>
        <p:spPr>
          <a:xfrm>
            <a:off x="8148142" y="1815633"/>
            <a:ext cx="3160400" cy="4091488"/>
          </a:xfrm>
          <a:prstGeom prst="triangl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9C9E49C5-83F0-4A80-B4EE-9AE0A85EC002}"/>
              </a:ext>
            </a:extLst>
          </p:cNvPr>
          <p:cNvSpPr txBox="1"/>
          <p:nvPr/>
        </p:nvSpPr>
        <p:spPr>
          <a:xfrm>
            <a:off x="9978573" y="1554023"/>
            <a:ext cx="379729" cy="523220"/>
          </a:xfrm>
          <a:prstGeom prst="rect">
            <a:avLst/>
          </a:prstGeom>
          <a:noFill/>
        </p:spPr>
        <p:txBody>
          <a:bodyPr wrap="square" rtlCol="0">
            <a:spAutoFit/>
          </a:bodyPr>
          <a:lstStyle/>
          <a:p>
            <a:r>
              <a:rPr lang="en-US" sz="2800" dirty="0">
                <a:solidFill>
                  <a:sysClr val="windowText" lastClr="000000"/>
                </a:solidFill>
                <a:latin typeface="+mj-lt"/>
              </a:rPr>
              <a:t>A</a:t>
            </a:r>
          </a:p>
        </p:txBody>
      </p:sp>
      <p:sp>
        <p:nvSpPr>
          <p:cNvPr id="10" name="TextBox 9">
            <a:extLst>
              <a:ext uri="{FF2B5EF4-FFF2-40B4-BE49-F238E27FC236}">
                <a16:creationId xmlns:a16="http://schemas.microsoft.com/office/drawing/2014/main" id="{FC80F2A1-953F-4FB8-9486-D6C5A9AB05E9}"/>
              </a:ext>
            </a:extLst>
          </p:cNvPr>
          <p:cNvSpPr txBox="1"/>
          <p:nvPr/>
        </p:nvSpPr>
        <p:spPr>
          <a:xfrm>
            <a:off x="7679155" y="5928086"/>
            <a:ext cx="379729" cy="523220"/>
          </a:xfrm>
          <a:prstGeom prst="rect">
            <a:avLst/>
          </a:prstGeom>
          <a:noFill/>
        </p:spPr>
        <p:txBody>
          <a:bodyPr wrap="square" rtlCol="0">
            <a:spAutoFit/>
          </a:bodyPr>
          <a:lstStyle/>
          <a:p>
            <a:r>
              <a:rPr lang="en-US" sz="2800" dirty="0">
                <a:solidFill>
                  <a:sysClr val="windowText" lastClr="000000"/>
                </a:solidFill>
                <a:latin typeface="+mj-lt"/>
              </a:rPr>
              <a:t>B</a:t>
            </a:r>
          </a:p>
        </p:txBody>
      </p:sp>
      <p:sp>
        <p:nvSpPr>
          <p:cNvPr id="11" name="TextBox 10">
            <a:extLst>
              <a:ext uri="{FF2B5EF4-FFF2-40B4-BE49-F238E27FC236}">
                <a16:creationId xmlns:a16="http://schemas.microsoft.com/office/drawing/2014/main" id="{D9E035C8-544A-49EF-930F-41B1EB85425C}"/>
              </a:ext>
            </a:extLst>
          </p:cNvPr>
          <p:cNvSpPr txBox="1"/>
          <p:nvPr/>
        </p:nvSpPr>
        <p:spPr>
          <a:xfrm>
            <a:off x="11308542" y="5934065"/>
            <a:ext cx="379729" cy="523220"/>
          </a:xfrm>
          <a:prstGeom prst="rect">
            <a:avLst/>
          </a:prstGeom>
          <a:noFill/>
        </p:spPr>
        <p:txBody>
          <a:bodyPr wrap="square" rtlCol="0">
            <a:spAutoFit/>
          </a:bodyPr>
          <a:lstStyle/>
          <a:p>
            <a:r>
              <a:rPr lang="en-US" sz="2800" dirty="0">
                <a:solidFill>
                  <a:sysClr val="windowText" lastClr="000000"/>
                </a:solidFill>
                <a:latin typeface="+mj-lt"/>
              </a:rPr>
              <a:t>C</a:t>
            </a:r>
          </a:p>
        </p:txBody>
      </p:sp>
      <p:cxnSp>
        <p:nvCxnSpPr>
          <p:cNvPr id="7" name="Straight Connector 6">
            <a:extLst>
              <a:ext uri="{FF2B5EF4-FFF2-40B4-BE49-F238E27FC236}">
                <a16:creationId xmlns:a16="http://schemas.microsoft.com/office/drawing/2014/main" id="{FD7D8E95-00E0-4D48-9DF2-AC60D1C62982}"/>
              </a:ext>
            </a:extLst>
          </p:cNvPr>
          <p:cNvCxnSpPr>
            <a:cxnSpLocks/>
          </p:cNvCxnSpPr>
          <p:nvPr/>
        </p:nvCxnSpPr>
        <p:spPr>
          <a:xfrm>
            <a:off x="8695113" y="3540382"/>
            <a:ext cx="415636" cy="320995"/>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5475C1D-1480-4731-84A8-B0F77EFB21B8}"/>
              </a:ext>
            </a:extLst>
          </p:cNvPr>
          <p:cNvCxnSpPr>
            <a:cxnSpLocks/>
          </p:cNvCxnSpPr>
          <p:nvPr/>
        </p:nvCxnSpPr>
        <p:spPr>
          <a:xfrm flipH="1">
            <a:off x="10251323" y="3494777"/>
            <a:ext cx="415636" cy="320995"/>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5BEBA6AB-577D-42F5-B517-7DCDFEC3DD3C}"/>
              </a:ext>
            </a:extLst>
          </p:cNvPr>
          <p:cNvSpPr/>
          <p:nvPr/>
        </p:nvSpPr>
        <p:spPr>
          <a:xfrm>
            <a:off x="8130069" y="5478714"/>
            <a:ext cx="772862" cy="400110"/>
          </a:xfrm>
          <a:prstGeom prst="rect">
            <a:avLst/>
          </a:prstGeom>
          <a:noFill/>
        </p:spPr>
        <p:txBody>
          <a:bodyPr wrap="square" lIns="91440" tIns="45720" rIns="91440" bIns="45720">
            <a:spAutoFit/>
          </a:bodyPr>
          <a:lstStyle/>
          <a:p>
            <a:pPr algn="ctr"/>
            <a:r>
              <a:rPr lang="en-US" sz="1600" b="1" cap="none" spc="0" dirty="0">
                <a:ln w="0"/>
                <a:solidFill>
                  <a:schemeClr val="tx1">
                    <a:lumMod val="75000"/>
                    <a:lumOff val="25000"/>
                  </a:schemeClr>
                </a:solidFill>
                <a:latin typeface="+mn-lt"/>
              </a:rPr>
              <a:t>70</a:t>
            </a:r>
            <a:r>
              <a:rPr lang="en-US" sz="20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000" b="1" cap="none" spc="0" dirty="0">
              <a:ln w="0"/>
              <a:solidFill>
                <a:schemeClr val="tx1">
                  <a:lumMod val="65000"/>
                  <a:lumOff val="35000"/>
                </a:schemeClr>
              </a:solidFill>
              <a:latin typeface="+mn-lt"/>
            </a:endParaRPr>
          </a:p>
        </p:txBody>
      </p:sp>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66F022B1-0AD6-4600-B746-05E49E2DEB01}"/>
                  </a:ext>
                </a:extLst>
              </p:cNvPr>
              <p:cNvSpPr/>
              <p:nvPr/>
            </p:nvSpPr>
            <p:spPr>
              <a:xfrm>
                <a:off x="359853" y="5651230"/>
                <a:ext cx="2862072" cy="96012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𝑨𝑪𝑩</m:t>
                        </m:r>
                      </m:e>
                    </m:acc>
                  </m:oMath>
                </a14:m>
                <a:r>
                  <a:rPr lang="en-US" sz="3200" b="1" dirty="0">
                    <a:solidFill>
                      <a:schemeClr val="bg1"/>
                    </a:solidFill>
                    <a:effectLst/>
                    <a:latin typeface="+mj-lt"/>
                    <a:ea typeface="Times New Roman" panose="02020603050405020304" pitchFamily="18" charset="0"/>
                    <a:cs typeface="Calibri" panose="020F0502020204030204" pitchFamily="34" charset="0"/>
                  </a:rPr>
                  <a:t> = 70</a:t>
                </a:r>
                <a:r>
                  <a:rPr lang="en-US"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bg1"/>
                  </a:solidFill>
                  <a:latin typeface="+mj-lt"/>
                </a:endParaRPr>
              </a:p>
            </p:txBody>
          </p:sp>
        </mc:Choice>
        <mc:Fallback xmlns="">
          <p:sp>
            <p:nvSpPr>
              <p:cNvPr id="16" name="Rectangle: Rounded Corners 15">
                <a:extLst>
                  <a:ext uri="{FF2B5EF4-FFF2-40B4-BE49-F238E27FC236}">
                    <a16:creationId xmlns:a16="http://schemas.microsoft.com/office/drawing/2014/main" id="{66F022B1-0AD6-4600-B746-05E49E2DEB01}"/>
                  </a:ext>
                </a:extLst>
              </p:cNvPr>
              <p:cNvSpPr>
                <a:spLocks noRot="1" noChangeAspect="1" noMove="1" noResize="1" noEditPoints="1" noAdjustHandles="1" noChangeArrowheads="1" noChangeShapeType="1" noTextEdit="1"/>
              </p:cNvSpPr>
              <p:nvPr/>
            </p:nvSpPr>
            <p:spPr>
              <a:xfrm>
                <a:off x="359853" y="5651230"/>
                <a:ext cx="2862072" cy="960120"/>
              </a:xfrm>
              <a:prstGeom prst="roundRect">
                <a:avLst/>
              </a:prstGeom>
              <a:blipFill>
                <a:blip r:embed="rId8"/>
                <a:stretch>
                  <a:fillRect b="-1899"/>
                </a:stretch>
              </a:blipFill>
              <a:ln w="57150">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7" name="Rectangle: Rounded Corners 16">
                <a:extLst>
                  <a:ext uri="{FF2B5EF4-FFF2-40B4-BE49-F238E27FC236}">
                    <a16:creationId xmlns:a16="http://schemas.microsoft.com/office/drawing/2014/main" id="{1E9BEF54-A51C-4DB6-9E13-22A89E480276}"/>
                  </a:ext>
                </a:extLst>
              </p:cNvPr>
              <p:cNvSpPr/>
              <p:nvPr/>
            </p:nvSpPr>
            <p:spPr>
              <a:xfrm>
                <a:off x="3422013" y="5672842"/>
                <a:ext cx="2862072" cy="96012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𝑩𝑨𝑪</m:t>
                        </m:r>
                      </m:e>
                    </m:acc>
                  </m:oMath>
                </a14:m>
                <a:r>
                  <a:rPr lang="en-US" sz="3200" b="1" dirty="0">
                    <a:solidFill>
                      <a:schemeClr val="bg1"/>
                    </a:solidFill>
                    <a:effectLst/>
                    <a:latin typeface="+mj-lt"/>
                    <a:ea typeface="Times New Roman" panose="02020603050405020304" pitchFamily="18" charset="0"/>
                    <a:cs typeface="Calibri" panose="020F0502020204030204" pitchFamily="34" charset="0"/>
                  </a:rPr>
                  <a:t> = 40</a:t>
                </a:r>
                <a:r>
                  <a:rPr lang="en-US"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bg1"/>
                  </a:solidFill>
                  <a:latin typeface="+mj-lt"/>
                </a:endParaRPr>
              </a:p>
            </p:txBody>
          </p:sp>
        </mc:Choice>
        <mc:Fallback xmlns="">
          <p:sp>
            <p:nvSpPr>
              <p:cNvPr id="17" name="Rectangle: Rounded Corners 16">
                <a:extLst>
                  <a:ext uri="{FF2B5EF4-FFF2-40B4-BE49-F238E27FC236}">
                    <a16:creationId xmlns:a16="http://schemas.microsoft.com/office/drawing/2014/main" id="{1E9BEF54-A51C-4DB6-9E13-22A89E480276}"/>
                  </a:ext>
                </a:extLst>
              </p:cNvPr>
              <p:cNvSpPr>
                <a:spLocks noRot="1" noChangeAspect="1" noMove="1" noResize="1" noEditPoints="1" noAdjustHandles="1" noChangeArrowheads="1" noChangeShapeType="1" noTextEdit="1"/>
              </p:cNvSpPr>
              <p:nvPr/>
            </p:nvSpPr>
            <p:spPr>
              <a:xfrm>
                <a:off x="3422013" y="5672842"/>
                <a:ext cx="2862072" cy="960120"/>
              </a:xfrm>
              <a:prstGeom prst="roundRect">
                <a:avLst/>
              </a:prstGeom>
              <a:blipFill>
                <a:blip r:embed="rId9"/>
                <a:stretch>
                  <a:fillRect b="-1911"/>
                </a:stretch>
              </a:blipFill>
              <a:ln w="57150">
                <a:noFill/>
              </a:ln>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366578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wipe(left)">
                                      <p:cBhvr>
                                        <p:cTn id="37" dur="500"/>
                                        <p:tgtEl>
                                          <p:spTgt spid="6">
                                            <p:txEl>
                                              <p:pRg st="6" end="6"/>
                                            </p:txEl>
                                          </p:spTgt>
                                        </p:tgtEl>
                                      </p:cBhvr>
                                    </p:animEffect>
                                  </p:childTnLst>
                                </p:cTn>
                              </p:par>
                            </p:childTnLst>
                          </p:cTn>
                        </p:par>
                        <p:par>
                          <p:cTn id="38" fill="hold">
                            <p:stCondLst>
                              <p:cond delay="500"/>
                            </p:stCondLst>
                            <p:childTnLst>
                              <p:par>
                                <p:cTn id="39" presetID="1" presetClass="exit"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grpId="0" nodeType="clickEffect">
                                  <p:stCondLst>
                                    <p:cond delay="0"/>
                                  </p:stCondLst>
                                  <p:childTnLst>
                                    <p:set>
                                      <p:cBhvr>
                                        <p:cTn id="49" dur="1" fill="hold">
                                          <p:stCondLst>
                                            <p:cond delay="0"/>
                                          </p:stCondLst>
                                        </p:cTn>
                                        <p:tgtEl>
                                          <p:spTgt spid="8"/>
                                        </p:tgtEl>
                                        <p:attrNameLst>
                                          <p:attrName>style.visibility</p:attrName>
                                        </p:attrNameLst>
                                      </p:cBhvr>
                                      <p:to>
                                        <p:strVal val="hidden"/>
                                      </p:to>
                                    </p:se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25" grpId="0" animBg="1"/>
      <p:bldP spid="8" grpId="0" animBg="1"/>
      <p:bldP spid="16"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5400" dirty="0">
                <a:solidFill>
                  <a:schemeClr val="accent1">
                    <a:lumMod val="50000"/>
                  </a:schemeClr>
                </a:solidFill>
                <a:latin typeface="+mj-lt"/>
              </a:rPr>
              <a:t>Évaluation formative commune</a:t>
            </a:r>
          </a:p>
        </p:txBody>
      </p:sp>
      <p:grpSp>
        <p:nvGrpSpPr>
          <p:cNvPr id="2" name="Group 1">
            <a:extLst>
              <a:ext uri="{FF2B5EF4-FFF2-40B4-BE49-F238E27FC236}">
                <a16:creationId xmlns:a16="http://schemas.microsoft.com/office/drawing/2014/main" id="{FAD7C37A-5098-47E6-99AF-F56BE9B6F82C}"/>
              </a:ext>
            </a:extLst>
          </p:cNvPr>
          <p:cNvGrpSpPr/>
          <p:nvPr/>
        </p:nvGrpSpPr>
        <p:grpSpPr>
          <a:xfrm>
            <a:off x="4198069" y="1281644"/>
            <a:ext cx="3287797" cy="3341373"/>
            <a:chOff x="4198069" y="1281644"/>
            <a:chExt cx="3287797" cy="3341373"/>
          </a:xfrm>
        </p:grpSpPr>
        <p:sp>
          <p:nvSpPr>
            <p:cNvPr id="6" name="Freeform: Shape 5">
              <a:extLst>
                <a:ext uri="{FF2B5EF4-FFF2-40B4-BE49-F238E27FC236}">
                  <a16:creationId xmlns:a16="http://schemas.microsoft.com/office/drawing/2014/main" id="{55F15E61-D015-4810-882D-E059AD7DC5A9}"/>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dirty="0"/>
            </a:p>
          </p:txBody>
        </p:sp>
        <p:sp>
          <p:nvSpPr>
            <p:cNvPr id="7" name="Freeform: Shape 6">
              <a:extLst>
                <a:ext uri="{FF2B5EF4-FFF2-40B4-BE49-F238E27FC236}">
                  <a16:creationId xmlns:a16="http://schemas.microsoft.com/office/drawing/2014/main" id="{BE06FACB-1C31-4FBD-B999-45A0D962638A}"/>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dirty="0"/>
            </a:p>
          </p:txBody>
        </p:sp>
        <p:sp>
          <p:nvSpPr>
            <p:cNvPr id="8" name="Freeform: Shape 7">
              <a:extLst>
                <a:ext uri="{FF2B5EF4-FFF2-40B4-BE49-F238E27FC236}">
                  <a16:creationId xmlns:a16="http://schemas.microsoft.com/office/drawing/2014/main" id="{AA845A6B-330C-4511-B482-D3A60A7093E5}"/>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dirty="0"/>
            </a:p>
          </p:txBody>
        </p:sp>
        <p:sp>
          <p:nvSpPr>
            <p:cNvPr id="9" name="Freeform: Shape 8">
              <a:extLst>
                <a:ext uri="{FF2B5EF4-FFF2-40B4-BE49-F238E27FC236}">
                  <a16:creationId xmlns:a16="http://schemas.microsoft.com/office/drawing/2014/main" id="{3473EA28-2020-413D-ACB1-7E2DE271B337}"/>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dirty="0"/>
            </a:p>
          </p:txBody>
        </p:sp>
        <p:sp>
          <p:nvSpPr>
            <p:cNvPr id="10" name="Freeform: Shape 9">
              <a:extLst>
                <a:ext uri="{FF2B5EF4-FFF2-40B4-BE49-F238E27FC236}">
                  <a16:creationId xmlns:a16="http://schemas.microsoft.com/office/drawing/2014/main" id="{65D35BC8-5929-4FCC-9F56-E21F343873C6}"/>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dirty="0"/>
            </a:p>
          </p:txBody>
        </p:sp>
        <p:sp>
          <p:nvSpPr>
            <p:cNvPr id="11" name="Freeform: Shape 10">
              <a:extLst>
                <a:ext uri="{FF2B5EF4-FFF2-40B4-BE49-F238E27FC236}">
                  <a16:creationId xmlns:a16="http://schemas.microsoft.com/office/drawing/2014/main" id="{919608D1-CDDD-4D0A-9907-84CECB637020}"/>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id="{44320DD4-0731-4543-9EFB-E810FC48AE77}"/>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id="{7C242BD1-C0B2-4A16-A4E7-6C5CEA65268F}"/>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dirty="0"/>
            </a:p>
          </p:txBody>
        </p:sp>
      </p:grpSp>
    </p:spTree>
    <p:custDataLst>
      <p:tags r:id="rId1"/>
    </p:custDataLst>
    <p:extLst>
      <p:ext uri="{BB962C8B-B14F-4D97-AF65-F5344CB8AC3E}">
        <p14:creationId xmlns:p14="http://schemas.microsoft.com/office/powerpoint/2010/main" val="9516817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sym typeface="Comic Sans MS"/>
              </a:rPr>
              <a:t>Trouvez la mesure de l’angle qui manque.</a:t>
            </a:r>
          </a:p>
        </p:txBody>
      </p:sp>
      <p:sp>
        <p:nvSpPr>
          <p:cNvPr id="8" name="TextBox 7">
            <a:extLst>
              <a:ext uri="{FF2B5EF4-FFF2-40B4-BE49-F238E27FC236}">
                <a16:creationId xmlns:a16="http://schemas.microsoft.com/office/drawing/2014/main" id="{F23C4B0B-0646-4BCD-A2A2-6D6D5792F929}"/>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fr-FR" dirty="0">
                <a:solidFill>
                  <a:schemeClr val="tx1">
                    <a:lumMod val="50000"/>
                    <a:lumOff val="50000"/>
                  </a:schemeClr>
                </a:solidFill>
                <a:latin typeface="+mj-lt"/>
              </a:rPr>
              <a:t>Vérifiez votre compréhension</a:t>
            </a:r>
            <a:endParaRPr lang="en-GB" dirty="0">
              <a:solidFill>
                <a:schemeClr val="tx1">
                  <a:lumMod val="50000"/>
                  <a:lumOff val="50000"/>
                </a:schemeClr>
              </a:solidFill>
              <a:latin typeface="+mj-lt"/>
            </a:endParaRPr>
          </a:p>
        </p:txBody>
      </p:sp>
      <mc:AlternateContent xmlns:mc="http://schemas.openxmlformats.org/markup-compatibility/2006" xmlns:a14="http://schemas.microsoft.com/office/drawing/2010/main">
        <mc:Choice Requires="a14">
          <p:sp>
            <p:nvSpPr>
              <p:cNvPr id="22" name="Rectangle: Rounded Corners 21">
                <a:extLst>
                  <a:ext uri="{FF2B5EF4-FFF2-40B4-BE49-F238E27FC236}">
                    <a16:creationId xmlns:a16="http://schemas.microsoft.com/office/drawing/2014/main" id="{AFEFDD0F-952E-413B-8A38-03E42F1E10B9}"/>
                  </a:ext>
                </a:extLst>
              </p:cNvPr>
              <p:cNvSpPr/>
              <p:nvPr/>
            </p:nvSpPr>
            <p:spPr>
              <a:xfrm>
                <a:off x="963488" y="5212343"/>
                <a:ext cx="2702661" cy="903917"/>
              </a:xfrm>
              <a:prstGeom prst="roundRect">
                <a:avLst/>
              </a:prstGeom>
              <a:noFill/>
              <a:ln w="12700">
                <a:solidFill>
                  <a:schemeClr val="tx1">
                    <a:lumMod val="75000"/>
                    <a:lumOff val="2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t>𝑨𝑩𝑪</m:t>
                        </m:r>
                      </m:e>
                    </m:acc>
                  </m:oMath>
                </a14:m>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a:t>
                </a:r>
                <a:r>
                  <a:rPr lang="en-US" sz="3200" b="1" dirty="0">
                    <a:solidFill>
                      <a:schemeClr val="tx1">
                        <a:lumMod val="75000"/>
                        <a:lumOff val="25000"/>
                      </a:schemeClr>
                    </a:solidFill>
                    <a:effectLst/>
                    <a:latin typeface="Arial" panose="020B0604020202020204" pitchFamily="34" charset="0"/>
                    <a:ea typeface="Times New Roman" panose="02020603050405020304" pitchFamily="18" charset="0"/>
                    <a:cs typeface="Arial" panose="020B0604020202020204" pitchFamily="34" charset="0"/>
                  </a:rPr>
                  <a:t>=</a:t>
                </a:r>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 </a:t>
                </a:r>
                <a:r>
                  <a:rPr lang="en-US" sz="3200" b="1" baseline="30000" dirty="0">
                    <a:solidFill>
                      <a:schemeClr val="tx1">
                        <a:lumMod val="75000"/>
                        <a:lumOff val="25000"/>
                      </a:schemeClr>
                    </a:solidFill>
                    <a:effectLst/>
                    <a:latin typeface="+mj-lt"/>
                    <a:ea typeface="Times New Roman" panose="02020603050405020304" pitchFamily="18" charset="0"/>
                    <a:cs typeface="Calibri" panose="020F0502020204030204" pitchFamily="34" charset="0"/>
                  </a:rPr>
                  <a:t>o</a:t>
                </a:r>
                <a:endParaRPr lang="en-US" sz="3200" b="1" baseline="30000" dirty="0">
                  <a:solidFill>
                    <a:schemeClr val="tx1">
                      <a:lumMod val="75000"/>
                      <a:lumOff val="25000"/>
                    </a:schemeClr>
                  </a:solidFill>
                  <a:latin typeface="+mj-lt"/>
                </a:endParaRPr>
              </a:p>
            </p:txBody>
          </p:sp>
        </mc:Choice>
        <mc:Fallback xmlns="">
          <p:sp>
            <p:nvSpPr>
              <p:cNvPr id="22" name="Rectangle: Rounded Corners 21">
                <a:extLst>
                  <a:ext uri="{FF2B5EF4-FFF2-40B4-BE49-F238E27FC236}">
                    <a16:creationId xmlns:a16="http://schemas.microsoft.com/office/drawing/2014/main" id="{AFEFDD0F-952E-413B-8A38-03E42F1E10B9}"/>
                  </a:ext>
                </a:extLst>
              </p:cNvPr>
              <p:cNvSpPr>
                <a:spLocks noRot="1" noChangeAspect="1" noMove="1" noResize="1" noEditPoints="1" noAdjustHandles="1" noChangeArrowheads="1" noChangeShapeType="1" noTextEdit="1"/>
              </p:cNvSpPr>
              <p:nvPr/>
            </p:nvSpPr>
            <p:spPr>
              <a:xfrm>
                <a:off x="963488" y="5212343"/>
                <a:ext cx="2702661" cy="903917"/>
              </a:xfrm>
              <a:prstGeom prst="roundRect">
                <a:avLst/>
              </a:prstGeom>
              <a:blipFill>
                <a:blip r:embed="rId4"/>
                <a:stretch>
                  <a:fillRect b="-4667"/>
                </a:stretch>
              </a:blipFill>
              <a:ln w="12700">
                <a:solidFill>
                  <a:schemeClr val="tx1">
                    <a:lumMod val="75000"/>
                    <a:lumOff val="25000"/>
                  </a:schemeClr>
                </a:solidFill>
              </a:ln>
            </p:spPr>
            <p:txBody>
              <a:bodyPr/>
              <a:lstStyle/>
              <a:p>
                <a:r>
                  <a:rPr lang="fr-FR">
                    <a:noFill/>
                  </a:rPr>
                  <a:t> </a:t>
                </a:r>
              </a:p>
            </p:txBody>
          </p:sp>
        </mc:Fallback>
      </mc:AlternateContent>
      <p:grpSp>
        <p:nvGrpSpPr>
          <p:cNvPr id="6" name="Group 5">
            <a:extLst>
              <a:ext uri="{FF2B5EF4-FFF2-40B4-BE49-F238E27FC236}">
                <a16:creationId xmlns:a16="http://schemas.microsoft.com/office/drawing/2014/main" id="{C81E0E92-DB59-4C60-9E06-78730AAE0092}"/>
              </a:ext>
            </a:extLst>
          </p:cNvPr>
          <p:cNvGrpSpPr/>
          <p:nvPr/>
        </p:nvGrpSpPr>
        <p:grpSpPr>
          <a:xfrm flipV="1">
            <a:off x="4581675" y="1473013"/>
            <a:ext cx="6735342" cy="5113600"/>
            <a:chOff x="5157310" y="1671859"/>
            <a:chExt cx="5326160" cy="2844185"/>
          </a:xfrm>
        </p:grpSpPr>
        <p:grpSp>
          <p:nvGrpSpPr>
            <p:cNvPr id="7" name="Group 6">
              <a:extLst>
                <a:ext uri="{FF2B5EF4-FFF2-40B4-BE49-F238E27FC236}">
                  <a16:creationId xmlns:a16="http://schemas.microsoft.com/office/drawing/2014/main" id="{2C3BE12C-9E6A-4808-A7CC-92E4A1F88343}"/>
                </a:ext>
              </a:extLst>
            </p:cNvPr>
            <p:cNvGrpSpPr/>
            <p:nvPr/>
          </p:nvGrpSpPr>
          <p:grpSpPr>
            <a:xfrm>
              <a:off x="5537039" y="2195080"/>
              <a:ext cx="4891751" cy="1967696"/>
              <a:chOff x="6057900" y="2963119"/>
              <a:chExt cx="4891751" cy="1967696"/>
            </a:xfrm>
          </p:grpSpPr>
          <p:cxnSp>
            <p:nvCxnSpPr>
              <p:cNvPr id="15" name="Straight Connector 14">
                <a:extLst>
                  <a:ext uri="{FF2B5EF4-FFF2-40B4-BE49-F238E27FC236}">
                    <a16:creationId xmlns:a16="http://schemas.microsoft.com/office/drawing/2014/main" id="{7A31CC3B-E734-4E29-A945-69363B7D2A98}"/>
                  </a:ext>
                </a:extLst>
              </p:cNvPr>
              <p:cNvCxnSpPr/>
              <p:nvPr/>
            </p:nvCxnSpPr>
            <p:spPr>
              <a:xfrm>
                <a:off x="6057900" y="2963119"/>
                <a:ext cx="1650839" cy="19676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FC8BAAE-5319-4E6A-A9F9-A6CD4B2AB554}"/>
                  </a:ext>
                </a:extLst>
              </p:cNvPr>
              <p:cNvCxnSpPr>
                <a:cxnSpLocks/>
              </p:cNvCxnSpPr>
              <p:nvPr/>
            </p:nvCxnSpPr>
            <p:spPr>
              <a:xfrm>
                <a:off x="6057900" y="2963119"/>
                <a:ext cx="4891751" cy="19676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5D28651-BE6B-4B5D-9989-BE42568581E2}"/>
                  </a:ext>
                </a:extLst>
              </p:cNvPr>
              <p:cNvCxnSpPr>
                <a:cxnSpLocks/>
              </p:cNvCxnSpPr>
              <p:nvPr/>
            </p:nvCxnSpPr>
            <p:spPr>
              <a:xfrm>
                <a:off x="7708739" y="4930815"/>
                <a:ext cx="3240912"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61D075F7-274A-422A-84A2-926608423B8F}"/>
                </a:ext>
              </a:extLst>
            </p:cNvPr>
            <p:cNvSpPr txBox="1"/>
            <p:nvPr/>
          </p:nvSpPr>
          <p:spPr>
            <a:xfrm flipV="1">
              <a:off x="6846687" y="3958127"/>
              <a:ext cx="379729" cy="523220"/>
            </a:xfrm>
            <a:prstGeom prst="rect">
              <a:avLst/>
            </a:prstGeom>
            <a:noFill/>
          </p:spPr>
          <p:txBody>
            <a:bodyPr wrap="square" rtlCol="0">
              <a:spAutoFit/>
            </a:bodyPr>
            <a:lstStyle/>
            <a:p>
              <a:r>
                <a:rPr lang="en-US" sz="2800" dirty="0">
                  <a:solidFill>
                    <a:sysClr val="windowText" lastClr="000000"/>
                  </a:solidFill>
                  <a:latin typeface="+mj-lt"/>
                </a:rPr>
                <a:t>A</a:t>
              </a:r>
            </a:p>
          </p:txBody>
        </p:sp>
        <p:sp>
          <p:nvSpPr>
            <p:cNvPr id="10" name="TextBox 9">
              <a:extLst>
                <a:ext uri="{FF2B5EF4-FFF2-40B4-BE49-F238E27FC236}">
                  <a16:creationId xmlns:a16="http://schemas.microsoft.com/office/drawing/2014/main" id="{1FBF439A-5D14-4AFD-AB8B-264BE0D3491F}"/>
                </a:ext>
              </a:extLst>
            </p:cNvPr>
            <p:cNvSpPr txBox="1"/>
            <p:nvPr/>
          </p:nvSpPr>
          <p:spPr>
            <a:xfrm flipV="1">
              <a:off x="10103741" y="3992824"/>
              <a:ext cx="379729" cy="523220"/>
            </a:xfrm>
            <a:prstGeom prst="rect">
              <a:avLst/>
            </a:prstGeom>
            <a:noFill/>
          </p:spPr>
          <p:txBody>
            <a:bodyPr wrap="square" rtlCol="0">
              <a:spAutoFit/>
            </a:bodyPr>
            <a:lstStyle/>
            <a:p>
              <a:r>
                <a:rPr lang="en-US" sz="2800" dirty="0">
                  <a:solidFill>
                    <a:sysClr val="windowText" lastClr="000000"/>
                  </a:solidFill>
                  <a:latin typeface="+mj-lt"/>
                </a:rPr>
                <a:t>C</a:t>
              </a:r>
            </a:p>
          </p:txBody>
        </p:sp>
        <p:sp>
          <p:nvSpPr>
            <p:cNvPr id="11" name="TextBox 10">
              <a:extLst>
                <a:ext uri="{FF2B5EF4-FFF2-40B4-BE49-F238E27FC236}">
                  <a16:creationId xmlns:a16="http://schemas.microsoft.com/office/drawing/2014/main" id="{807F7CDA-9F24-49D5-90E2-8C54FC3CF29D}"/>
                </a:ext>
              </a:extLst>
            </p:cNvPr>
            <p:cNvSpPr txBox="1"/>
            <p:nvPr/>
          </p:nvSpPr>
          <p:spPr>
            <a:xfrm flipV="1">
              <a:off x="5157310" y="1671859"/>
              <a:ext cx="379729" cy="523220"/>
            </a:xfrm>
            <a:prstGeom prst="rect">
              <a:avLst/>
            </a:prstGeom>
            <a:noFill/>
          </p:spPr>
          <p:txBody>
            <a:bodyPr wrap="square" rtlCol="0">
              <a:spAutoFit/>
            </a:bodyPr>
            <a:lstStyle/>
            <a:p>
              <a:r>
                <a:rPr lang="en-US" sz="2800" dirty="0">
                  <a:solidFill>
                    <a:sysClr val="windowText" lastClr="000000"/>
                  </a:solidFill>
                  <a:latin typeface="+mj-lt"/>
                </a:rPr>
                <a:t>B</a:t>
              </a:r>
            </a:p>
          </p:txBody>
        </p:sp>
        <p:sp>
          <p:nvSpPr>
            <p:cNvPr id="12" name="Rectangle 11">
              <a:extLst>
                <a:ext uri="{FF2B5EF4-FFF2-40B4-BE49-F238E27FC236}">
                  <a16:creationId xmlns:a16="http://schemas.microsoft.com/office/drawing/2014/main" id="{521D8821-3727-40CA-B80D-9AB210E2D84F}"/>
                </a:ext>
              </a:extLst>
            </p:cNvPr>
            <p:cNvSpPr/>
            <p:nvPr/>
          </p:nvSpPr>
          <p:spPr>
            <a:xfrm flipV="1">
              <a:off x="9403071" y="3881664"/>
              <a:ext cx="722660" cy="291015"/>
            </a:xfrm>
            <a:prstGeom prst="rect">
              <a:avLst/>
            </a:prstGeom>
            <a:noFill/>
          </p:spPr>
          <p:txBody>
            <a:bodyPr wrap="square" lIns="91440" tIns="45720" rIns="91440" bIns="45720">
              <a:spAutoFit/>
            </a:bodyPr>
            <a:lstStyle/>
            <a:p>
              <a:pPr algn="ctr"/>
              <a:r>
                <a:rPr lang="en-US" sz="2000" b="1" cap="none" spc="0" dirty="0">
                  <a:ln w="0"/>
                  <a:solidFill>
                    <a:schemeClr val="tx1">
                      <a:lumMod val="75000"/>
                      <a:lumOff val="25000"/>
                    </a:schemeClr>
                  </a:solidFill>
                  <a:latin typeface="+mn-lt"/>
                </a:rPr>
                <a:t>40</a:t>
              </a:r>
              <a:r>
                <a:rPr lang="en-US" sz="28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000" b="1" cap="none" spc="0" dirty="0">
                <a:ln w="0"/>
                <a:solidFill>
                  <a:schemeClr val="tx1">
                    <a:lumMod val="65000"/>
                    <a:lumOff val="35000"/>
                  </a:schemeClr>
                </a:solidFill>
                <a:latin typeface="+mn-lt"/>
              </a:endParaRPr>
            </a:p>
          </p:txBody>
        </p:sp>
        <p:sp>
          <p:nvSpPr>
            <p:cNvPr id="13" name="Rectangle 12">
              <a:extLst>
                <a:ext uri="{FF2B5EF4-FFF2-40B4-BE49-F238E27FC236}">
                  <a16:creationId xmlns:a16="http://schemas.microsoft.com/office/drawing/2014/main" id="{5580E37F-947B-471D-A872-6E831BFF840E}"/>
                </a:ext>
              </a:extLst>
            </p:cNvPr>
            <p:cNvSpPr/>
            <p:nvPr/>
          </p:nvSpPr>
          <p:spPr>
            <a:xfrm flipV="1">
              <a:off x="7036551" y="3854090"/>
              <a:ext cx="772862" cy="325252"/>
            </a:xfrm>
            <a:prstGeom prst="rect">
              <a:avLst/>
            </a:prstGeom>
            <a:noFill/>
          </p:spPr>
          <p:txBody>
            <a:bodyPr wrap="square" lIns="91440" tIns="45720" rIns="91440" bIns="45720">
              <a:spAutoFit/>
            </a:bodyPr>
            <a:lstStyle/>
            <a:p>
              <a:pPr algn="ctr"/>
              <a:r>
                <a:rPr lang="en-US" sz="2000" b="1" cap="none" spc="0" dirty="0">
                  <a:ln w="0"/>
                  <a:solidFill>
                    <a:schemeClr val="tx1">
                      <a:lumMod val="75000"/>
                      <a:lumOff val="25000"/>
                    </a:schemeClr>
                  </a:solidFill>
                  <a:latin typeface="+mn-lt"/>
                </a:rPr>
                <a:t>113</a:t>
              </a:r>
              <a:r>
                <a:rPr lang="en-US" sz="32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000" b="1" cap="none" spc="0" dirty="0">
                <a:ln w="0"/>
                <a:solidFill>
                  <a:schemeClr val="tx1">
                    <a:lumMod val="65000"/>
                    <a:lumOff val="35000"/>
                  </a:schemeClr>
                </a:solidFill>
                <a:latin typeface="+mn-lt"/>
              </a:endParaRPr>
            </a:p>
          </p:txBody>
        </p:sp>
        <p:sp>
          <p:nvSpPr>
            <p:cNvPr id="14" name="Rectangle 13">
              <a:extLst>
                <a:ext uri="{FF2B5EF4-FFF2-40B4-BE49-F238E27FC236}">
                  <a16:creationId xmlns:a16="http://schemas.microsoft.com/office/drawing/2014/main" id="{66D9C076-CCD1-4D83-99A9-23FAFEEC99E2}"/>
                </a:ext>
              </a:extLst>
            </p:cNvPr>
            <p:cNvSpPr/>
            <p:nvPr/>
          </p:nvSpPr>
          <p:spPr>
            <a:xfrm flipV="1">
              <a:off x="5670487" y="2382475"/>
              <a:ext cx="772862" cy="325252"/>
            </a:xfrm>
            <a:prstGeom prst="rect">
              <a:avLst/>
            </a:prstGeom>
            <a:noFill/>
          </p:spPr>
          <p:txBody>
            <a:bodyPr wrap="square" lIns="91440" tIns="45720" rIns="91440" bIns="45720">
              <a:spAutoFit/>
            </a:bodyPr>
            <a:lstStyle/>
            <a:p>
              <a:pPr algn="ctr"/>
              <a:r>
                <a:rPr lang="en-US" sz="2400" b="1" cap="none" spc="0" dirty="0">
                  <a:ln w="0"/>
                  <a:solidFill>
                    <a:srgbClr val="C00000"/>
                  </a:solidFill>
                  <a:latin typeface="+mn-lt"/>
                </a:rPr>
                <a:t>?</a:t>
              </a:r>
              <a:r>
                <a:rPr lang="en-US" sz="3200" b="1" baseline="30000" dirty="0">
                  <a:solidFill>
                    <a:srgbClr val="C00000"/>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400" b="1" cap="none" spc="0" dirty="0">
                <a:ln w="0"/>
                <a:solidFill>
                  <a:srgbClr val="C00000"/>
                </a:solidFill>
                <a:latin typeface="+mn-lt"/>
              </a:endParaRPr>
            </a:p>
          </p:txBody>
        </p:sp>
      </p:grpSp>
      <mc:AlternateContent xmlns:mc="http://schemas.openxmlformats.org/markup-compatibility/2006" xmlns:a14="http://schemas.microsoft.com/office/drawing/2010/main">
        <mc:Choice Requires="a14">
          <p:sp>
            <p:nvSpPr>
              <p:cNvPr id="18" name="Subtitle 2">
                <a:extLst>
                  <a:ext uri="{FF2B5EF4-FFF2-40B4-BE49-F238E27FC236}">
                    <a16:creationId xmlns:a16="http://schemas.microsoft.com/office/drawing/2014/main" id="{2F9D780E-4610-4A24-829E-89F372BDC003}"/>
                  </a:ext>
                </a:extLst>
              </p:cNvPr>
              <p:cNvSpPr txBox="1">
                <a:spLocks/>
              </p:cNvSpPr>
              <p:nvPr/>
            </p:nvSpPr>
            <p:spPr>
              <a:xfrm>
                <a:off x="490768" y="1722444"/>
                <a:ext cx="7821256" cy="266484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10000"/>
                  </a:lnSpc>
                  <a:buNone/>
                </a:pPr>
                <a14:m>
                  <m:oMathPara xmlns:m="http://schemas.openxmlformats.org/officeDocument/2006/math">
                    <m:oMathParaPr>
                      <m:jc m:val="left"/>
                    </m:oMathParaPr>
                    <m:oMath xmlns:m="http://schemas.openxmlformats.org/officeDocument/2006/math">
                      <m:acc>
                        <m:accPr>
                          <m:chr m:val="̂"/>
                          <m:ctrlPr>
                            <a:rPr lang="en-US" sz="3200" b="1" i="1" u="none" strike="noStrike" cap="none" smtClean="0">
                              <a:solidFill>
                                <a:srgbClr val="C00000"/>
                              </a:solidFill>
                              <a:effectLst/>
                              <a:latin typeface="Cambria Math" panose="02040503050406030204" pitchFamily="18" charset="0"/>
                              <a:ea typeface="Calibri"/>
                              <a:cs typeface="Calibri"/>
                              <a:sym typeface="Calibri"/>
                            </a:rPr>
                          </m:ctrlPr>
                        </m:accPr>
                        <m:e>
                          <m:r>
                            <a:rPr lang="en-US" sz="3200" b="1" i="1" u="none" strike="noStrike" cap="none">
                              <a:solidFill>
                                <a:srgbClr val="C00000"/>
                              </a:solidFill>
                              <a:effectLst/>
                              <a:latin typeface="Cambria Math" panose="02040503050406030204" pitchFamily="18" charset="0"/>
                              <a:ea typeface="Calibri"/>
                              <a:cs typeface="Calibri"/>
                              <a:sym typeface="Calibri"/>
                            </a:rPr>
                            <m:t>𝑨𝑩𝑪</m:t>
                          </m:r>
                        </m:e>
                      </m:acc>
                      <m:r>
                        <a:rPr lang="en-US" sz="3200" b="1" i="1" u="none" strike="noStrike" cap="none">
                          <a:solidFill>
                            <a:srgbClr val="C00000"/>
                          </a:solidFill>
                          <a:effectLst/>
                          <a:latin typeface="Cambria Math" panose="02040503050406030204" pitchFamily="18" charset="0"/>
                          <a:ea typeface="Calibri"/>
                          <a:cs typeface="Calibri"/>
                          <a:sym typeface="Calibri"/>
                        </a:rPr>
                        <m:t>+ </m:t>
                      </m:r>
                      <m:acc>
                        <m:accPr>
                          <m:chr m:val="̂"/>
                          <m:ctrlPr>
                            <a:rPr lang="en-US" sz="3200" b="1" i="1" u="none" strike="noStrike" cap="none">
                              <a:solidFill>
                                <a:srgbClr val="C00000"/>
                              </a:solidFill>
                              <a:effectLst/>
                              <a:latin typeface="Cambria Math" panose="02040503050406030204" pitchFamily="18" charset="0"/>
                              <a:ea typeface="Calibri"/>
                              <a:cs typeface="Calibri"/>
                              <a:sym typeface="Calibri"/>
                            </a:rPr>
                          </m:ctrlPr>
                        </m:accPr>
                        <m:e>
                          <m:r>
                            <a:rPr lang="en-US" sz="3200" b="1" i="1" u="none" strike="noStrike" cap="none">
                              <a:solidFill>
                                <a:srgbClr val="C00000"/>
                              </a:solidFill>
                              <a:effectLst/>
                              <a:latin typeface="Cambria Math" panose="02040503050406030204" pitchFamily="18" charset="0"/>
                              <a:ea typeface="Calibri"/>
                              <a:cs typeface="Calibri"/>
                              <a:sym typeface="Calibri"/>
                            </a:rPr>
                            <m:t>𝑩𝑨𝑪</m:t>
                          </m:r>
                        </m:e>
                      </m:acc>
                      <m:r>
                        <a:rPr lang="en-US" sz="3200" b="1" i="1" u="none" strike="noStrike" cap="none">
                          <a:solidFill>
                            <a:srgbClr val="C00000"/>
                          </a:solidFill>
                          <a:effectLst/>
                          <a:latin typeface="Cambria Math" panose="02040503050406030204" pitchFamily="18" charset="0"/>
                          <a:ea typeface="Calibri"/>
                          <a:cs typeface="Calibri"/>
                          <a:sym typeface="Calibri"/>
                        </a:rPr>
                        <m:t>+ </m:t>
                      </m:r>
                      <m:acc>
                        <m:accPr>
                          <m:chr m:val="̂"/>
                          <m:ctrlPr>
                            <a:rPr lang="en-US" sz="3200" b="1" i="1" u="none" strike="noStrike" cap="none">
                              <a:solidFill>
                                <a:srgbClr val="C00000"/>
                              </a:solidFill>
                              <a:effectLst/>
                              <a:latin typeface="Cambria Math" panose="02040503050406030204" pitchFamily="18" charset="0"/>
                              <a:ea typeface="Calibri"/>
                              <a:cs typeface="Calibri"/>
                              <a:sym typeface="Calibri"/>
                            </a:rPr>
                          </m:ctrlPr>
                        </m:accPr>
                        <m:e>
                          <m:r>
                            <a:rPr lang="en-US" sz="3200" b="1" i="1" u="none" strike="noStrike" cap="none">
                              <a:solidFill>
                                <a:srgbClr val="C00000"/>
                              </a:solidFill>
                              <a:effectLst/>
                              <a:latin typeface="Cambria Math" panose="02040503050406030204" pitchFamily="18" charset="0"/>
                              <a:ea typeface="Calibri"/>
                              <a:cs typeface="Calibri"/>
                              <a:sym typeface="Calibri"/>
                            </a:rPr>
                            <m:t>𝑩𝑪𝑨</m:t>
                          </m:r>
                        </m:e>
                      </m:acc>
                      <m:r>
                        <a:rPr lang="en-US" sz="3200" b="1" i="1" u="none" strike="noStrike" cap="none">
                          <a:solidFill>
                            <a:srgbClr val="C00000"/>
                          </a:solidFill>
                          <a:effectLst/>
                          <a:latin typeface="Cambria Math" panose="02040503050406030204" pitchFamily="18" charset="0"/>
                          <a:ea typeface="Calibri"/>
                          <a:cs typeface="Calibri"/>
                          <a:sym typeface="Calibri"/>
                        </a:rPr>
                        <m:t>=</m:t>
                      </m:r>
                      <m:r>
                        <a:rPr lang="en-US" sz="3200" b="1" i="1" u="none" strike="noStrike" cap="none">
                          <a:solidFill>
                            <a:srgbClr val="C00000"/>
                          </a:solidFill>
                          <a:effectLst/>
                          <a:latin typeface="Cambria Math" panose="02040503050406030204" pitchFamily="18" charset="0"/>
                          <a:ea typeface="Calibri"/>
                          <a:cs typeface="Calibri"/>
                          <a:sym typeface="Calibri"/>
                        </a:rPr>
                        <m:t>𝟏𝟖𝟎</m:t>
                      </m:r>
                      <m:r>
                        <a:rPr lang="en-US" sz="3200" b="1" i="1" u="none" strike="noStrike" cap="none">
                          <a:solidFill>
                            <a:srgbClr val="C00000"/>
                          </a:solidFill>
                          <a:effectLst/>
                          <a:latin typeface="Cambria Math" panose="02040503050406030204" pitchFamily="18" charset="0"/>
                          <a:ea typeface="Calibri"/>
                          <a:cs typeface="Calibri"/>
                          <a:sym typeface="Calibri"/>
                        </a:rPr>
                        <m:t>° </m:t>
                      </m:r>
                    </m:oMath>
                  </m:oMathPara>
                </a14:m>
                <a:endParaRPr lang="en-US" sz="3200" b="1" i="1" u="none" strike="noStrike" cap="none" dirty="0">
                  <a:solidFill>
                    <a:srgbClr val="C00000"/>
                  </a:solidFill>
                  <a:effectLst/>
                  <a:latin typeface="+mj-lt"/>
                  <a:ea typeface="Calibri"/>
                  <a:cs typeface="Calibri"/>
                  <a:sym typeface="Calibri"/>
                </a:endParaRPr>
              </a:p>
              <a:p>
                <a:pPr marL="0" indent="0">
                  <a:lnSpc>
                    <a:spcPct val="110000"/>
                  </a:lnSpc>
                  <a:buNone/>
                </a:pPr>
                <a14:m>
                  <m:oMathPara xmlns:m="http://schemas.openxmlformats.org/officeDocument/2006/math">
                    <m:oMathParaPr>
                      <m:jc m:val="left"/>
                    </m:oMathParaPr>
                    <m:oMath xmlns:m="http://schemas.openxmlformats.org/officeDocument/2006/math">
                      <m:acc>
                        <m:accPr>
                          <m:chr m:val="̂"/>
                          <m:ctrlPr>
                            <a:rPr lang="en-US" sz="3200" b="1" i="1" u="none" strike="noStrike" cap="none" smtClean="0">
                              <a:solidFill>
                                <a:srgbClr val="C00000"/>
                              </a:solidFill>
                              <a:effectLst/>
                              <a:latin typeface="Cambria Math" panose="02040503050406030204" pitchFamily="18" charset="0"/>
                              <a:ea typeface="Calibri"/>
                              <a:cs typeface="Calibri"/>
                              <a:sym typeface="Calibri"/>
                            </a:rPr>
                          </m:ctrlPr>
                        </m:accPr>
                        <m:e>
                          <m:r>
                            <a:rPr lang="en-US" sz="3200" b="1" i="1" u="none" strike="noStrike" cap="none">
                              <a:solidFill>
                                <a:srgbClr val="C00000"/>
                              </a:solidFill>
                              <a:effectLst/>
                              <a:latin typeface="Cambria Math" panose="02040503050406030204" pitchFamily="18" charset="0"/>
                              <a:ea typeface="Calibri"/>
                              <a:cs typeface="Calibri"/>
                              <a:sym typeface="Calibri"/>
                            </a:rPr>
                            <m:t>𝑨</m:t>
                          </m:r>
                          <m:r>
                            <a:rPr lang="en-US" sz="3200" b="1" i="1" u="none" strike="noStrike" cap="none" smtClean="0">
                              <a:solidFill>
                                <a:srgbClr val="C00000"/>
                              </a:solidFill>
                              <a:effectLst/>
                              <a:latin typeface="Cambria Math" panose="02040503050406030204" pitchFamily="18" charset="0"/>
                              <a:ea typeface="Calibri"/>
                              <a:cs typeface="Calibri"/>
                              <a:sym typeface="Calibri"/>
                            </a:rPr>
                            <m:t>𝑩𝑪</m:t>
                          </m:r>
                        </m:e>
                      </m:acc>
                      <m:r>
                        <a:rPr lang="en-US" sz="3200" b="1" i="1" u="none" strike="noStrike" cap="none">
                          <a:solidFill>
                            <a:srgbClr val="C00000"/>
                          </a:solidFill>
                          <a:effectLst/>
                          <a:latin typeface="Cambria Math" panose="02040503050406030204" pitchFamily="18" charset="0"/>
                          <a:ea typeface="Calibri"/>
                          <a:cs typeface="Calibri"/>
                          <a:sym typeface="Calibri"/>
                        </a:rPr>
                        <m:t>=</m:t>
                      </m:r>
                      <m:r>
                        <a:rPr lang="en-US" sz="3200" b="1" i="1" u="none" strike="noStrike" cap="none">
                          <a:solidFill>
                            <a:srgbClr val="C00000"/>
                          </a:solidFill>
                          <a:effectLst/>
                          <a:latin typeface="Cambria Math" panose="02040503050406030204" pitchFamily="18" charset="0"/>
                          <a:ea typeface="Calibri"/>
                          <a:cs typeface="Calibri"/>
                          <a:sym typeface="Calibri"/>
                        </a:rPr>
                        <m:t>𝟏𝟖𝟎</m:t>
                      </m:r>
                      <m:r>
                        <a:rPr lang="en-US" sz="3200" b="1" i="1" u="none" strike="noStrike" cap="none">
                          <a:solidFill>
                            <a:srgbClr val="C00000"/>
                          </a:solidFill>
                          <a:effectLst/>
                          <a:latin typeface="Cambria Math" panose="02040503050406030204" pitchFamily="18" charset="0"/>
                          <a:ea typeface="Calibri"/>
                          <a:cs typeface="Calibri"/>
                          <a:sym typeface="Calibri"/>
                        </a:rPr>
                        <m:t>°−</m:t>
                      </m:r>
                      <m:d>
                        <m:dPr>
                          <m:ctrlPr>
                            <a:rPr lang="en-US" sz="3200" b="1" i="1" u="none" strike="noStrike" cap="none">
                              <a:solidFill>
                                <a:srgbClr val="C00000"/>
                              </a:solidFill>
                              <a:effectLst/>
                              <a:latin typeface="Cambria Math" panose="02040503050406030204" pitchFamily="18" charset="0"/>
                              <a:ea typeface="Calibri"/>
                              <a:cs typeface="Calibri"/>
                              <a:sym typeface="Calibri"/>
                            </a:rPr>
                          </m:ctrlPr>
                        </m:dPr>
                        <m:e>
                          <m:acc>
                            <m:accPr>
                              <m:chr m:val="̂"/>
                              <m:ctrlPr>
                                <a:rPr lang="en-US" sz="3200" b="1" i="1" u="none" strike="noStrike" cap="none">
                                  <a:solidFill>
                                    <a:srgbClr val="C00000"/>
                                  </a:solidFill>
                                  <a:effectLst/>
                                  <a:latin typeface="Cambria Math" panose="02040503050406030204" pitchFamily="18" charset="0"/>
                                  <a:ea typeface="Calibri"/>
                                  <a:cs typeface="Calibri"/>
                                  <a:sym typeface="Calibri"/>
                                </a:rPr>
                              </m:ctrlPr>
                            </m:accPr>
                            <m:e>
                              <m:r>
                                <a:rPr lang="en-US" sz="3200" b="1" i="1" u="none" strike="noStrike" cap="none">
                                  <a:solidFill>
                                    <a:srgbClr val="C00000"/>
                                  </a:solidFill>
                                  <a:effectLst/>
                                  <a:latin typeface="Cambria Math" panose="02040503050406030204" pitchFamily="18" charset="0"/>
                                  <a:ea typeface="Calibri"/>
                                  <a:cs typeface="Calibri"/>
                                  <a:sym typeface="Calibri"/>
                                </a:rPr>
                                <m:t>𝑩</m:t>
                              </m:r>
                              <m:r>
                                <a:rPr lang="en-US" sz="3200" b="1" i="1" u="none" strike="noStrike" cap="none" smtClean="0">
                                  <a:solidFill>
                                    <a:srgbClr val="C00000"/>
                                  </a:solidFill>
                                  <a:effectLst/>
                                  <a:latin typeface="Cambria Math" panose="02040503050406030204" pitchFamily="18" charset="0"/>
                                  <a:ea typeface="Calibri"/>
                                  <a:cs typeface="Calibri"/>
                                  <a:sym typeface="Calibri"/>
                                </a:rPr>
                                <m:t>𝑪𝑨</m:t>
                              </m:r>
                            </m:e>
                          </m:acc>
                          <m:r>
                            <a:rPr lang="en-US" sz="3200" b="1" i="1" u="none" strike="noStrike" cap="none">
                              <a:solidFill>
                                <a:srgbClr val="C00000"/>
                              </a:solidFill>
                              <a:effectLst/>
                              <a:latin typeface="Cambria Math" panose="02040503050406030204" pitchFamily="18" charset="0"/>
                              <a:ea typeface="Calibri"/>
                              <a:cs typeface="Calibri"/>
                              <a:sym typeface="Calibri"/>
                            </a:rPr>
                            <m:t>+</m:t>
                          </m:r>
                          <m:acc>
                            <m:accPr>
                              <m:chr m:val="̂"/>
                              <m:ctrlPr>
                                <a:rPr lang="en-US" sz="3200" b="1" i="1" u="none" strike="noStrike" cap="none">
                                  <a:solidFill>
                                    <a:srgbClr val="C00000"/>
                                  </a:solidFill>
                                  <a:effectLst/>
                                  <a:latin typeface="Cambria Math" panose="02040503050406030204" pitchFamily="18" charset="0"/>
                                  <a:ea typeface="Calibri"/>
                                  <a:cs typeface="Calibri"/>
                                  <a:sym typeface="Calibri"/>
                                </a:rPr>
                              </m:ctrlPr>
                            </m:accPr>
                            <m:e>
                              <m:r>
                                <a:rPr lang="en-US" sz="3200" b="1" i="1" u="none" strike="noStrike" cap="none">
                                  <a:solidFill>
                                    <a:srgbClr val="C00000"/>
                                  </a:solidFill>
                                  <a:effectLst/>
                                  <a:latin typeface="Cambria Math" panose="02040503050406030204" pitchFamily="18" charset="0"/>
                                  <a:ea typeface="Calibri"/>
                                  <a:cs typeface="Calibri"/>
                                  <a:sym typeface="Calibri"/>
                                </a:rPr>
                                <m:t>𝑩</m:t>
                              </m:r>
                              <m:r>
                                <a:rPr lang="en-US" sz="3200" b="1" i="1" u="none" strike="noStrike" cap="none" smtClean="0">
                                  <a:solidFill>
                                    <a:srgbClr val="C00000"/>
                                  </a:solidFill>
                                  <a:effectLst/>
                                  <a:latin typeface="Cambria Math" panose="02040503050406030204" pitchFamily="18" charset="0"/>
                                  <a:ea typeface="Calibri"/>
                                  <a:cs typeface="Calibri"/>
                                  <a:sym typeface="Calibri"/>
                                </a:rPr>
                                <m:t>𝑨</m:t>
                              </m:r>
                              <m:r>
                                <a:rPr lang="en-US" sz="3200" b="1" i="1" u="none" strike="noStrike" cap="none">
                                  <a:solidFill>
                                    <a:srgbClr val="C00000"/>
                                  </a:solidFill>
                                  <a:effectLst/>
                                  <a:latin typeface="Cambria Math" panose="02040503050406030204" pitchFamily="18" charset="0"/>
                                  <a:ea typeface="Calibri"/>
                                  <a:cs typeface="Calibri"/>
                                  <a:sym typeface="Calibri"/>
                                </a:rPr>
                                <m:t>𝑪</m:t>
                              </m:r>
                            </m:e>
                          </m:acc>
                        </m:e>
                      </m:d>
                    </m:oMath>
                  </m:oMathPara>
                </a14:m>
                <a:endParaRPr lang="en-US" sz="3200" b="1" i="1" u="none" strike="noStrike" cap="none" dirty="0">
                  <a:solidFill>
                    <a:srgbClr val="C00000"/>
                  </a:solidFill>
                  <a:effectLst/>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a:solidFill>
                                <a:srgbClr val="C00000"/>
                              </a:solidFill>
                              <a:latin typeface="Cambria Math" panose="02040503050406030204" pitchFamily="18" charset="0"/>
                              <a:ea typeface="Calibri"/>
                              <a:cs typeface="Calibri"/>
                              <a:sym typeface="Calibri"/>
                            </a:rPr>
                            <m:t>𝑨</m:t>
                          </m:r>
                          <m:r>
                            <a:rPr lang="en-US" sz="3200" b="1" i="1" smtClean="0">
                              <a:solidFill>
                                <a:srgbClr val="C00000"/>
                              </a:solidFill>
                              <a:latin typeface="Cambria Math" panose="02040503050406030204" pitchFamily="18" charset="0"/>
                              <a:ea typeface="Calibri"/>
                              <a:cs typeface="Calibri"/>
                              <a:sym typeface="Calibri"/>
                            </a:rPr>
                            <m:t>𝑩𝑪</m:t>
                          </m:r>
                        </m:e>
                      </m:acc>
                      <m:r>
                        <a:rPr lang="en-US" sz="3200" b="1" i="1">
                          <a:solidFill>
                            <a:srgbClr val="C00000"/>
                          </a:solidFill>
                          <a:latin typeface="Cambria Math" panose="02040503050406030204" pitchFamily="18" charset="0"/>
                          <a:ea typeface="Calibri"/>
                          <a:cs typeface="Calibri"/>
                          <a:sym typeface="Calibri"/>
                        </a:rPr>
                        <m:t>=</m:t>
                      </m:r>
                      <m:r>
                        <a:rPr lang="en-US" sz="3200" b="1" i="1">
                          <a:solidFill>
                            <a:srgbClr val="C00000"/>
                          </a:solidFill>
                          <a:latin typeface="Cambria Math" panose="02040503050406030204" pitchFamily="18" charset="0"/>
                          <a:ea typeface="Calibri"/>
                          <a:cs typeface="Calibri"/>
                          <a:sym typeface="Calibri"/>
                        </a:rPr>
                        <m:t>𝟏𝟖𝟎</m:t>
                      </m:r>
                      <m:r>
                        <a:rPr lang="en-US" sz="3200" b="1" i="1">
                          <a:solidFill>
                            <a:srgbClr val="C00000"/>
                          </a:solidFill>
                          <a:latin typeface="Cambria Math" panose="02040503050406030204" pitchFamily="18" charset="0"/>
                          <a:ea typeface="Calibri"/>
                          <a:cs typeface="Calibri"/>
                          <a:sym typeface="Calibri"/>
                        </a:rPr>
                        <m:t>°−(</m:t>
                      </m:r>
                      <m:r>
                        <a:rPr lang="en-US" sz="3200" b="1" i="1" smtClean="0">
                          <a:solidFill>
                            <a:srgbClr val="C00000"/>
                          </a:solidFill>
                          <a:latin typeface="Cambria Math" panose="02040503050406030204" pitchFamily="18" charset="0"/>
                          <a:ea typeface="Calibri"/>
                          <a:cs typeface="Calibri"/>
                          <a:sym typeface="Calibri"/>
                        </a:rPr>
                        <m:t>𝟒𝟎</m:t>
                      </m:r>
                      <m:r>
                        <a:rPr lang="en-US" sz="3200" b="1" i="1">
                          <a:solidFill>
                            <a:srgbClr val="C00000"/>
                          </a:solidFill>
                          <a:latin typeface="Cambria Math" panose="02040503050406030204" pitchFamily="18" charset="0"/>
                          <a:ea typeface="Calibri"/>
                          <a:cs typeface="Calibri"/>
                          <a:sym typeface="Calibri"/>
                        </a:rPr>
                        <m:t>°+</m:t>
                      </m:r>
                      <m:r>
                        <a:rPr lang="en-US" sz="3200" b="1" i="1" smtClean="0">
                          <a:solidFill>
                            <a:srgbClr val="C00000"/>
                          </a:solidFill>
                          <a:latin typeface="Cambria Math" panose="02040503050406030204" pitchFamily="18" charset="0"/>
                          <a:ea typeface="Calibri"/>
                          <a:cs typeface="Calibri"/>
                          <a:sym typeface="Calibri"/>
                        </a:rPr>
                        <m:t>𝟏𝟏</m:t>
                      </m:r>
                      <m:r>
                        <a:rPr lang="en-US" sz="3200" b="1" i="1">
                          <a:solidFill>
                            <a:srgbClr val="C00000"/>
                          </a:solidFill>
                          <a:latin typeface="Cambria Math" panose="02040503050406030204" pitchFamily="18" charset="0"/>
                          <a:ea typeface="Calibri"/>
                          <a:cs typeface="Calibri"/>
                          <a:sym typeface="Calibri"/>
                        </a:rPr>
                        <m:t>𝟑</m:t>
                      </m:r>
                      <m:r>
                        <a:rPr lang="en-US" sz="3200" b="1" i="1">
                          <a:solidFill>
                            <a:srgbClr val="C00000"/>
                          </a:solidFill>
                          <a:latin typeface="Cambria Math" panose="02040503050406030204" pitchFamily="18" charset="0"/>
                          <a:ea typeface="Calibri"/>
                          <a:cs typeface="Calibri"/>
                          <a:sym typeface="Calibri"/>
                        </a:rPr>
                        <m:t>°) </m:t>
                      </m:r>
                    </m:oMath>
                  </m:oMathPara>
                </a14:m>
                <a:endParaRPr lang="en-US" sz="3200" dirty="0">
                  <a:solidFill>
                    <a:srgbClr val="C00000"/>
                  </a:solidFill>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a:solidFill>
                                <a:srgbClr val="C00000"/>
                              </a:solidFill>
                              <a:latin typeface="Cambria Math" panose="02040503050406030204" pitchFamily="18" charset="0"/>
                              <a:ea typeface="Calibri"/>
                              <a:cs typeface="Calibri"/>
                              <a:sym typeface="Calibri"/>
                            </a:rPr>
                            <m:t>𝑨</m:t>
                          </m:r>
                          <m:r>
                            <a:rPr lang="en-US" sz="3200" b="1" i="1" smtClean="0">
                              <a:solidFill>
                                <a:srgbClr val="C00000"/>
                              </a:solidFill>
                              <a:latin typeface="Cambria Math" panose="02040503050406030204" pitchFamily="18" charset="0"/>
                              <a:ea typeface="Calibri"/>
                              <a:cs typeface="Calibri"/>
                              <a:sym typeface="Calibri"/>
                            </a:rPr>
                            <m:t>𝑩𝑪</m:t>
                          </m:r>
                        </m:e>
                      </m:acc>
                      <m:r>
                        <a:rPr lang="en-US" sz="3200" b="1" i="1">
                          <a:solidFill>
                            <a:srgbClr val="C00000"/>
                          </a:solidFill>
                          <a:latin typeface="Cambria Math" panose="02040503050406030204" pitchFamily="18" charset="0"/>
                          <a:ea typeface="Calibri"/>
                          <a:cs typeface="Calibri"/>
                          <a:sym typeface="Calibri"/>
                        </a:rPr>
                        <m:t>=</m:t>
                      </m:r>
                      <m:r>
                        <a:rPr lang="en-US" sz="3200" b="1" i="1" smtClean="0">
                          <a:solidFill>
                            <a:srgbClr val="C00000"/>
                          </a:solidFill>
                          <a:latin typeface="Cambria Math" panose="02040503050406030204" pitchFamily="18" charset="0"/>
                          <a:ea typeface="Calibri"/>
                          <a:cs typeface="Calibri"/>
                          <a:sym typeface="Calibri"/>
                        </a:rPr>
                        <m:t>𝟐𝟕</m:t>
                      </m:r>
                      <m:r>
                        <a:rPr lang="en-US" sz="3200" b="1" i="1" smtClean="0">
                          <a:solidFill>
                            <a:srgbClr val="C00000"/>
                          </a:solidFill>
                          <a:latin typeface="Cambria Math" panose="02040503050406030204" pitchFamily="18" charset="0"/>
                          <a:ea typeface="Calibri"/>
                          <a:cs typeface="Calibri"/>
                          <a:sym typeface="Calibri"/>
                        </a:rPr>
                        <m:t>°</m:t>
                      </m:r>
                    </m:oMath>
                  </m:oMathPara>
                </a14:m>
                <a:endParaRPr lang="en-US" sz="3200" b="1" dirty="0">
                  <a:solidFill>
                    <a:srgbClr val="C00000"/>
                  </a:solidFill>
                  <a:latin typeface="+mj-lt"/>
                  <a:ea typeface="Calibri"/>
                  <a:cs typeface="Calibri"/>
                  <a:sym typeface="Calibri"/>
                </a:endParaRPr>
              </a:p>
              <a:p>
                <a:pPr marL="0" indent="0">
                  <a:lnSpc>
                    <a:spcPct val="110000"/>
                  </a:lnSpc>
                  <a:buNone/>
                </a:pPr>
                <a:endParaRPr lang="en-US" sz="3200" b="0" i="0" u="none" strike="noStrike" cap="none" dirty="0">
                  <a:solidFill>
                    <a:srgbClr val="C00000"/>
                  </a:solidFill>
                  <a:effectLst/>
                  <a:latin typeface="+mj-lt"/>
                  <a:ea typeface="Calibri"/>
                  <a:cs typeface="Calibri"/>
                  <a:sym typeface="Calibri"/>
                </a:endParaRPr>
              </a:p>
            </p:txBody>
          </p:sp>
        </mc:Choice>
        <mc:Fallback xmlns="">
          <p:sp>
            <p:nvSpPr>
              <p:cNvPr id="18" name="Subtitle 2">
                <a:extLst>
                  <a:ext uri="{FF2B5EF4-FFF2-40B4-BE49-F238E27FC236}">
                    <a16:creationId xmlns:a16="http://schemas.microsoft.com/office/drawing/2014/main" id="{2F9D780E-4610-4A24-829E-89F372BDC003}"/>
                  </a:ext>
                </a:extLst>
              </p:cNvPr>
              <p:cNvSpPr txBox="1">
                <a:spLocks noRot="1" noChangeAspect="1" noMove="1" noResize="1" noEditPoints="1" noAdjustHandles="1" noChangeArrowheads="1" noChangeShapeType="1" noTextEdit="1"/>
              </p:cNvSpPr>
              <p:nvPr/>
            </p:nvSpPr>
            <p:spPr>
              <a:xfrm>
                <a:off x="490768" y="1722444"/>
                <a:ext cx="7821256" cy="2664848"/>
              </a:xfrm>
              <a:prstGeom prst="rect">
                <a:avLst/>
              </a:prstGeom>
              <a:blipFill>
                <a:blip r:embed="rId5"/>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9" name="Rectangle: Rounded Corners 18">
                <a:extLst>
                  <a:ext uri="{FF2B5EF4-FFF2-40B4-BE49-F238E27FC236}">
                    <a16:creationId xmlns:a16="http://schemas.microsoft.com/office/drawing/2014/main" id="{3EE62E2C-9C58-4A99-BD88-6EBC6B7A2408}"/>
                  </a:ext>
                </a:extLst>
              </p:cNvPr>
              <p:cNvSpPr/>
              <p:nvPr/>
            </p:nvSpPr>
            <p:spPr>
              <a:xfrm>
                <a:off x="967214" y="5212343"/>
                <a:ext cx="2702661" cy="903917"/>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𝑨𝑩𝑪</m:t>
                        </m:r>
                      </m:e>
                    </m:acc>
                  </m:oMath>
                </a14:m>
                <a:r>
                  <a:rPr lang="en-US" sz="3200" b="1" dirty="0">
                    <a:solidFill>
                      <a:schemeClr val="bg1"/>
                    </a:solidFill>
                    <a:effectLst/>
                    <a:latin typeface="+mj-lt"/>
                    <a:ea typeface="Times New Roman" panose="02020603050405020304" pitchFamily="18" charset="0"/>
                    <a:cs typeface="Calibri" panose="020F0502020204030204" pitchFamily="34" charset="0"/>
                  </a:rPr>
                  <a:t> </a:t>
                </a:r>
                <a:r>
                  <a:rPr lang="en-US" sz="3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a:t>
                </a:r>
                <a:r>
                  <a:rPr lang="en-US" sz="3200" b="1" dirty="0">
                    <a:solidFill>
                      <a:schemeClr val="bg1"/>
                    </a:solidFill>
                    <a:effectLst/>
                    <a:latin typeface="+mj-lt"/>
                    <a:ea typeface="Times New Roman" panose="02020603050405020304" pitchFamily="18" charset="0"/>
                    <a:cs typeface="Calibri" panose="020F0502020204030204" pitchFamily="34" charset="0"/>
                  </a:rPr>
                  <a:t> 27</a:t>
                </a:r>
                <a:r>
                  <a:rPr lang="en-US"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bg1"/>
                  </a:solidFill>
                  <a:latin typeface="+mj-lt"/>
                </a:endParaRPr>
              </a:p>
            </p:txBody>
          </p:sp>
        </mc:Choice>
        <mc:Fallback xmlns="">
          <p:sp>
            <p:nvSpPr>
              <p:cNvPr id="19" name="Rectangle: Rounded Corners 18">
                <a:extLst>
                  <a:ext uri="{FF2B5EF4-FFF2-40B4-BE49-F238E27FC236}">
                    <a16:creationId xmlns:a16="http://schemas.microsoft.com/office/drawing/2014/main" id="{3EE62E2C-9C58-4A99-BD88-6EBC6B7A2408}"/>
                  </a:ext>
                </a:extLst>
              </p:cNvPr>
              <p:cNvSpPr>
                <a:spLocks noRot="1" noChangeAspect="1" noMove="1" noResize="1" noEditPoints="1" noAdjustHandles="1" noChangeArrowheads="1" noChangeShapeType="1" noTextEdit="1"/>
              </p:cNvSpPr>
              <p:nvPr/>
            </p:nvSpPr>
            <p:spPr>
              <a:xfrm>
                <a:off x="967214" y="5212343"/>
                <a:ext cx="2702661" cy="903917"/>
              </a:xfrm>
              <a:prstGeom prst="roundRect">
                <a:avLst/>
              </a:prstGeom>
              <a:blipFill>
                <a:blip r:embed="rId6"/>
                <a:stretch>
                  <a:fillRect b="-5405"/>
                </a:stretch>
              </a:blipFill>
              <a:ln w="57150">
                <a:noFill/>
              </a:ln>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224324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wipe(left)">
                                      <p:cBhvr>
                                        <p:cTn id="7" dur="500"/>
                                        <p:tgtEl>
                                          <p:spTgt spid="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xEl>
                                              <p:pRg st="1" end="1"/>
                                            </p:txEl>
                                          </p:spTgt>
                                        </p:tgtEl>
                                        <p:attrNameLst>
                                          <p:attrName>style.visibility</p:attrName>
                                        </p:attrNameLst>
                                      </p:cBhvr>
                                      <p:to>
                                        <p:strVal val="visible"/>
                                      </p:to>
                                    </p:set>
                                    <p:animEffect transition="in" filter="wipe(left)">
                                      <p:cBhvr>
                                        <p:cTn id="12" dur="500"/>
                                        <p:tgtEl>
                                          <p:spTgt spid="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xEl>
                                              <p:pRg st="2" end="2"/>
                                            </p:txEl>
                                          </p:spTgt>
                                        </p:tgtEl>
                                        <p:attrNameLst>
                                          <p:attrName>style.visibility</p:attrName>
                                        </p:attrNameLst>
                                      </p:cBhvr>
                                      <p:to>
                                        <p:strVal val="visible"/>
                                      </p:to>
                                    </p:set>
                                    <p:animEffect transition="in" filter="wipe(left)">
                                      <p:cBhvr>
                                        <p:cTn id="17" dur="500"/>
                                        <p:tgtEl>
                                          <p:spTgt spid="1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xEl>
                                              <p:pRg st="3" end="3"/>
                                            </p:txEl>
                                          </p:spTgt>
                                        </p:tgtEl>
                                        <p:attrNameLst>
                                          <p:attrName>style.visibility</p:attrName>
                                        </p:attrNameLst>
                                      </p:cBhvr>
                                      <p:to>
                                        <p:strVal val="visible"/>
                                      </p:to>
                                    </p:set>
                                    <p:animEffect transition="in" filter="wipe(left)">
                                      <p:cBhvr>
                                        <p:cTn id="22" dur="500"/>
                                        <p:tgtEl>
                                          <p:spTgt spid="1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8" grpId="0" build="p"/>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Révision</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20772" y="1282045"/>
            <a:ext cx="5717519" cy="3211693"/>
          </a:xfrm>
          <a:prstGeom prst="rect">
            <a:avLst/>
          </a:prstGeom>
        </p:spPr>
      </p:pic>
    </p:spTree>
    <p:custDataLst>
      <p:tags r:id="rId1"/>
    </p:custDataLst>
    <p:extLst>
      <p:ext uri="{BB962C8B-B14F-4D97-AF65-F5344CB8AC3E}">
        <p14:creationId xmlns:p14="http://schemas.microsoft.com/office/powerpoint/2010/main" val="27847145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sym typeface="Comic Sans MS"/>
              </a:rPr>
              <a:t>Trouvez la mesure de l’angle qui manque.</a:t>
            </a:r>
          </a:p>
        </p:txBody>
      </p:sp>
      <mc:AlternateContent xmlns:mc="http://schemas.openxmlformats.org/markup-compatibility/2006" xmlns:a14="http://schemas.microsoft.com/office/drawing/2010/main">
        <mc:Choice Requires="a14">
          <p:sp>
            <p:nvSpPr>
              <p:cNvPr id="9" name="Rectangle: Rounded Corners 8">
                <a:extLst>
                  <a:ext uri="{FF2B5EF4-FFF2-40B4-BE49-F238E27FC236}">
                    <a16:creationId xmlns:a16="http://schemas.microsoft.com/office/drawing/2014/main" id="{CA879B3E-F243-47BB-ABAD-26171F2AE17F}"/>
                  </a:ext>
                </a:extLst>
              </p:cNvPr>
              <p:cNvSpPr/>
              <p:nvPr/>
            </p:nvSpPr>
            <p:spPr>
              <a:xfrm>
                <a:off x="952500" y="5181600"/>
                <a:ext cx="2702661" cy="903917"/>
              </a:xfrm>
              <a:prstGeom prst="roundRect">
                <a:avLst/>
              </a:prstGeom>
              <a:noFill/>
              <a:ln w="12700">
                <a:solidFill>
                  <a:schemeClr val="tx1">
                    <a:lumMod val="75000"/>
                    <a:lumOff val="2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t>𝑴𝑷𝑵</m:t>
                        </m:r>
                      </m:e>
                    </m:acc>
                  </m:oMath>
                </a14:m>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a:t>
                </a:r>
                <a:r>
                  <a:rPr lang="en-US" sz="3200" b="1" dirty="0">
                    <a:solidFill>
                      <a:schemeClr val="tx1">
                        <a:lumMod val="75000"/>
                        <a:lumOff val="25000"/>
                      </a:schemeClr>
                    </a:solidFill>
                    <a:effectLst/>
                    <a:latin typeface="Arial" panose="020B0604020202020204" pitchFamily="34" charset="0"/>
                    <a:ea typeface="Times New Roman" panose="02020603050405020304" pitchFamily="18" charset="0"/>
                    <a:cs typeface="Arial" panose="020B0604020202020204" pitchFamily="34" charset="0"/>
                  </a:rPr>
                  <a:t>=</a:t>
                </a:r>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 </a:t>
                </a:r>
                <a:r>
                  <a:rPr lang="en-US" sz="3200" b="1" baseline="30000" dirty="0">
                    <a:solidFill>
                      <a:schemeClr val="tx1">
                        <a:lumMod val="65000"/>
                        <a:lumOff val="35000"/>
                      </a:schemeClr>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tx1">
                      <a:lumMod val="65000"/>
                      <a:lumOff val="35000"/>
                    </a:schemeClr>
                  </a:solidFill>
                  <a:latin typeface="+mj-lt"/>
                </a:endParaRPr>
              </a:p>
            </p:txBody>
          </p:sp>
        </mc:Choice>
        <mc:Fallback xmlns="">
          <p:sp>
            <p:nvSpPr>
              <p:cNvPr id="9" name="Rectangle: Rounded Corners 8">
                <a:extLst>
                  <a:ext uri="{FF2B5EF4-FFF2-40B4-BE49-F238E27FC236}">
                    <a16:creationId xmlns:a16="http://schemas.microsoft.com/office/drawing/2014/main" id="{CA879B3E-F243-47BB-ABAD-26171F2AE17F}"/>
                  </a:ext>
                </a:extLst>
              </p:cNvPr>
              <p:cNvSpPr>
                <a:spLocks noRot="1" noChangeAspect="1" noMove="1" noResize="1" noEditPoints="1" noAdjustHandles="1" noChangeArrowheads="1" noChangeShapeType="1" noTextEdit="1"/>
              </p:cNvSpPr>
              <p:nvPr/>
            </p:nvSpPr>
            <p:spPr>
              <a:xfrm>
                <a:off x="952500" y="5181600"/>
                <a:ext cx="2702661" cy="903917"/>
              </a:xfrm>
              <a:prstGeom prst="roundRect">
                <a:avLst/>
              </a:prstGeom>
              <a:blipFill>
                <a:blip r:embed="rId4"/>
                <a:stretch>
                  <a:fillRect b="-5333"/>
                </a:stretch>
              </a:blipFill>
              <a:ln w="12700">
                <a:solidFill>
                  <a:schemeClr val="tx1">
                    <a:lumMod val="75000"/>
                    <a:lumOff val="25000"/>
                  </a:schemeClr>
                </a:solidFill>
              </a:ln>
            </p:spPr>
            <p:txBody>
              <a:bodyPr/>
              <a:lstStyle/>
              <a:p>
                <a:r>
                  <a:rPr lang="fr-FR">
                    <a:noFill/>
                  </a:rPr>
                  <a:t> </a:t>
                </a:r>
              </a:p>
            </p:txBody>
          </p:sp>
        </mc:Fallback>
      </mc:AlternateContent>
      <p:grpSp>
        <p:nvGrpSpPr>
          <p:cNvPr id="6" name="Group 5">
            <a:extLst>
              <a:ext uri="{FF2B5EF4-FFF2-40B4-BE49-F238E27FC236}">
                <a16:creationId xmlns:a16="http://schemas.microsoft.com/office/drawing/2014/main" id="{A9961369-B06A-4B95-BA45-DE9C66170823}"/>
              </a:ext>
            </a:extLst>
          </p:cNvPr>
          <p:cNvGrpSpPr/>
          <p:nvPr/>
        </p:nvGrpSpPr>
        <p:grpSpPr>
          <a:xfrm flipV="1">
            <a:off x="6547913" y="1604972"/>
            <a:ext cx="5009201" cy="4219436"/>
            <a:chOff x="6712168" y="2246743"/>
            <a:chExt cx="3961166" cy="2346851"/>
          </a:xfrm>
        </p:grpSpPr>
        <p:grpSp>
          <p:nvGrpSpPr>
            <p:cNvPr id="7" name="Group 6">
              <a:extLst>
                <a:ext uri="{FF2B5EF4-FFF2-40B4-BE49-F238E27FC236}">
                  <a16:creationId xmlns:a16="http://schemas.microsoft.com/office/drawing/2014/main" id="{5637ED7E-AE52-429D-9A2E-87AFB784D800}"/>
                </a:ext>
              </a:extLst>
            </p:cNvPr>
            <p:cNvGrpSpPr/>
            <p:nvPr/>
          </p:nvGrpSpPr>
          <p:grpSpPr>
            <a:xfrm>
              <a:off x="7187878" y="2669679"/>
              <a:ext cx="3240912" cy="1726766"/>
              <a:chOff x="7708739" y="3437718"/>
              <a:chExt cx="3240912" cy="1726766"/>
            </a:xfrm>
          </p:grpSpPr>
          <p:cxnSp>
            <p:nvCxnSpPr>
              <p:cNvPr id="15" name="Straight Connector 14">
                <a:extLst>
                  <a:ext uri="{FF2B5EF4-FFF2-40B4-BE49-F238E27FC236}">
                    <a16:creationId xmlns:a16="http://schemas.microsoft.com/office/drawing/2014/main" id="{7EC245B0-4370-46B7-81A9-E8C810642410}"/>
                  </a:ext>
                </a:extLst>
              </p:cNvPr>
              <p:cNvCxnSpPr>
                <a:cxnSpLocks/>
              </p:cNvCxnSpPr>
              <p:nvPr/>
            </p:nvCxnSpPr>
            <p:spPr>
              <a:xfrm flipH="1">
                <a:off x="7708739" y="3437718"/>
                <a:ext cx="3105727" cy="1726766"/>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9CC3EC3-1A76-4360-9A0A-F2EEC5A1D5BA}"/>
                  </a:ext>
                </a:extLst>
              </p:cNvPr>
              <p:cNvCxnSpPr>
                <a:cxnSpLocks/>
              </p:cNvCxnSpPr>
              <p:nvPr/>
            </p:nvCxnSpPr>
            <p:spPr>
              <a:xfrm>
                <a:off x="10814466" y="3437718"/>
                <a:ext cx="135185" cy="14930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8D8F2D1-7719-4B51-A529-218BCADF33BF}"/>
                  </a:ext>
                </a:extLst>
              </p:cNvPr>
              <p:cNvCxnSpPr>
                <a:cxnSpLocks/>
              </p:cNvCxnSpPr>
              <p:nvPr/>
            </p:nvCxnSpPr>
            <p:spPr>
              <a:xfrm flipV="1">
                <a:off x="7708739" y="4930815"/>
                <a:ext cx="3240912" cy="233669"/>
              </a:xfrm>
              <a:prstGeom prst="line">
                <a:avLst/>
              </a:prstGeom>
            </p:spPr>
            <p:style>
              <a:lnRef idx="1">
                <a:schemeClr val="accent1"/>
              </a:lnRef>
              <a:fillRef idx="0">
                <a:schemeClr val="accent1"/>
              </a:fillRef>
              <a:effectRef idx="0">
                <a:schemeClr val="accent1"/>
              </a:effectRef>
              <a:fontRef idx="minor">
                <a:schemeClr val="tx1"/>
              </a:fontRef>
            </p:style>
          </p:cxnSp>
        </p:grpSp>
        <p:sp>
          <p:nvSpPr>
            <p:cNvPr id="8" name="TextBox 7">
              <a:extLst>
                <a:ext uri="{FF2B5EF4-FFF2-40B4-BE49-F238E27FC236}">
                  <a16:creationId xmlns:a16="http://schemas.microsoft.com/office/drawing/2014/main" id="{267F1693-F6C2-4691-B305-DA23FFCDADEB}"/>
                </a:ext>
              </a:extLst>
            </p:cNvPr>
            <p:cNvSpPr txBox="1"/>
            <p:nvPr/>
          </p:nvSpPr>
          <p:spPr>
            <a:xfrm flipV="1">
              <a:off x="6712168" y="4302579"/>
              <a:ext cx="379729" cy="291015"/>
            </a:xfrm>
            <a:prstGeom prst="rect">
              <a:avLst/>
            </a:prstGeom>
            <a:noFill/>
          </p:spPr>
          <p:txBody>
            <a:bodyPr wrap="square" rtlCol="0">
              <a:spAutoFit/>
            </a:bodyPr>
            <a:lstStyle/>
            <a:p>
              <a:r>
                <a:rPr lang="en-US" sz="2800" dirty="0">
                  <a:solidFill>
                    <a:sysClr val="windowText" lastClr="000000"/>
                  </a:solidFill>
                  <a:latin typeface="+mj-lt"/>
                </a:rPr>
                <a:t>M</a:t>
              </a:r>
            </a:p>
          </p:txBody>
        </p:sp>
        <p:sp>
          <p:nvSpPr>
            <p:cNvPr id="10" name="TextBox 9">
              <a:extLst>
                <a:ext uri="{FF2B5EF4-FFF2-40B4-BE49-F238E27FC236}">
                  <a16:creationId xmlns:a16="http://schemas.microsoft.com/office/drawing/2014/main" id="{40BB565F-BB7A-4067-82EC-EAF4C0F359B5}"/>
                </a:ext>
              </a:extLst>
            </p:cNvPr>
            <p:cNvSpPr txBox="1"/>
            <p:nvPr/>
          </p:nvSpPr>
          <p:spPr>
            <a:xfrm flipV="1">
              <a:off x="10103741" y="4225029"/>
              <a:ext cx="379729" cy="291015"/>
            </a:xfrm>
            <a:prstGeom prst="rect">
              <a:avLst/>
            </a:prstGeom>
            <a:noFill/>
          </p:spPr>
          <p:txBody>
            <a:bodyPr wrap="square" rtlCol="0">
              <a:spAutoFit/>
            </a:bodyPr>
            <a:lstStyle/>
            <a:p>
              <a:r>
                <a:rPr lang="en-US" sz="2800" dirty="0">
                  <a:solidFill>
                    <a:sysClr val="windowText" lastClr="000000"/>
                  </a:solidFill>
                  <a:latin typeface="+mj-lt"/>
                </a:rPr>
                <a:t>N</a:t>
              </a:r>
            </a:p>
          </p:txBody>
        </p:sp>
        <p:sp>
          <p:nvSpPr>
            <p:cNvPr id="11" name="TextBox 10">
              <a:extLst>
                <a:ext uri="{FF2B5EF4-FFF2-40B4-BE49-F238E27FC236}">
                  <a16:creationId xmlns:a16="http://schemas.microsoft.com/office/drawing/2014/main" id="{2762A23E-3C92-4E2A-969E-645FBE594B20}"/>
                </a:ext>
              </a:extLst>
            </p:cNvPr>
            <p:cNvSpPr txBox="1"/>
            <p:nvPr/>
          </p:nvSpPr>
          <p:spPr>
            <a:xfrm flipV="1">
              <a:off x="10293605" y="2246743"/>
              <a:ext cx="379729" cy="291015"/>
            </a:xfrm>
            <a:prstGeom prst="rect">
              <a:avLst/>
            </a:prstGeom>
            <a:noFill/>
          </p:spPr>
          <p:txBody>
            <a:bodyPr wrap="square" rtlCol="0">
              <a:spAutoFit/>
            </a:bodyPr>
            <a:lstStyle/>
            <a:p>
              <a:r>
                <a:rPr lang="en-US" sz="2800" dirty="0">
                  <a:solidFill>
                    <a:sysClr val="windowText" lastClr="000000"/>
                  </a:solidFill>
                  <a:latin typeface="+mj-lt"/>
                </a:rPr>
                <a:t>P</a:t>
              </a:r>
            </a:p>
          </p:txBody>
        </p:sp>
        <p:sp>
          <p:nvSpPr>
            <p:cNvPr id="12" name="Rectangle 11">
              <a:extLst>
                <a:ext uri="{FF2B5EF4-FFF2-40B4-BE49-F238E27FC236}">
                  <a16:creationId xmlns:a16="http://schemas.microsoft.com/office/drawing/2014/main" id="{DE5F6778-B6C1-4FDA-88AD-FFC1373BD92F}"/>
                </a:ext>
              </a:extLst>
            </p:cNvPr>
            <p:cNvSpPr/>
            <p:nvPr/>
          </p:nvSpPr>
          <p:spPr>
            <a:xfrm flipV="1">
              <a:off x="9802110" y="3837524"/>
              <a:ext cx="722660" cy="325252"/>
            </a:xfrm>
            <a:prstGeom prst="rect">
              <a:avLst/>
            </a:prstGeom>
            <a:noFill/>
          </p:spPr>
          <p:txBody>
            <a:bodyPr wrap="square" lIns="91440" tIns="45720" rIns="91440" bIns="45720">
              <a:spAutoFit/>
            </a:bodyPr>
            <a:lstStyle/>
            <a:p>
              <a:pPr algn="ctr"/>
              <a:r>
                <a:rPr lang="en-US" sz="2000" b="1" cap="none" spc="0" dirty="0">
                  <a:ln w="0"/>
                  <a:solidFill>
                    <a:schemeClr val="tx1">
                      <a:lumMod val="75000"/>
                      <a:lumOff val="25000"/>
                    </a:schemeClr>
                  </a:solidFill>
                  <a:latin typeface="+mn-lt"/>
                </a:rPr>
                <a:t>90</a:t>
              </a:r>
              <a:r>
                <a:rPr lang="en-US" sz="32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000" b="1" cap="none" spc="0" dirty="0">
                <a:ln w="0"/>
                <a:solidFill>
                  <a:schemeClr val="tx1">
                    <a:lumMod val="65000"/>
                    <a:lumOff val="35000"/>
                  </a:schemeClr>
                </a:solidFill>
                <a:latin typeface="+mn-lt"/>
              </a:endParaRPr>
            </a:p>
          </p:txBody>
        </p:sp>
        <p:sp>
          <p:nvSpPr>
            <p:cNvPr id="13" name="Rectangle 12">
              <a:extLst>
                <a:ext uri="{FF2B5EF4-FFF2-40B4-BE49-F238E27FC236}">
                  <a16:creationId xmlns:a16="http://schemas.microsoft.com/office/drawing/2014/main" id="{D09FE2B0-5859-49BD-971D-F70A7A860F6F}"/>
                </a:ext>
              </a:extLst>
            </p:cNvPr>
            <p:cNvSpPr/>
            <p:nvPr/>
          </p:nvSpPr>
          <p:spPr>
            <a:xfrm flipV="1">
              <a:off x="7377469" y="4078600"/>
              <a:ext cx="772862" cy="291015"/>
            </a:xfrm>
            <a:prstGeom prst="rect">
              <a:avLst/>
            </a:prstGeom>
            <a:noFill/>
          </p:spPr>
          <p:txBody>
            <a:bodyPr wrap="square" lIns="91440" tIns="45720" rIns="91440" bIns="45720">
              <a:spAutoFit/>
            </a:bodyPr>
            <a:lstStyle/>
            <a:p>
              <a:pPr algn="ctr"/>
              <a:r>
                <a:rPr lang="en-US" sz="2000" b="1" cap="none" spc="0" dirty="0">
                  <a:ln w="0"/>
                  <a:solidFill>
                    <a:schemeClr val="tx1">
                      <a:lumMod val="75000"/>
                      <a:lumOff val="25000"/>
                    </a:schemeClr>
                  </a:solidFill>
                  <a:latin typeface="+mn-lt"/>
                </a:rPr>
                <a:t>29</a:t>
              </a:r>
              <a:r>
                <a:rPr lang="en-US" sz="28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000" b="1" cap="none" spc="0" dirty="0">
                <a:ln w="0"/>
                <a:solidFill>
                  <a:schemeClr val="tx1">
                    <a:lumMod val="65000"/>
                    <a:lumOff val="35000"/>
                  </a:schemeClr>
                </a:solidFill>
                <a:latin typeface="+mn-lt"/>
              </a:endParaRPr>
            </a:p>
          </p:txBody>
        </p:sp>
        <p:sp>
          <p:nvSpPr>
            <p:cNvPr id="14" name="Rectangle 13">
              <a:extLst>
                <a:ext uri="{FF2B5EF4-FFF2-40B4-BE49-F238E27FC236}">
                  <a16:creationId xmlns:a16="http://schemas.microsoft.com/office/drawing/2014/main" id="{BA76558F-7F6D-43C8-89B8-99ECCDF00482}"/>
                </a:ext>
              </a:extLst>
            </p:cNvPr>
            <p:cNvSpPr/>
            <p:nvPr/>
          </p:nvSpPr>
          <p:spPr>
            <a:xfrm flipV="1">
              <a:off x="9777009" y="2849855"/>
              <a:ext cx="772862" cy="291015"/>
            </a:xfrm>
            <a:prstGeom prst="rect">
              <a:avLst/>
            </a:prstGeom>
            <a:noFill/>
          </p:spPr>
          <p:txBody>
            <a:bodyPr wrap="square" lIns="91440" tIns="45720" rIns="91440" bIns="45720">
              <a:spAutoFit/>
            </a:bodyPr>
            <a:lstStyle/>
            <a:p>
              <a:pPr algn="ctr"/>
              <a:r>
                <a:rPr lang="en-US" sz="2400" b="1" cap="none" spc="0" dirty="0">
                  <a:ln w="0"/>
                  <a:solidFill>
                    <a:srgbClr val="C00000"/>
                  </a:solidFill>
                  <a:latin typeface="+mn-lt"/>
                </a:rPr>
                <a:t>?</a:t>
              </a:r>
              <a:r>
                <a:rPr lang="en-US" sz="2800" b="1" baseline="30000" dirty="0">
                  <a:solidFill>
                    <a:srgbClr val="C00000"/>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400" b="1" cap="none" spc="0" dirty="0">
                <a:ln w="0"/>
                <a:solidFill>
                  <a:srgbClr val="C00000"/>
                </a:solidFill>
                <a:latin typeface="+mn-lt"/>
              </a:endParaRPr>
            </a:p>
          </p:txBody>
        </p:sp>
      </p:gr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17455043-2FFC-4729-AA74-6378F45407E8}"/>
                  </a:ext>
                </a:extLst>
              </p:cNvPr>
              <p:cNvSpPr txBox="1"/>
              <p:nvPr/>
            </p:nvSpPr>
            <p:spPr>
              <a:xfrm>
                <a:off x="503426" y="1866582"/>
                <a:ext cx="6092456" cy="2166299"/>
              </a:xfrm>
              <a:prstGeom prst="rect">
                <a:avLst/>
              </a:prstGeom>
              <a:noFill/>
            </p:spPr>
            <p:txBody>
              <a:bodyPr wrap="square">
                <a:spAutoFit/>
              </a:bodyPr>
              <a:lstStyle/>
              <a:p>
                <a:pPr marL="0" indent="0">
                  <a:lnSpc>
                    <a:spcPct val="110000"/>
                  </a:lnSpc>
                  <a:buNone/>
                </a:pPr>
                <a14:m>
                  <m:oMathPara xmlns:m="http://schemas.openxmlformats.org/officeDocument/2006/math">
                    <m:oMathParaPr>
                      <m:jc m:val="left"/>
                    </m:oMathParaPr>
                    <m:oMath xmlns:m="http://schemas.openxmlformats.org/officeDocument/2006/math">
                      <m:acc>
                        <m:accPr>
                          <m:chr m:val="̂"/>
                          <m:ctrlPr>
                            <a:rPr lang="en-US" sz="3200" b="1" i="1" u="none" strike="noStrike" cap="none" smtClean="0">
                              <a:solidFill>
                                <a:srgbClr val="C00000"/>
                              </a:solidFill>
                              <a:effectLst/>
                              <a:latin typeface="Cambria Math" panose="02040503050406030204" pitchFamily="18" charset="0"/>
                              <a:ea typeface="Calibri"/>
                              <a:cs typeface="Calibri"/>
                              <a:sym typeface="Calibri"/>
                            </a:rPr>
                          </m:ctrlPr>
                        </m:accPr>
                        <m:e>
                          <m:r>
                            <a:rPr lang="en-US" sz="3200" b="1" i="1" u="none" strike="noStrike" cap="none" smtClean="0">
                              <a:solidFill>
                                <a:srgbClr val="C00000"/>
                              </a:solidFill>
                              <a:effectLst/>
                              <a:latin typeface="Cambria Math" panose="02040503050406030204" pitchFamily="18" charset="0"/>
                              <a:ea typeface="Calibri"/>
                              <a:cs typeface="Calibri"/>
                              <a:sym typeface="Calibri"/>
                            </a:rPr>
                            <m:t>𝑷𝑴𝑵</m:t>
                          </m:r>
                        </m:e>
                      </m:acc>
                      <m:r>
                        <a:rPr lang="en-US" sz="3200" b="1" i="1" u="none" strike="noStrike" cap="none" smtClean="0">
                          <a:solidFill>
                            <a:srgbClr val="C00000"/>
                          </a:solidFill>
                          <a:effectLst/>
                          <a:latin typeface="Cambria Math" panose="02040503050406030204" pitchFamily="18" charset="0"/>
                          <a:ea typeface="Calibri"/>
                          <a:cs typeface="Calibri"/>
                          <a:sym typeface="Calibri"/>
                        </a:rPr>
                        <m:t>+</m:t>
                      </m:r>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a:solidFill>
                                <a:srgbClr val="C00000"/>
                              </a:solidFill>
                              <a:latin typeface="Cambria Math" panose="02040503050406030204" pitchFamily="18" charset="0"/>
                              <a:ea typeface="Calibri"/>
                              <a:cs typeface="Calibri"/>
                              <a:sym typeface="Calibri"/>
                            </a:rPr>
                            <m:t>𝑴</m:t>
                          </m:r>
                          <m:r>
                            <a:rPr lang="en-US" sz="3200" b="1" i="1" smtClean="0">
                              <a:solidFill>
                                <a:srgbClr val="C00000"/>
                              </a:solidFill>
                              <a:latin typeface="Cambria Math" panose="02040503050406030204" pitchFamily="18" charset="0"/>
                              <a:ea typeface="Calibri"/>
                              <a:cs typeface="Calibri"/>
                              <a:sym typeface="Calibri"/>
                            </a:rPr>
                            <m:t>𝑷𝑵</m:t>
                          </m:r>
                        </m:e>
                      </m:acc>
                      <m:r>
                        <a:rPr lang="en-US" sz="3200" b="1" i="1" smtClean="0">
                          <a:solidFill>
                            <a:srgbClr val="C00000"/>
                          </a:solidFill>
                          <a:latin typeface="Cambria Math" panose="02040503050406030204" pitchFamily="18" charset="0"/>
                          <a:ea typeface="Calibri"/>
                          <a:cs typeface="Calibri"/>
                          <a:sym typeface="Calibri"/>
                        </a:rPr>
                        <m:t>=</m:t>
                      </m:r>
                      <m:r>
                        <a:rPr lang="en-US" sz="3200" b="1" i="1" smtClean="0">
                          <a:solidFill>
                            <a:srgbClr val="C00000"/>
                          </a:solidFill>
                          <a:latin typeface="Cambria Math" panose="02040503050406030204" pitchFamily="18" charset="0"/>
                          <a:ea typeface="Calibri"/>
                          <a:cs typeface="Calibri"/>
                          <a:sym typeface="Calibri"/>
                        </a:rPr>
                        <m:t>𝟗𝟎</m:t>
                      </m:r>
                      <m:r>
                        <a:rPr lang="en-US" sz="3200" b="1" i="1" smtClean="0">
                          <a:solidFill>
                            <a:srgbClr val="C00000"/>
                          </a:solidFill>
                          <a:latin typeface="Cambria Math" panose="02040503050406030204" pitchFamily="18" charset="0"/>
                          <a:ea typeface="Cambria Math" panose="02040503050406030204" pitchFamily="18" charset="0"/>
                          <a:cs typeface="Calibri"/>
                          <a:sym typeface="Calibri"/>
                        </a:rPr>
                        <m:t>°</m:t>
                      </m:r>
                    </m:oMath>
                  </m:oMathPara>
                </a14:m>
                <a:endParaRPr lang="en-US" sz="3200" b="1" i="1" u="none" strike="noStrike" cap="none" dirty="0">
                  <a:solidFill>
                    <a:srgbClr val="C00000"/>
                  </a:solidFill>
                  <a:effectLst/>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3200" b="1" i="1" smtClean="0">
                              <a:solidFill>
                                <a:srgbClr val="C00000"/>
                              </a:solidFill>
                              <a:latin typeface="Cambria Math" panose="02040503050406030204" pitchFamily="18" charset="0"/>
                              <a:ea typeface="Calibri"/>
                              <a:cs typeface="Calibri"/>
                              <a:sym typeface="Calibri"/>
                            </a:rPr>
                          </m:ctrlPr>
                        </m:accPr>
                        <m:e>
                          <m:r>
                            <a:rPr lang="en-US" sz="3200" b="1" i="1" smtClean="0">
                              <a:solidFill>
                                <a:srgbClr val="C00000"/>
                              </a:solidFill>
                              <a:latin typeface="Cambria Math" panose="02040503050406030204" pitchFamily="18" charset="0"/>
                              <a:ea typeface="Calibri"/>
                              <a:cs typeface="Calibri"/>
                              <a:sym typeface="Calibri"/>
                            </a:rPr>
                            <m:t>𝑴𝑷𝑵</m:t>
                          </m:r>
                        </m:e>
                      </m:acc>
                      <m:r>
                        <a:rPr lang="en-US" sz="3200" b="1" i="1">
                          <a:solidFill>
                            <a:srgbClr val="C00000"/>
                          </a:solidFill>
                          <a:latin typeface="Cambria Math" panose="02040503050406030204" pitchFamily="18" charset="0"/>
                          <a:ea typeface="Calibri"/>
                          <a:cs typeface="Calibri"/>
                          <a:sym typeface="Calibri"/>
                        </a:rPr>
                        <m:t>=</m:t>
                      </m:r>
                      <m:r>
                        <a:rPr lang="en-US" sz="3200" b="1" i="1" smtClean="0">
                          <a:solidFill>
                            <a:srgbClr val="C00000"/>
                          </a:solidFill>
                          <a:latin typeface="Cambria Math" panose="02040503050406030204" pitchFamily="18" charset="0"/>
                          <a:ea typeface="Calibri"/>
                          <a:cs typeface="Calibri"/>
                          <a:sym typeface="Calibri"/>
                        </a:rPr>
                        <m:t>𝟗𝟎</m:t>
                      </m:r>
                      <m:r>
                        <a:rPr lang="en-US" sz="3200" b="1" i="1">
                          <a:solidFill>
                            <a:srgbClr val="C00000"/>
                          </a:solidFill>
                          <a:latin typeface="Cambria Math" panose="02040503050406030204" pitchFamily="18" charset="0"/>
                          <a:ea typeface="Calibri"/>
                          <a:cs typeface="Calibri"/>
                          <a:sym typeface="Calibri"/>
                        </a:rPr>
                        <m:t>°−</m:t>
                      </m:r>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smtClean="0">
                              <a:solidFill>
                                <a:srgbClr val="C00000"/>
                              </a:solidFill>
                              <a:latin typeface="Cambria Math" panose="02040503050406030204" pitchFamily="18" charset="0"/>
                              <a:ea typeface="Calibri"/>
                              <a:cs typeface="Calibri"/>
                              <a:sym typeface="Calibri"/>
                            </a:rPr>
                            <m:t>𝑷𝑴</m:t>
                          </m:r>
                          <m:r>
                            <a:rPr lang="en-US" sz="3200" b="1" i="1">
                              <a:solidFill>
                                <a:srgbClr val="C00000"/>
                              </a:solidFill>
                              <a:latin typeface="Cambria Math" panose="02040503050406030204" pitchFamily="18" charset="0"/>
                              <a:ea typeface="Calibri"/>
                              <a:cs typeface="Calibri"/>
                              <a:sym typeface="Calibri"/>
                            </a:rPr>
                            <m:t>𝑵</m:t>
                          </m:r>
                        </m:e>
                      </m:acc>
                      <m:r>
                        <a:rPr lang="en-US" sz="3200" b="1" i="1">
                          <a:solidFill>
                            <a:srgbClr val="C00000"/>
                          </a:solidFill>
                          <a:latin typeface="Cambria Math" panose="02040503050406030204" pitchFamily="18" charset="0"/>
                          <a:ea typeface="Calibri"/>
                          <a:cs typeface="Calibri"/>
                          <a:sym typeface="Calibri"/>
                        </a:rPr>
                        <m:t> </m:t>
                      </m:r>
                    </m:oMath>
                  </m:oMathPara>
                </a14:m>
                <a:endParaRPr lang="en-US" sz="3200" dirty="0">
                  <a:solidFill>
                    <a:srgbClr val="C00000"/>
                  </a:solidFill>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a:solidFill>
                                <a:srgbClr val="C00000"/>
                              </a:solidFill>
                              <a:latin typeface="Cambria Math" panose="02040503050406030204" pitchFamily="18" charset="0"/>
                              <a:ea typeface="Calibri"/>
                              <a:cs typeface="Calibri"/>
                              <a:sym typeface="Calibri"/>
                            </a:rPr>
                            <m:t>𝑴</m:t>
                          </m:r>
                          <m:r>
                            <a:rPr lang="en-US" sz="3200" b="1" i="1" smtClean="0">
                              <a:solidFill>
                                <a:srgbClr val="C00000"/>
                              </a:solidFill>
                              <a:latin typeface="Cambria Math" panose="02040503050406030204" pitchFamily="18" charset="0"/>
                              <a:ea typeface="Calibri"/>
                              <a:cs typeface="Calibri"/>
                              <a:sym typeface="Calibri"/>
                            </a:rPr>
                            <m:t>𝑷</m:t>
                          </m:r>
                          <m:r>
                            <a:rPr lang="en-US" sz="3200" b="1" i="1">
                              <a:solidFill>
                                <a:srgbClr val="C00000"/>
                              </a:solidFill>
                              <a:latin typeface="Cambria Math" panose="02040503050406030204" pitchFamily="18" charset="0"/>
                              <a:ea typeface="Calibri"/>
                              <a:cs typeface="Calibri"/>
                              <a:sym typeface="Calibri"/>
                            </a:rPr>
                            <m:t>𝑵</m:t>
                          </m:r>
                        </m:e>
                      </m:acc>
                      <m:r>
                        <a:rPr lang="en-US" sz="3200" b="1" i="1">
                          <a:solidFill>
                            <a:srgbClr val="C00000"/>
                          </a:solidFill>
                          <a:latin typeface="Cambria Math" panose="02040503050406030204" pitchFamily="18" charset="0"/>
                          <a:ea typeface="Calibri"/>
                          <a:cs typeface="Calibri"/>
                          <a:sym typeface="Calibri"/>
                        </a:rPr>
                        <m:t>=</m:t>
                      </m:r>
                      <m:r>
                        <a:rPr lang="en-US" sz="3200" b="1" i="1">
                          <a:solidFill>
                            <a:srgbClr val="C00000"/>
                          </a:solidFill>
                          <a:latin typeface="Cambria Math" panose="02040503050406030204" pitchFamily="18" charset="0"/>
                          <a:ea typeface="Calibri"/>
                          <a:cs typeface="Calibri"/>
                          <a:sym typeface="Calibri"/>
                        </a:rPr>
                        <m:t>𝟗𝟎</m:t>
                      </m:r>
                      <m:r>
                        <a:rPr lang="en-US" sz="3200" b="1" i="1">
                          <a:solidFill>
                            <a:srgbClr val="C00000"/>
                          </a:solidFill>
                          <a:latin typeface="Cambria Math" panose="02040503050406030204" pitchFamily="18" charset="0"/>
                          <a:ea typeface="Calibri"/>
                          <a:cs typeface="Calibri"/>
                          <a:sym typeface="Calibri"/>
                        </a:rPr>
                        <m:t>°−</m:t>
                      </m:r>
                      <m:r>
                        <a:rPr lang="en-US" sz="3200" b="1" i="1" smtClean="0">
                          <a:solidFill>
                            <a:srgbClr val="C00000"/>
                          </a:solidFill>
                          <a:latin typeface="Cambria Math" panose="02040503050406030204" pitchFamily="18" charset="0"/>
                          <a:ea typeface="Calibri"/>
                          <a:cs typeface="Calibri"/>
                          <a:sym typeface="Calibri"/>
                        </a:rPr>
                        <m:t>𝟐𝟗</m:t>
                      </m:r>
                      <m:r>
                        <a:rPr lang="en-US" sz="3200" b="1" i="1">
                          <a:solidFill>
                            <a:srgbClr val="C00000"/>
                          </a:solidFill>
                          <a:latin typeface="Cambria Math" panose="02040503050406030204" pitchFamily="18" charset="0"/>
                          <a:ea typeface="Calibri"/>
                          <a:cs typeface="Calibri"/>
                          <a:sym typeface="Calibri"/>
                        </a:rPr>
                        <m:t>°</m:t>
                      </m:r>
                    </m:oMath>
                  </m:oMathPara>
                </a14:m>
                <a:endParaRPr lang="en-US" sz="3200" dirty="0">
                  <a:solidFill>
                    <a:srgbClr val="C00000"/>
                  </a:solidFill>
                  <a:latin typeface="+mj-lt"/>
                  <a:ea typeface="Calibri"/>
                  <a:cs typeface="Calibri"/>
                  <a:sym typeface="Calibri"/>
                </a:endParaRPr>
              </a:p>
              <a:p>
                <a:pPr/>
                <a14:m>
                  <m:oMathPara xmlns:m="http://schemas.openxmlformats.org/officeDocument/2006/math">
                    <m:oMathParaPr>
                      <m:jc m:val="left"/>
                    </m:oMathParaPr>
                    <m:oMath xmlns:m="http://schemas.openxmlformats.org/officeDocument/2006/math">
                      <m:acc>
                        <m:accPr>
                          <m:chr m:val="̂"/>
                          <m:ctrlPr>
                            <a:rPr lang="en-US" sz="3200" b="1" i="1" smtClean="0">
                              <a:solidFill>
                                <a:srgbClr val="C00000"/>
                              </a:solidFill>
                              <a:latin typeface="Cambria Math" panose="02040503050406030204" pitchFamily="18" charset="0"/>
                              <a:ea typeface="Calibri"/>
                              <a:cs typeface="Calibri"/>
                              <a:sym typeface="Calibri"/>
                            </a:rPr>
                          </m:ctrlPr>
                        </m:accPr>
                        <m:e>
                          <m:r>
                            <a:rPr lang="en-US" sz="3200" b="1" i="1">
                              <a:solidFill>
                                <a:srgbClr val="C00000"/>
                              </a:solidFill>
                              <a:latin typeface="Cambria Math" panose="02040503050406030204" pitchFamily="18" charset="0"/>
                              <a:ea typeface="Calibri"/>
                              <a:cs typeface="Calibri"/>
                              <a:sym typeface="Calibri"/>
                            </a:rPr>
                            <m:t>𝑴</m:t>
                          </m:r>
                          <m:r>
                            <a:rPr lang="en-US" sz="3200" b="1" i="1" smtClean="0">
                              <a:solidFill>
                                <a:srgbClr val="C00000"/>
                              </a:solidFill>
                              <a:latin typeface="Cambria Math" panose="02040503050406030204" pitchFamily="18" charset="0"/>
                              <a:ea typeface="Calibri"/>
                              <a:cs typeface="Calibri"/>
                              <a:sym typeface="Calibri"/>
                            </a:rPr>
                            <m:t>𝑷</m:t>
                          </m:r>
                          <m:r>
                            <a:rPr lang="en-US" sz="3200" b="1" i="1">
                              <a:solidFill>
                                <a:srgbClr val="C00000"/>
                              </a:solidFill>
                              <a:latin typeface="Cambria Math" panose="02040503050406030204" pitchFamily="18" charset="0"/>
                              <a:ea typeface="Calibri"/>
                              <a:cs typeface="Calibri"/>
                              <a:sym typeface="Calibri"/>
                            </a:rPr>
                            <m:t>𝑵</m:t>
                          </m:r>
                        </m:e>
                      </m:acc>
                      <m:r>
                        <a:rPr lang="en-US" sz="3200" b="1" i="1">
                          <a:solidFill>
                            <a:srgbClr val="C00000"/>
                          </a:solidFill>
                          <a:latin typeface="Cambria Math" panose="02040503050406030204" pitchFamily="18" charset="0"/>
                          <a:ea typeface="Calibri"/>
                          <a:cs typeface="Calibri"/>
                          <a:sym typeface="Calibri"/>
                        </a:rPr>
                        <m:t>=</m:t>
                      </m:r>
                      <m:r>
                        <a:rPr lang="en-US" sz="3200" b="1" i="1" smtClean="0">
                          <a:solidFill>
                            <a:srgbClr val="C00000"/>
                          </a:solidFill>
                          <a:latin typeface="Cambria Math" panose="02040503050406030204" pitchFamily="18" charset="0"/>
                          <a:ea typeface="Calibri"/>
                          <a:cs typeface="Calibri"/>
                          <a:sym typeface="Calibri"/>
                        </a:rPr>
                        <m:t>𝟔𝟏</m:t>
                      </m:r>
                      <m:r>
                        <a:rPr lang="en-US" sz="3200" b="1" i="1">
                          <a:solidFill>
                            <a:srgbClr val="C00000"/>
                          </a:solidFill>
                          <a:latin typeface="Cambria Math" panose="02040503050406030204" pitchFamily="18" charset="0"/>
                          <a:ea typeface="Calibri"/>
                          <a:cs typeface="Calibri"/>
                          <a:sym typeface="Calibri"/>
                        </a:rPr>
                        <m:t>°</m:t>
                      </m:r>
                    </m:oMath>
                  </m:oMathPara>
                </a14:m>
                <a:endParaRPr lang="en-US" sz="3200" dirty="0">
                  <a:solidFill>
                    <a:srgbClr val="C00000"/>
                  </a:solidFill>
                  <a:latin typeface="+mj-lt"/>
                  <a:ea typeface="Calibri"/>
                  <a:cs typeface="Calibri"/>
                  <a:sym typeface="Calibri"/>
                </a:endParaRPr>
              </a:p>
            </p:txBody>
          </p:sp>
        </mc:Choice>
        <mc:Fallback xmlns="">
          <p:sp>
            <p:nvSpPr>
              <p:cNvPr id="22" name="TextBox 21">
                <a:extLst>
                  <a:ext uri="{FF2B5EF4-FFF2-40B4-BE49-F238E27FC236}">
                    <a16:creationId xmlns:a16="http://schemas.microsoft.com/office/drawing/2014/main" id="{17455043-2FFC-4729-AA74-6378F45407E8}"/>
                  </a:ext>
                </a:extLst>
              </p:cNvPr>
              <p:cNvSpPr txBox="1">
                <a:spLocks noRot="1" noChangeAspect="1" noMove="1" noResize="1" noEditPoints="1" noAdjustHandles="1" noChangeArrowheads="1" noChangeShapeType="1" noTextEdit="1"/>
              </p:cNvSpPr>
              <p:nvPr/>
            </p:nvSpPr>
            <p:spPr>
              <a:xfrm>
                <a:off x="503426" y="1866582"/>
                <a:ext cx="6092456" cy="2166299"/>
              </a:xfrm>
              <a:prstGeom prst="rect">
                <a:avLst/>
              </a:prstGeom>
              <a:blipFill>
                <a:blip r:embed="rId5"/>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3" name="Rectangle: Rounded Corners 22">
                <a:extLst>
                  <a:ext uri="{FF2B5EF4-FFF2-40B4-BE49-F238E27FC236}">
                    <a16:creationId xmlns:a16="http://schemas.microsoft.com/office/drawing/2014/main" id="{D265F622-1E59-41AF-A562-D6DE0363C4F8}"/>
                  </a:ext>
                </a:extLst>
              </p:cNvPr>
              <p:cNvSpPr/>
              <p:nvPr/>
            </p:nvSpPr>
            <p:spPr>
              <a:xfrm>
                <a:off x="952500" y="5181599"/>
                <a:ext cx="2702661" cy="903917"/>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𝑴𝑷𝑵</m:t>
                        </m:r>
                      </m:e>
                    </m:acc>
                  </m:oMath>
                </a14:m>
                <a:r>
                  <a:rPr lang="en-US" sz="3200" b="1" dirty="0">
                    <a:solidFill>
                      <a:schemeClr val="bg1"/>
                    </a:solidFill>
                    <a:effectLst/>
                    <a:latin typeface="+mj-lt"/>
                    <a:ea typeface="Times New Roman" panose="02020603050405020304" pitchFamily="18" charset="0"/>
                    <a:cs typeface="Calibri" panose="020F0502020204030204" pitchFamily="34" charset="0"/>
                  </a:rPr>
                  <a:t> </a:t>
                </a:r>
                <a:r>
                  <a:rPr lang="en-US" sz="3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a:t>
                </a:r>
                <a:r>
                  <a:rPr lang="en-US" sz="3200" b="1" dirty="0">
                    <a:solidFill>
                      <a:schemeClr val="bg1"/>
                    </a:solidFill>
                    <a:effectLst/>
                    <a:latin typeface="+mj-lt"/>
                    <a:ea typeface="Times New Roman" panose="02020603050405020304" pitchFamily="18" charset="0"/>
                    <a:cs typeface="Calibri" panose="020F0502020204030204" pitchFamily="34" charset="0"/>
                  </a:rPr>
                  <a:t> </a:t>
                </a:r>
                <a:r>
                  <a:rPr lang="en-US" sz="3200" b="1" dirty="0">
                    <a:solidFill>
                      <a:schemeClr val="bg1"/>
                    </a:solidFill>
                    <a:latin typeface="+mj-lt"/>
                    <a:ea typeface="Times New Roman" panose="02020603050405020304" pitchFamily="18" charset="0"/>
                    <a:cs typeface="Calibri" panose="020F0502020204030204" pitchFamily="34" charset="0"/>
                  </a:rPr>
                  <a:t>61</a:t>
                </a:r>
                <a:r>
                  <a:rPr lang="en-US"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bg1"/>
                  </a:solidFill>
                  <a:latin typeface="+mj-lt"/>
                </a:endParaRPr>
              </a:p>
            </p:txBody>
          </p:sp>
        </mc:Choice>
        <mc:Fallback xmlns="">
          <p:sp>
            <p:nvSpPr>
              <p:cNvPr id="23" name="Rectangle: Rounded Corners 22">
                <a:extLst>
                  <a:ext uri="{FF2B5EF4-FFF2-40B4-BE49-F238E27FC236}">
                    <a16:creationId xmlns:a16="http://schemas.microsoft.com/office/drawing/2014/main" id="{D265F622-1E59-41AF-A562-D6DE0363C4F8}"/>
                  </a:ext>
                </a:extLst>
              </p:cNvPr>
              <p:cNvSpPr>
                <a:spLocks noRot="1" noChangeAspect="1" noMove="1" noResize="1" noEditPoints="1" noAdjustHandles="1" noChangeArrowheads="1" noChangeShapeType="1" noTextEdit="1"/>
              </p:cNvSpPr>
              <p:nvPr/>
            </p:nvSpPr>
            <p:spPr>
              <a:xfrm>
                <a:off x="952500" y="5181599"/>
                <a:ext cx="2702661" cy="903917"/>
              </a:xfrm>
              <a:prstGeom prst="roundRect">
                <a:avLst/>
              </a:prstGeom>
              <a:blipFill>
                <a:blip r:embed="rId6"/>
                <a:stretch>
                  <a:fillRect b="-6081"/>
                </a:stretch>
              </a:blipFill>
              <a:ln w="57150">
                <a:noFill/>
              </a:ln>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2871158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wipe(left)">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xEl>
                                              <p:pRg st="1" end="1"/>
                                            </p:txEl>
                                          </p:spTgt>
                                        </p:tgtEl>
                                        <p:attrNameLst>
                                          <p:attrName>style.visibility</p:attrName>
                                        </p:attrNameLst>
                                      </p:cBhvr>
                                      <p:to>
                                        <p:strVal val="visible"/>
                                      </p:to>
                                    </p:set>
                                    <p:animEffect transition="in" filter="wipe(left)">
                                      <p:cBhvr>
                                        <p:cTn id="12" dur="500"/>
                                        <p:tgtEl>
                                          <p:spTgt spid="2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xEl>
                                              <p:pRg st="2" end="2"/>
                                            </p:txEl>
                                          </p:spTgt>
                                        </p:tgtEl>
                                        <p:attrNameLst>
                                          <p:attrName>style.visibility</p:attrName>
                                        </p:attrNameLst>
                                      </p:cBhvr>
                                      <p:to>
                                        <p:strVal val="visible"/>
                                      </p:to>
                                    </p:set>
                                    <p:animEffect transition="in" filter="wipe(left)">
                                      <p:cBhvr>
                                        <p:cTn id="17" dur="500"/>
                                        <p:tgtEl>
                                          <p:spTgt spid="2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xEl>
                                              <p:pRg st="3" end="3"/>
                                            </p:txEl>
                                          </p:spTgt>
                                        </p:tgtEl>
                                        <p:attrNameLst>
                                          <p:attrName>style.visibility</p:attrName>
                                        </p:attrNameLst>
                                      </p:cBhvr>
                                      <p:to>
                                        <p:strVal val="visible"/>
                                      </p:to>
                                    </p:set>
                                    <p:animEffect transition="in" filter="wipe(left)">
                                      <p:cBhvr>
                                        <p:cTn id="22" dur="500"/>
                                        <p:tgtEl>
                                          <p:spTgt spid="2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2" grpId="0" build="p"/>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sym typeface="Comic Sans MS"/>
              </a:rPr>
              <a:t>Trouvez la mesure des angles qui manquent.</a:t>
            </a:r>
          </a:p>
        </p:txBody>
      </p:sp>
      <mc:AlternateContent xmlns:mc="http://schemas.openxmlformats.org/markup-compatibility/2006" xmlns:a14="http://schemas.microsoft.com/office/drawing/2010/main">
        <mc:Choice Requires="a14">
          <p:sp>
            <p:nvSpPr>
              <p:cNvPr id="8" name="Rectangle: Rounded Corners 7">
                <a:extLst>
                  <a:ext uri="{FF2B5EF4-FFF2-40B4-BE49-F238E27FC236}">
                    <a16:creationId xmlns:a16="http://schemas.microsoft.com/office/drawing/2014/main" id="{D87D3F7E-BE7B-4771-A884-16B267BC930C}"/>
                  </a:ext>
                </a:extLst>
              </p:cNvPr>
              <p:cNvSpPr/>
              <p:nvPr/>
            </p:nvSpPr>
            <p:spPr>
              <a:xfrm>
                <a:off x="952500" y="5181600"/>
                <a:ext cx="2702661" cy="903917"/>
              </a:xfrm>
              <a:prstGeom prst="roundRect">
                <a:avLst/>
              </a:prstGeom>
              <a:noFill/>
              <a:ln w="12700">
                <a:solidFill>
                  <a:schemeClr val="tx1">
                    <a:lumMod val="75000"/>
                    <a:lumOff val="2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t>𝑹𝑺𝑻</m:t>
                        </m:r>
                      </m:e>
                    </m:acc>
                  </m:oMath>
                </a14:m>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a:t>
                </a:r>
                <a:r>
                  <a:rPr lang="en-US" sz="3200" b="1" dirty="0">
                    <a:solidFill>
                      <a:schemeClr val="tx1">
                        <a:lumMod val="75000"/>
                        <a:lumOff val="25000"/>
                      </a:schemeClr>
                    </a:solidFill>
                    <a:effectLst/>
                    <a:latin typeface="Arial" panose="020B0604020202020204" pitchFamily="34" charset="0"/>
                    <a:ea typeface="Times New Roman" panose="02020603050405020304" pitchFamily="18" charset="0"/>
                    <a:cs typeface="Arial" panose="020B0604020202020204" pitchFamily="34" charset="0"/>
                  </a:rPr>
                  <a:t>=</a:t>
                </a:r>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a:t>
                </a:r>
                <a:r>
                  <a:rPr lang="en-US" sz="3200" b="1" baseline="30000" dirty="0">
                    <a:solidFill>
                      <a:schemeClr val="tx1">
                        <a:lumMod val="75000"/>
                        <a:lumOff val="25000"/>
                      </a:schemeClr>
                    </a:solidFill>
                    <a:effectLst/>
                    <a:latin typeface="+mj-lt"/>
                    <a:ea typeface="Times New Roman" panose="02020603050405020304" pitchFamily="18" charset="0"/>
                    <a:cs typeface="Calibri" panose="020F0502020204030204" pitchFamily="34" charset="0"/>
                  </a:rPr>
                  <a:t>o</a:t>
                </a:r>
                <a:endParaRPr lang="en-US" sz="3200" b="1" baseline="30000" dirty="0">
                  <a:solidFill>
                    <a:schemeClr val="tx1">
                      <a:lumMod val="75000"/>
                      <a:lumOff val="25000"/>
                    </a:schemeClr>
                  </a:solidFill>
                  <a:latin typeface="+mj-lt"/>
                </a:endParaRPr>
              </a:p>
            </p:txBody>
          </p:sp>
        </mc:Choice>
        <mc:Fallback xmlns="">
          <p:sp>
            <p:nvSpPr>
              <p:cNvPr id="8" name="Rectangle: Rounded Corners 7">
                <a:extLst>
                  <a:ext uri="{FF2B5EF4-FFF2-40B4-BE49-F238E27FC236}">
                    <a16:creationId xmlns:a16="http://schemas.microsoft.com/office/drawing/2014/main" id="{D87D3F7E-BE7B-4771-A884-16B267BC930C}"/>
                  </a:ext>
                </a:extLst>
              </p:cNvPr>
              <p:cNvSpPr>
                <a:spLocks noRot="1" noChangeAspect="1" noMove="1" noResize="1" noEditPoints="1" noAdjustHandles="1" noChangeArrowheads="1" noChangeShapeType="1" noTextEdit="1"/>
              </p:cNvSpPr>
              <p:nvPr/>
            </p:nvSpPr>
            <p:spPr>
              <a:xfrm>
                <a:off x="952500" y="5181600"/>
                <a:ext cx="2702661" cy="903917"/>
              </a:xfrm>
              <a:prstGeom prst="roundRect">
                <a:avLst/>
              </a:prstGeom>
              <a:blipFill>
                <a:blip r:embed="rId4"/>
                <a:stretch>
                  <a:fillRect b="-4667"/>
                </a:stretch>
              </a:blipFill>
              <a:ln w="12700">
                <a:solidFill>
                  <a:schemeClr val="tx1">
                    <a:lumMod val="75000"/>
                    <a:lumOff val="25000"/>
                  </a:schemeClr>
                </a:solid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9" name="Rectangle: Rounded Corners 8">
                <a:extLst>
                  <a:ext uri="{FF2B5EF4-FFF2-40B4-BE49-F238E27FC236}">
                    <a16:creationId xmlns:a16="http://schemas.microsoft.com/office/drawing/2014/main" id="{0790E18A-28F9-4CE3-BDC6-437E9D690EE7}"/>
                  </a:ext>
                </a:extLst>
              </p:cNvPr>
              <p:cNvSpPr/>
              <p:nvPr/>
            </p:nvSpPr>
            <p:spPr>
              <a:xfrm>
                <a:off x="3880284" y="5199032"/>
                <a:ext cx="2702661" cy="903917"/>
              </a:xfrm>
              <a:prstGeom prst="roundRect">
                <a:avLst/>
              </a:prstGeom>
              <a:noFill/>
              <a:ln w="12700">
                <a:solidFill>
                  <a:schemeClr val="tx1">
                    <a:lumMod val="75000"/>
                    <a:lumOff val="2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t>𝑹𝑻𝑺</m:t>
                        </m:r>
                      </m:e>
                    </m:acc>
                  </m:oMath>
                </a14:m>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a:t>
                </a:r>
                <a:r>
                  <a:rPr lang="en-US" sz="3200" b="1" dirty="0">
                    <a:solidFill>
                      <a:schemeClr val="tx1">
                        <a:lumMod val="75000"/>
                        <a:lumOff val="25000"/>
                      </a:schemeClr>
                    </a:solidFill>
                    <a:effectLst/>
                    <a:latin typeface="Arial" panose="020B0604020202020204" pitchFamily="34" charset="0"/>
                    <a:ea typeface="Times New Roman" panose="02020603050405020304" pitchFamily="18" charset="0"/>
                    <a:cs typeface="Arial" panose="020B0604020202020204" pitchFamily="34" charset="0"/>
                  </a:rPr>
                  <a:t>=</a:t>
                </a:r>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a:t>
                </a:r>
                <a:r>
                  <a:rPr lang="en-US" sz="3200" b="1" baseline="30000" dirty="0">
                    <a:solidFill>
                      <a:schemeClr val="tx1">
                        <a:lumMod val="75000"/>
                        <a:lumOff val="25000"/>
                      </a:schemeClr>
                    </a:solidFill>
                    <a:effectLst/>
                    <a:latin typeface="+mj-lt"/>
                    <a:ea typeface="Times New Roman" panose="02020603050405020304" pitchFamily="18" charset="0"/>
                    <a:cs typeface="Calibri" panose="020F0502020204030204" pitchFamily="34" charset="0"/>
                  </a:rPr>
                  <a:t>o</a:t>
                </a:r>
                <a:endParaRPr lang="en-US" sz="3200" b="1" baseline="30000" dirty="0">
                  <a:solidFill>
                    <a:schemeClr val="tx1">
                      <a:lumMod val="75000"/>
                      <a:lumOff val="25000"/>
                    </a:schemeClr>
                  </a:solidFill>
                  <a:latin typeface="+mj-lt"/>
                </a:endParaRPr>
              </a:p>
            </p:txBody>
          </p:sp>
        </mc:Choice>
        <mc:Fallback xmlns="">
          <p:sp>
            <p:nvSpPr>
              <p:cNvPr id="9" name="Rectangle: Rounded Corners 8">
                <a:extLst>
                  <a:ext uri="{FF2B5EF4-FFF2-40B4-BE49-F238E27FC236}">
                    <a16:creationId xmlns:a16="http://schemas.microsoft.com/office/drawing/2014/main" id="{0790E18A-28F9-4CE3-BDC6-437E9D690EE7}"/>
                  </a:ext>
                </a:extLst>
              </p:cNvPr>
              <p:cNvSpPr>
                <a:spLocks noRot="1" noChangeAspect="1" noMove="1" noResize="1" noEditPoints="1" noAdjustHandles="1" noChangeArrowheads="1" noChangeShapeType="1" noTextEdit="1"/>
              </p:cNvSpPr>
              <p:nvPr/>
            </p:nvSpPr>
            <p:spPr>
              <a:xfrm>
                <a:off x="3880284" y="5199032"/>
                <a:ext cx="2702661" cy="903917"/>
              </a:xfrm>
              <a:prstGeom prst="roundRect">
                <a:avLst/>
              </a:prstGeom>
              <a:blipFill>
                <a:blip r:embed="rId5"/>
                <a:stretch>
                  <a:fillRect b="-4667"/>
                </a:stretch>
              </a:blipFill>
              <a:ln w="12700">
                <a:solidFill>
                  <a:schemeClr val="tx1">
                    <a:lumMod val="75000"/>
                    <a:lumOff val="25000"/>
                  </a:schemeClr>
                </a:solidFill>
              </a:ln>
            </p:spPr>
            <p:txBody>
              <a:bodyPr/>
              <a:lstStyle/>
              <a:p>
                <a:r>
                  <a:rPr lang="fr-FR">
                    <a:noFill/>
                  </a:rPr>
                  <a:t> </a:t>
                </a:r>
              </a:p>
            </p:txBody>
          </p:sp>
        </mc:Fallback>
      </mc:AlternateContent>
      <p:grpSp>
        <p:nvGrpSpPr>
          <p:cNvPr id="6" name="Group 5">
            <a:extLst>
              <a:ext uri="{FF2B5EF4-FFF2-40B4-BE49-F238E27FC236}">
                <a16:creationId xmlns:a16="http://schemas.microsoft.com/office/drawing/2014/main" id="{B24DF2CA-EAA7-4AF0-B648-13E8F97AD073}"/>
              </a:ext>
            </a:extLst>
          </p:cNvPr>
          <p:cNvGrpSpPr/>
          <p:nvPr/>
        </p:nvGrpSpPr>
        <p:grpSpPr>
          <a:xfrm rot="19119657" flipV="1">
            <a:off x="5456098" y="1899869"/>
            <a:ext cx="5595371" cy="4526533"/>
            <a:chOff x="6781454" y="2551424"/>
            <a:chExt cx="4424696" cy="2517658"/>
          </a:xfrm>
        </p:grpSpPr>
        <p:grpSp>
          <p:nvGrpSpPr>
            <p:cNvPr id="10" name="Group 9">
              <a:extLst>
                <a:ext uri="{FF2B5EF4-FFF2-40B4-BE49-F238E27FC236}">
                  <a16:creationId xmlns:a16="http://schemas.microsoft.com/office/drawing/2014/main" id="{E0E59C37-B28E-428F-B7A3-F6C6CE1E7608}"/>
                </a:ext>
              </a:extLst>
            </p:cNvPr>
            <p:cNvGrpSpPr/>
            <p:nvPr/>
          </p:nvGrpSpPr>
          <p:grpSpPr>
            <a:xfrm>
              <a:off x="6781454" y="2781322"/>
              <a:ext cx="3969339" cy="2287760"/>
              <a:chOff x="7302315" y="3549361"/>
              <a:chExt cx="3969339" cy="2287760"/>
            </a:xfrm>
          </p:grpSpPr>
          <p:cxnSp>
            <p:nvCxnSpPr>
              <p:cNvPr id="17" name="Straight Connector 16">
                <a:extLst>
                  <a:ext uri="{FF2B5EF4-FFF2-40B4-BE49-F238E27FC236}">
                    <a16:creationId xmlns:a16="http://schemas.microsoft.com/office/drawing/2014/main" id="{D71C27E0-9638-4792-94D8-EEDB12C20BE9}"/>
                  </a:ext>
                </a:extLst>
              </p:cNvPr>
              <p:cNvCxnSpPr>
                <a:cxnSpLocks/>
              </p:cNvCxnSpPr>
              <p:nvPr/>
            </p:nvCxnSpPr>
            <p:spPr>
              <a:xfrm rot="19119657" flipH="1" flipV="1">
                <a:off x="7302315" y="4313540"/>
                <a:ext cx="3613305" cy="93215"/>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ABDAC438-C532-4B0D-B531-BADF9FFC62E7}"/>
                  </a:ext>
                </a:extLst>
              </p:cNvPr>
              <p:cNvCxnSpPr>
                <a:cxnSpLocks/>
              </p:cNvCxnSpPr>
              <p:nvPr/>
            </p:nvCxnSpPr>
            <p:spPr>
              <a:xfrm rot="19119657" flipH="1">
                <a:off x="10533504" y="3549361"/>
                <a:ext cx="738150" cy="1427962"/>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71EAEBB-F7DF-4079-9A9B-5F65CD922E26}"/>
                  </a:ext>
                </a:extLst>
              </p:cNvPr>
              <p:cNvCxnSpPr>
                <a:cxnSpLocks/>
              </p:cNvCxnSpPr>
              <p:nvPr/>
            </p:nvCxnSpPr>
            <p:spPr>
              <a:xfrm rot="19119657">
                <a:off x="8069522" y="4305757"/>
                <a:ext cx="2875429" cy="1531364"/>
              </a:xfrm>
              <a:prstGeom prst="line">
                <a:avLst/>
              </a:prstGeom>
            </p:spPr>
            <p:style>
              <a:lnRef idx="1">
                <a:schemeClr val="accent1"/>
              </a:lnRef>
              <a:fillRef idx="0">
                <a:schemeClr val="accent1"/>
              </a:fillRef>
              <a:effectRef idx="0">
                <a:schemeClr val="accent1"/>
              </a:effectRef>
              <a:fontRef idx="minor">
                <a:schemeClr val="tx1"/>
              </a:fontRef>
            </p:style>
          </p:cxnSp>
        </p:grpSp>
        <p:sp>
          <p:nvSpPr>
            <p:cNvPr id="11" name="TextBox 10">
              <a:extLst>
                <a:ext uri="{FF2B5EF4-FFF2-40B4-BE49-F238E27FC236}">
                  <a16:creationId xmlns:a16="http://schemas.microsoft.com/office/drawing/2014/main" id="{B17CD6BA-0432-4CC8-AF63-B29E4EE37D2E}"/>
                </a:ext>
              </a:extLst>
            </p:cNvPr>
            <p:cNvSpPr txBox="1"/>
            <p:nvPr/>
          </p:nvSpPr>
          <p:spPr>
            <a:xfrm rot="18942671" flipV="1">
              <a:off x="6810057" y="4402241"/>
              <a:ext cx="379729" cy="291015"/>
            </a:xfrm>
            <a:prstGeom prst="rect">
              <a:avLst/>
            </a:prstGeom>
            <a:noFill/>
          </p:spPr>
          <p:txBody>
            <a:bodyPr wrap="square" rtlCol="0">
              <a:spAutoFit/>
            </a:bodyPr>
            <a:lstStyle/>
            <a:p>
              <a:r>
                <a:rPr lang="en-US" sz="2800" dirty="0">
                  <a:solidFill>
                    <a:sysClr val="windowText" lastClr="000000"/>
                  </a:solidFill>
                  <a:latin typeface="+mj-lt"/>
                </a:rPr>
                <a:t>R</a:t>
              </a:r>
            </a:p>
          </p:txBody>
        </p:sp>
        <p:sp>
          <p:nvSpPr>
            <p:cNvPr id="12" name="TextBox 11">
              <a:extLst>
                <a:ext uri="{FF2B5EF4-FFF2-40B4-BE49-F238E27FC236}">
                  <a16:creationId xmlns:a16="http://schemas.microsoft.com/office/drawing/2014/main" id="{131B4CC6-B793-49AF-9C8B-9809CB7691E6}"/>
                </a:ext>
              </a:extLst>
            </p:cNvPr>
            <p:cNvSpPr txBox="1"/>
            <p:nvPr/>
          </p:nvSpPr>
          <p:spPr>
            <a:xfrm rot="19119657" flipV="1">
              <a:off x="10826421" y="3978683"/>
              <a:ext cx="379729" cy="291015"/>
            </a:xfrm>
            <a:prstGeom prst="rect">
              <a:avLst/>
            </a:prstGeom>
            <a:noFill/>
          </p:spPr>
          <p:txBody>
            <a:bodyPr wrap="square" rtlCol="0">
              <a:spAutoFit/>
            </a:bodyPr>
            <a:lstStyle/>
            <a:p>
              <a:r>
                <a:rPr lang="en-US" sz="2800" dirty="0">
                  <a:solidFill>
                    <a:sysClr val="windowText" lastClr="000000"/>
                  </a:solidFill>
                  <a:latin typeface="+mj-lt"/>
                </a:rPr>
                <a:t>T</a:t>
              </a:r>
            </a:p>
          </p:txBody>
        </p:sp>
        <p:sp>
          <p:nvSpPr>
            <p:cNvPr id="13" name="TextBox 12">
              <a:extLst>
                <a:ext uri="{FF2B5EF4-FFF2-40B4-BE49-F238E27FC236}">
                  <a16:creationId xmlns:a16="http://schemas.microsoft.com/office/drawing/2014/main" id="{35467E28-A4D9-4D12-84E2-31CFF20D611D}"/>
                </a:ext>
              </a:extLst>
            </p:cNvPr>
            <p:cNvSpPr txBox="1"/>
            <p:nvPr/>
          </p:nvSpPr>
          <p:spPr>
            <a:xfrm rot="19119657" flipV="1">
              <a:off x="9923355" y="2551424"/>
              <a:ext cx="379729" cy="291015"/>
            </a:xfrm>
            <a:prstGeom prst="rect">
              <a:avLst/>
            </a:prstGeom>
            <a:noFill/>
          </p:spPr>
          <p:txBody>
            <a:bodyPr wrap="square" rtlCol="0">
              <a:spAutoFit/>
            </a:bodyPr>
            <a:lstStyle/>
            <a:p>
              <a:r>
                <a:rPr lang="en-US" sz="2800" dirty="0">
                  <a:solidFill>
                    <a:sysClr val="windowText" lastClr="000000"/>
                  </a:solidFill>
                  <a:latin typeface="+mj-lt"/>
                </a:rPr>
                <a:t>S</a:t>
              </a:r>
            </a:p>
          </p:txBody>
        </p:sp>
        <p:sp>
          <p:nvSpPr>
            <p:cNvPr id="15" name="Rectangle 14">
              <a:extLst>
                <a:ext uri="{FF2B5EF4-FFF2-40B4-BE49-F238E27FC236}">
                  <a16:creationId xmlns:a16="http://schemas.microsoft.com/office/drawing/2014/main" id="{FE9FE7E4-DD59-4972-9348-03D4E06978AB}"/>
                </a:ext>
              </a:extLst>
            </p:cNvPr>
            <p:cNvSpPr/>
            <p:nvPr/>
          </p:nvSpPr>
          <p:spPr>
            <a:xfrm rot="19300563" flipV="1">
              <a:off x="7386730" y="4095790"/>
              <a:ext cx="772862" cy="291015"/>
            </a:xfrm>
            <a:prstGeom prst="rect">
              <a:avLst/>
            </a:prstGeom>
            <a:noFill/>
          </p:spPr>
          <p:txBody>
            <a:bodyPr wrap="square" lIns="91440" tIns="45720" rIns="91440" bIns="45720">
              <a:spAutoFit/>
            </a:bodyPr>
            <a:lstStyle/>
            <a:p>
              <a:pPr algn="ctr"/>
              <a:r>
                <a:rPr lang="en-US" sz="2000" b="1" cap="none" spc="0" dirty="0">
                  <a:ln w="0"/>
                  <a:solidFill>
                    <a:schemeClr val="tx1">
                      <a:lumMod val="75000"/>
                      <a:lumOff val="25000"/>
                    </a:schemeClr>
                  </a:solidFill>
                  <a:latin typeface="+mn-lt"/>
                </a:rPr>
                <a:t>20</a:t>
              </a:r>
              <a:r>
                <a:rPr lang="en-US" sz="28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000" b="1" cap="none" spc="0" dirty="0">
                <a:ln w="0"/>
                <a:solidFill>
                  <a:schemeClr val="tx1">
                    <a:lumMod val="65000"/>
                    <a:lumOff val="35000"/>
                  </a:schemeClr>
                </a:solidFill>
                <a:latin typeface="+mn-lt"/>
              </a:endParaRPr>
            </a:p>
          </p:txBody>
        </p:sp>
        <p:sp>
          <p:nvSpPr>
            <p:cNvPr id="16" name="Rectangle 15">
              <a:extLst>
                <a:ext uri="{FF2B5EF4-FFF2-40B4-BE49-F238E27FC236}">
                  <a16:creationId xmlns:a16="http://schemas.microsoft.com/office/drawing/2014/main" id="{F3BAA048-BC9E-48BE-861F-C7BFD35BF898}"/>
                </a:ext>
              </a:extLst>
            </p:cNvPr>
            <p:cNvSpPr/>
            <p:nvPr/>
          </p:nvSpPr>
          <p:spPr>
            <a:xfrm rot="19119657" flipV="1">
              <a:off x="9470015" y="2965433"/>
              <a:ext cx="772862" cy="256778"/>
            </a:xfrm>
            <a:prstGeom prst="rect">
              <a:avLst/>
            </a:prstGeom>
            <a:noFill/>
          </p:spPr>
          <p:txBody>
            <a:bodyPr wrap="square" lIns="91440" tIns="45720" rIns="91440" bIns="45720">
              <a:spAutoFit/>
            </a:bodyPr>
            <a:lstStyle/>
            <a:p>
              <a:pPr algn="ctr"/>
              <a:r>
                <a:rPr lang="en-US" sz="2400" b="1" cap="none" spc="0" dirty="0">
                  <a:ln w="0"/>
                  <a:solidFill>
                    <a:srgbClr val="C00000"/>
                  </a:solidFill>
                  <a:latin typeface="+mn-lt"/>
                </a:rPr>
                <a:t>?</a:t>
              </a:r>
              <a:r>
                <a:rPr lang="en-US" sz="2400" b="1" baseline="30000" dirty="0">
                  <a:solidFill>
                    <a:srgbClr val="C00000"/>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400" b="1" cap="none" spc="0" dirty="0">
                <a:ln w="0"/>
                <a:solidFill>
                  <a:srgbClr val="C00000"/>
                </a:solidFill>
                <a:latin typeface="+mn-lt"/>
              </a:endParaRPr>
            </a:p>
          </p:txBody>
        </p:sp>
      </p:grpSp>
      <p:sp>
        <p:nvSpPr>
          <p:cNvPr id="23" name="Rectangle 22">
            <a:extLst>
              <a:ext uri="{FF2B5EF4-FFF2-40B4-BE49-F238E27FC236}">
                <a16:creationId xmlns:a16="http://schemas.microsoft.com/office/drawing/2014/main" id="{8729139F-8FBA-4983-AA12-1B871392EAC6}"/>
              </a:ext>
            </a:extLst>
          </p:cNvPr>
          <p:cNvSpPr/>
          <p:nvPr/>
        </p:nvSpPr>
        <p:spPr>
          <a:xfrm>
            <a:off x="8916711" y="2366075"/>
            <a:ext cx="977344" cy="461665"/>
          </a:xfrm>
          <a:prstGeom prst="rect">
            <a:avLst/>
          </a:prstGeom>
          <a:noFill/>
        </p:spPr>
        <p:txBody>
          <a:bodyPr wrap="square" lIns="91440" tIns="45720" rIns="91440" bIns="45720">
            <a:spAutoFit/>
          </a:bodyPr>
          <a:lstStyle/>
          <a:p>
            <a:pPr algn="ctr"/>
            <a:r>
              <a:rPr lang="en-US" sz="2400" b="1" cap="none" spc="0" dirty="0">
                <a:ln w="0"/>
                <a:solidFill>
                  <a:srgbClr val="C00000"/>
                </a:solidFill>
                <a:latin typeface="+mn-lt"/>
              </a:rPr>
              <a:t>?</a:t>
            </a:r>
            <a:r>
              <a:rPr lang="en-US" sz="2400" b="1" baseline="30000" dirty="0">
                <a:solidFill>
                  <a:srgbClr val="C00000"/>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400" b="1" cap="none" spc="0" dirty="0">
              <a:ln w="0"/>
              <a:solidFill>
                <a:srgbClr val="C00000"/>
              </a:solidFill>
              <a:latin typeface="+mn-lt"/>
            </a:endParaRPr>
          </a:p>
        </p:txBody>
      </p:sp>
      <p:cxnSp>
        <p:nvCxnSpPr>
          <p:cNvPr id="24" name="Straight Connector 23">
            <a:extLst>
              <a:ext uri="{FF2B5EF4-FFF2-40B4-BE49-F238E27FC236}">
                <a16:creationId xmlns:a16="http://schemas.microsoft.com/office/drawing/2014/main" id="{C1B1925D-05F3-4A48-A388-B505C6980D52}"/>
              </a:ext>
            </a:extLst>
          </p:cNvPr>
          <p:cNvCxnSpPr>
            <a:cxnSpLocks/>
          </p:cNvCxnSpPr>
          <p:nvPr/>
        </p:nvCxnSpPr>
        <p:spPr>
          <a:xfrm>
            <a:off x="7265801" y="3449214"/>
            <a:ext cx="415636" cy="320995"/>
          </a:xfrm>
          <a:prstGeom prst="line">
            <a:avLst/>
          </a:prstGeom>
          <a:ln w="19050">
            <a:solidFill>
              <a:srgbClr val="0A6DC6"/>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DABA858-0E88-401A-9702-87615558DDDA}"/>
              </a:ext>
            </a:extLst>
          </p:cNvPr>
          <p:cNvCxnSpPr>
            <a:cxnSpLocks/>
          </p:cNvCxnSpPr>
          <p:nvPr/>
        </p:nvCxnSpPr>
        <p:spPr>
          <a:xfrm rot="16200000">
            <a:off x="7886643" y="4620176"/>
            <a:ext cx="415636" cy="320995"/>
          </a:xfrm>
          <a:prstGeom prst="line">
            <a:avLst/>
          </a:prstGeom>
          <a:ln w="19050">
            <a:solidFill>
              <a:srgbClr val="0A6DC6"/>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E848066A-3562-4D54-8EA8-D572A4AAE287}"/>
                  </a:ext>
                </a:extLst>
              </p:cNvPr>
              <p:cNvSpPr txBox="1"/>
              <p:nvPr/>
            </p:nvSpPr>
            <p:spPr>
              <a:xfrm>
                <a:off x="515678" y="1746740"/>
                <a:ext cx="6905847" cy="2952731"/>
              </a:xfrm>
              <a:prstGeom prst="rect">
                <a:avLst/>
              </a:prstGeom>
              <a:noFill/>
            </p:spPr>
            <p:txBody>
              <a:bodyPr wrap="square">
                <a:spAutoFit/>
              </a:bodyPr>
              <a:lstStyle/>
              <a:p>
                <a:pPr marL="342900" indent="0"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𝑹𝑺𝑻</m:t>
                          </m:r>
                        </m:e>
                      </m:acc>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smtClean="0">
                              <a:solidFill>
                                <a:srgbClr val="C00000"/>
                              </a:solidFill>
                              <a:latin typeface="Cambria Math" panose="02040503050406030204" pitchFamily="18" charset="0"/>
                              <a:ea typeface="Calibri"/>
                              <a:cs typeface="Calibri"/>
                              <a:sym typeface="Calibri"/>
                            </a:rPr>
                            <m:t>𝑹𝑻𝑺</m:t>
                          </m:r>
                        </m:e>
                      </m:acc>
                      <m:r>
                        <a:rPr lang="en-US" sz="3200" b="1" i="1" smtClean="0">
                          <a:solidFill>
                            <a:srgbClr val="C00000"/>
                          </a:solidFill>
                          <a:latin typeface="Cambria Math" panose="02040503050406030204" pitchFamily="18" charset="0"/>
                          <a:ea typeface="Calibri"/>
                          <a:cs typeface="Calibri"/>
                          <a:sym typeface="Calibri"/>
                        </a:rPr>
                        <m:t>+</m:t>
                      </m:r>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smtClean="0">
                              <a:solidFill>
                                <a:srgbClr val="C00000"/>
                              </a:solidFill>
                              <a:latin typeface="Cambria Math" panose="02040503050406030204" pitchFamily="18" charset="0"/>
                              <a:ea typeface="Calibri"/>
                              <a:cs typeface="Calibri"/>
                              <a:sym typeface="Calibri"/>
                            </a:rPr>
                            <m:t>𝑺𝑹𝑻</m:t>
                          </m:r>
                        </m:e>
                      </m:acc>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𝑹𝑺𝑻</m:t>
                          </m:r>
                        </m:e>
                      </m:acc>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smtClean="0">
                              <a:solidFill>
                                <a:srgbClr val="C00000"/>
                              </a:solidFill>
                              <a:latin typeface="Cambria Math" panose="02040503050406030204" pitchFamily="18" charset="0"/>
                              <a:ea typeface="Calibri"/>
                              <a:cs typeface="Calibri"/>
                              <a:sym typeface="Calibri"/>
                            </a:rPr>
                            <m:t>𝑹𝑻𝑺</m:t>
                          </m:r>
                        </m:e>
                      </m:acc>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𝑺𝑹𝑻</m:t>
                          </m:r>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e>
                      </m:acc>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𝟐</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𝑹𝑺𝑻</m:t>
                          </m:r>
                        </m:e>
                      </m:acc>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smtClean="0">
                              <a:solidFill>
                                <a:srgbClr val="C00000"/>
                              </a:solidFill>
                              <a:latin typeface="Cambria Math" panose="02040503050406030204" pitchFamily="18" charset="0"/>
                              <a:ea typeface="Calibri"/>
                              <a:cs typeface="Calibri"/>
                              <a:sym typeface="Calibri"/>
                            </a:rPr>
                            <m:t>𝑹𝑻𝑺</m:t>
                          </m:r>
                        </m:e>
                      </m:acc>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𝟐</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𝟎</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𝟐</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𝑹𝑺𝑻</m:t>
                          </m:r>
                        </m:e>
                      </m:acc>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smtClean="0">
                              <a:solidFill>
                                <a:srgbClr val="C00000"/>
                              </a:solidFill>
                              <a:latin typeface="Cambria Math" panose="02040503050406030204" pitchFamily="18" charset="0"/>
                              <a:ea typeface="Calibri"/>
                              <a:cs typeface="Calibri"/>
                              <a:sym typeface="Calibri"/>
                            </a:rPr>
                            <m:t>𝑹𝑻𝑺</m:t>
                          </m:r>
                        </m:e>
                      </m:acc>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𝟖𝟎</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oMath>
                  </m:oMathPara>
                </a14:m>
                <a:endParaRPr lang="en-US" sz="32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95885" marR="0">
                  <a:lnSpc>
                    <a:spcPct val="107000"/>
                  </a:lnSpc>
                  <a:spcBef>
                    <a:spcPts val="0"/>
                  </a:spcBef>
                  <a:spcAft>
                    <a:spcPts val="800"/>
                  </a:spcAft>
                </a:pPr>
                <a:endParaRPr lang="en-US" sz="32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26" name="TextBox 25">
                <a:extLst>
                  <a:ext uri="{FF2B5EF4-FFF2-40B4-BE49-F238E27FC236}">
                    <a16:creationId xmlns:a16="http://schemas.microsoft.com/office/drawing/2014/main" id="{E848066A-3562-4D54-8EA8-D572A4AAE287}"/>
                  </a:ext>
                </a:extLst>
              </p:cNvPr>
              <p:cNvSpPr txBox="1">
                <a:spLocks noRot="1" noChangeAspect="1" noMove="1" noResize="1" noEditPoints="1" noAdjustHandles="1" noChangeArrowheads="1" noChangeShapeType="1" noTextEdit="1"/>
              </p:cNvSpPr>
              <p:nvPr/>
            </p:nvSpPr>
            <p:spPr>
              <a:xfrm>
                <a:off x="515678" y="1746740"/>
                <a:ext cx="6905847" cy="2952731"/>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7" name="Rectangle: Rounded Corners 26">
                <a:extLst>
                  <a:ext uri="{FF2B5EF4-FFF2-40B4-BE49-F238E27FC236}">
                    <a16:creationId xmlns:a16="http://schemas.microsoft.com/office/drawing/2014/main" id="{1895564D-5D81-4D81-B474-A7D1315FFE63}"/>
                  </a:ext>
                </a:extLst>
              </p:cNvPr>
              <p:cNvSpPr/>
              <p:nvPr/>
            </p:nvSpPr>
            <p:spPr>
              <a:xfrm>
                <a:off x="963386" y="5190818"/>
                <a:ext cx="2702661" cy="903917"/>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𝑹𝑺𝑻</m:t>
                        </m:r>
                      </m:e>
                    </m:acc>
                  </m:oMath>
                </a14:m>
                <a:r>
                  <a:rPr lang="en-US" sz="3200" b="1" dirty="0">
                    <a:solidFill>
                      <a:schemeClr val="bg1"/>
                    </a:solidFill>
                    <a:effectLst/>
                    <a:latin typeface="+mj-lt"/>
                    <a:ea typeface="Times New Roman" panose="02020603050405020304" pitchFamily="18" charset="0"/>
                    <a:cs typeface="Calibri" panose="020F0502020204030204" pitchFamily="34" charset="0"/>
                  </a:rPr>
                  <a:t> </a:t>
                </a:r>
                <a:r>
                  <a:rPr lang="en-US" sz="3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a:t>
                </a:r>
                <a:r>
                  <a:rPr lang="en-US" sz="3200" b="1" dirty="0">
                    <a:solidFill>
                      <a:schemeClr val="bg1"/>
                    </a:solidFill>
                    <a:effectLst/>
                    <a:latin typeface="+mj-lt"/>
                    <a:ea typeface="Times New Roman" panose="02020603050405020304" pitchFamily="18" charset="0"/>
                    <a:cs typeface="Calibri" panose="020F0502020204030204" pitchFamily="34" charset="0"/>
                  </a:rPr>
                  <a:t> </a:t>
                </a:r>
                <a:r>
                  <a:rPr lang="en-US" sz="3200" b="1" dirty="0">
                    <a:solidFill>
                      <a:schemeClr val="bg1"/>
                    </a:solidFill>
                    <a:latin typeface="+mj-lt"/>
                    <a:ea typeface="Times New Roman" panose="02020603050405020304" pitchFamily="18" charset="0"/>
                    <a:cs typeface="Calibri" panose="020F0502020204030204" pitchFamily="34" charset="0"/>
                  </a:rPr>
                  <a:t>80</a:t>
                </a:r>
                <a:r>
                  <a:rPr lang="en-US"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bg1"/>
                  </a:solidFill>
                  <a:latin typeface="+mj-lt"/>
                </a:endParaRPr>
              </a:p>
            </p:txBody>
          </p:sp>
        </mc:Choice>
        <mc:Fallback xmlns="">
          <p:sp>
            <p:nvSpPr>
              <p:cNvPr id="27" name="Rectangle: Rounded Corners 26">
                <a:extLst>
                  <a:ext uri="{FF2B5EF4-FFF2-40B4-BE49-F238E27FC236}">
                    <a16:creationId xmlns:a16="http://schemas.microsoft.com/office/drawing/2014/main" id="{1895564D-5D81-4D81-B474-A7D1315FFE63}"/>
                  </a:ext>
                </a:extLst>
              </p:cNvPr>
              <p:cNvSpPr>
                <a:spLocks noRot="1" noChangeAspect="1" noMove="1" noResize="1" noEditPoints="1" noAdjustHandles="1" noChangeArrowheads="1" noChangeShapeType="1" noTextEdit="1"/>
              </p:cNvSpPr>
              <p:nvPr/>
            </p:nvSpPr>
            <p:spPr>
              <a:xfrm>
                <a:off x="963386" y="5190818"/>
                <a:ext cx="2702661" cy="903917"/>
              </a:xfrm>
              <a:prstGeom prst="roundRect">
                <a:avLst/>
              </a:prstGeom>
              <a:blipFill>
                <a:blip r:embed="rId7"/>
                <a:stretch>
                  <a:fillRect b="-5405"/>
                </a:stretch>
              </a:blipFill>
              <a:ln w="57150">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8" name="Rectangle: Rounded Corners 27">
                <a:extLst>
                  <a:ext uri="{FF2B5EF4-FFF2-40B4-BE49-F238E27FC236}">
                    <a16:creationId xmlns:a16="http://schemas.microsoft.com/office/drawing/2014/main" id="{05E591A2-51C9-443E-A72A-2B7FC5BE95E4}"/>
                  </a:ext>
                </a:extLst>
              </p:cNvPr>
              <p:cNvSpPr/>
              <p:nvPr/>
            </p:nvSpPr>
            <p:spPr>
              <a:xfrm>
                <a:off x="3883912" y="5206548"/>
                <a:ext cx="2702661" cy="903917"/>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𝑹𝑻𝑺</m:t>
                        </m:r>
                      </m:e>
                    </m:acc>
                  </m:oMath>
                </a14:m>
                <a:r>
                  <a:rPr lang="en-US" sz="3200" b="1" dirty="0">
                    <a:solidFill>
                      <a:schemeClr val="bg1"/>
                    </a:solidFill>
                    <a:effectLst/>
                    <a:latin typeface="+mj-lt"/>
                    <a:ea typeface="Times New Roman" panose="02020603050405020304" pitchFamily="18" charset="0"/>
                    <a:cs typeface="Calibri" panose="020F0502020204030204" pitchFamily="34" charset="0"/>
                  </a:rPr>
                  <a:t> </a:t>
                </a:r>
                <a:r>
                  <a:rPr lang="en-US" sz="3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a:t>
                </a:r>
                <a:r>
                  <a:rPr lang="en-US" sz="3200" b="1" dirty="0">
                    <a:solidFill>
                      <a:schemeClr val="bg1"/>
                    </a:solidFill>
                    <a:effectLst/>
                    <a:latin typeface="+mj-lt"/>
                    <a:ea typeface="Times New Roman" panose="02020603050405020304" pitchFamily="18" charset="0"/>
                    <a:cs typeface="Calibri" panose="020F0502020204030204" pitchFamily="34" charset="0"/>
                  </a:rPr>
                  <a:t> </a:t>
                </a:r>
                <a:r>
                  <a:rPr lang="en-US" sz="3200" b="1" dirty="0">
                    <a:solidFill>
                      <a:schemeClr val="bg1"/>
                    </a:solidFill>
                    <a:latin typeface="+mj-lt"/>
                    <a:ea typeface="Times New Roman" panose="02020603050405020304" pitchFamily="18" charset="0"/>
                    <a:cs typeface="Calibri" panose="020F0502020204030204" pitchFamily="34" charset="0"/>
                  </a:rPr>
                  <a:t>80</a:t>
                </a:r>
                <a:r>
                  <a:rPr lang="en-US"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bg1"/>
                  </a:solidFill>
                  <a:latin typeface="+mj-lt"/>
                </a:endParaRPr>
              </a:p>
            </p:txBody>
          </p:sp>
        </mc:Choice>
        <mc:Fallback xmlns="">
          <p:sp>
            <p:nvSpPr>
              <p:cNvPr id="28" name="Rectangle: Rounded Corners 27">
                <a:extLst>
                  <a:ext uri="{FF2B5EF4-FFF2-40B4-BE49-F238E27FC236}">
                    <a16:creationId xmlns:a16="http://schemas.microsoft.com/office/drawing/2014/main" id="{05E591A2-51C9-443E-A72A-2B7FC5BE95E4}"/>
                  </a:ext>
                </a:extLst>
              </p:cNvPr>
              <p:cNvSpPr>
                <a:spLocks noRot="1" noChangeAspect="1" noMove="1" noResize="1" noEditPoints="1" noAdjustHandles="1" noChangeArrowheads="1" noChangeShapeType="1" noTextEdit="1"/>
              </p:cNvSpPr>
              <p:nvPr/>
            </p:nvSpPr>
            <p:spPr>
              <a:xfrm>
                <a:off x="3883912" y="5206548"/>
                <a:ext cx="2702661" cy="903917"/>
              </a:xfrm>
              <a:prstGeom prst="roundRect">
                <a:avLst/>
              </a:prstGeom>
              <a:blipFill>
                <a:blip r:embed="rId8"/>
                <a:stretch>
                  <a:fillRect b="-5405"/>
                </a:stretch>
              </a:blipFill>
              <a:ln w="57150">
                <a:noFill/>
              </a:ln>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833921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wipe(left)">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
                                            <p:txEl>
                                              <p:pRg st="1" end="1"/>
                                            </p:txEl>
                                          </p:spTgt>
                                        </p:tgtEl>
                                        <p:attrNameLst>
                                          <p:attrName>style.visibility</p:attrName>
                                        </p:attrNameLst>
                                      </p:cBhvr>
                                      <p:to>
                                        <p:strVal val="visible"/>
                                      </p:to>
                                    </p:set>
                                    <p:animEffect transition="in" filter="wipe(left)">
                                      <p:cBhvr>
                                        <p:cTn id="12" dur="500"/>
                                        <p:tgtEl>
                                          <p:spTgt spid="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
                                            <p:txEl>
                                              <p:pRg st="2" end="2"/>
                                            </p:txEl>
                                          </p:spTgt>
                                        </p:tgtEl>
                                        <p:attrNameLst>
                                          <p:attrName>style.visibility</p:attrName>
                                        </p:attrNameLst>
                                      </p:cBhvr>
                                      <p:to>
                                        <p:strVal val="visible"/>
                                      </p:to>
                                    </p:set>
                                    <p:animEffect transition="in" filter="wipe(left)">
                                      <p:cBhvr>
                                        <p:cTn id="17" dur="500"/>
                                        <p:tgtEl>
                                          <p:spTgt spid="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6">
                                            <p:txEl>
                                              <p:pRg st="3" end="3"/>
                                            </p:txEl>
                                          </p:spTgt>
                                        </p:tgtEl>
                                        <p:attrNameLst>
                                          <p:attrName>style.visibility</p:attrName>
                                        </p:attrNameLst>
                                      </p:cBhvr>
                                      <p:to>
                                        <p:strVal val="visible"/>
                                      </p:to>
                                    </p:set>
                                    <p:animEffect transition="in" filter="wipe(left)">
                                      <p:cBhvr>
                                        <p:cTn id="22" dur="500"/>
                                        <p:tgtEl>
                                          <p:spTgt spid="2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6" grpId="0" build="p"/>
      <p:bldP spid="27" grpId="0" animBg="1"/>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sym typeface="Comic Sans MS"/>
              </a:rPr>
              <a:t>Ecrivez la mesure de l’angle qui manque dans le tableau ci-dessous.</a:t>
            </a:r>
          </a:p>
        </p:txBody>
      </p:sp>
      <mc:AlternateContent xmlns:mc="http://schemas.openxmlformats.org/markup-compatibility/2006" xmlns:a14="http://schemas.microsoft.com/office/drawing/2010/main">
        <mc:Choice Requires="a14">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2656614331"/>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fr-FR" sz="2800" b="1" noProof="0" dirty="0">
                              <a:solidFill>
                                <a:schemeClr val="tx1">
                                  <a:lumMod val="75000"/>
                                  <a:lumOff val="25000"/>
                                </a:schemeClr>
                              </a:solidFill>
                              <a:latin typeface="+mj-lt"/>
                            </a:rPr>
                            <a:t>Nature du triangle MNB</a:t>
                          </a: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𝑵𝑴𝑩</m:t>
                                    </m:r>
                                  </m:e>
                                </m:acc>
                              </m:oMath>
                            </m:oMathPara>
                          </a14:m>
                          <a:endParaRPr lang="fr-FR" sz="2800" b="1" noProof="0"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𝑴𝑵𝑩</m:t>
                                    </m:r>
                                  </m:e>
                                </m:acc>
                              </m:oMath>
                            </m:oMathPara>
                          </a14:m>
                          <a:endParaRPr lang="fr-FR" sz="2800" b="1" noProof="0"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𝑴𝑩𝑵</m:t>
                                    </m:r>
                                  </m:e>
                                </m:acc>
                              </m:oMath>
                            </m:oMathPara>
                          </a14:m>
                          <a:endParaRPr lang="fr-FR" sz="2800" b="1" noProof="0" dirty="0">
                            <a:solidFill>
                              <a:schemeClr val="tx1">
                                <a:lumMod val="75000"/>
                                <a:lumOff val="25000"/>
                              </a:schemeClr>
                            </a:solidFill>
                            <a:latin typeface="+mj-lt"/>
                          </a:endParaRPr>
                        </a:p>
                      </a:txBody>
                      <a:tcPr anchor="ctr">
                        <a:solidFill>
                          <a:schemeClr val="tx2"/>
                        </a:solidFill>
                      </a:tcPr>
                    </a:tc>
                    <a:extLst>
                      <a:ext uri="{0D108BD9-81ED-4DB2-BD59-A6C34878D82A}">
                        <a16:rowId xmlns:a16="http://schemas.microsoft.com/office/drawing/2014/main" val="3938563530"/>
                      </a:ext>
                    </a:extLst>
                  </a:tr>
                  <a:tr h="663497">
                    <a:tc>
                      <a:txBody>
                        <a:bodyPr/>
                        <a:lstStyle/>
                        <a:p>
                          <a:r>
                            <a:rPr lang="fr-FR" sz="2800" b="1" noProof="0" dirty="0">
                              <a:solidFill>
                                <a:schemeClr val="tx1">
                                  <a:lumMod val="75000"/>
                                  <a:lumOff val="25000"/>
                                </a:schemeClr>
                              </a:solidFill>
                              <a:latin typeface="+mj-lt"/>
                            </a:rPr>
                            <a:t>Quelconque </a:t>
                          </a:r>
                        </a:p>
                      </a:txBody>
                      <a:tcPr/>
                    </a:tc>
                    <a:tc>
                      <a:txBody>
                        <a:bodyPr/>
                        <a:lstStyle/>
                        <a:p>
                          <a:pPr algn="ctr"/>
                          <a:r>
                            <a:rPr lang="fr-FR" sz="2800" b="1" noProof="0" dirty="0">
                              <a:solidFill>
                                <a:schemeClr val="tx1">
                                  <a:lumMod val="75000"/>
                                  <a:lumOff val="25000"/>
                                </a:schemeClr>
                              </a:solidFill>
                              <a:latin typeface="+mj-lt"/>
                            </a:rPr>
                            <a:t>45</a:t>
                          </a:r>
                          <a:r>
                            <a:rPr lang="fr-FR" sz="2800" b="1" i="0" u="none" strike="noStrike" cap="none" baseline="30000" noProof="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fr-FR" sz="2800" b="1" noProof="0" dirty="0">
                            <a:solidFill>
                              <a:schemeClr val="tx1">
                                <a:lumMod val="65000"/>
                                <a:lumOff val="35000"/>
                              </a:schemeClr>
                            </a:solidFill>
                            <a:latin typeface="+mj-lt"/>
                          </a:endParaRPr>
                        </a:p>
                      </a:txBody>
                      <a:tcPr/>
                    </a:tc>
                    <a:tc>
                      <a:txBody>
                        <a:bodyPr/>
                        <a:lstStyle/>
                        <a:p>
                          <a:pPr algn="ctr"/>
                          <a:r>
                            <a:rPr lang="fr-FR" sz="2800" b="1" noProof="0" dirty="0">
                              <a:solidFill>
                                <a:schemeClr val="tx1">
                                  <a:lumMod val="75000"/>
                                  <a:lumOff val="25000"/>
                                </a:schemeClr>
                              </a:solidFill>
                              <a:latin typeface="+mj-lt"/>
                            </a:rPr>
                            <a:t>80</a:t>
                          </a:r>
                          <a:r>
                            <a:rPr lang="fr-FR" sz="2800" b="1" i="0" u="none" strike="noStrike" cap="none" baseline="30000" noProof="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fr-FR" sz="2800" b="1" noProof="0" dirty="0">
                            <a:solidFill>
                              <a:schemeClr val="tx1">
                                <a:lumMod val="65000"/>
                                <a:lumOff val="35000"/>
                              </a:schemeClr>
                            </a:solidFill>
                            <a:latin typeface="+mj-lt"/>
                          </a:endParaRPr>
                        </a:p>
                      </a:txBody>
                      <a:tcPr/>
                    </a:tc>
                    <a:tc>
                      <a:txBody>
                        <a:bodyPr/>
                        <a:lstStyle/>
                        <a:p>
                          <a:pPr algn="ctr"/>
                          <a:endParaRPr lang="fr-FR" sz="2800" b="1" noProof="0" dirty="0">
                            <a:solidFill>
                              <a:schemeClr val="tx1">
                                <a:lumMod val="75000"/>
                                <a:lumOff val="25000"/>
                              </a:schemeClr>
                            </a:solidFill>
                            <a:latin typeface="+mj-lt"/>
                          </a:endParaRPr>
                        </a:p>
                      </a:txBody>
                      <a:tcPr/>
                    </a:tc>
                    <a:extLst>
                      <a:ext uri="{0D108BD9-81ED-4DB2-BD59-A6C34878D82A}">
                        <a16:rowId xmlns:a16="http://schemas.microsoft.com/office/drawing/2014/main" val="2072560750"/>
                      </a:ext>
                    </a:extLst>
                  </a:tr>
                </a:tbl>
              </a:graphicData>
            </a:graphic>
          </p:graphicFrame>
        </mc:Choice>
        <mc:Fallback xmlns="">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2656614331"/>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fr-FR" sz="2800" b="1" noProof="0" dirty="0">
                              <a:solidFill>
                                <a:schemeClr val="tx1">
                                  <a:lumMod val="75000"/>
                                  <a:lumOff val="25000"/>
                                </a:schemeClr>
                              </a:solidFill>
                              <a:latin typeface="+mj-lt"/>
                            </a:rPr>
                            <a:t>Nature du triangle MNB</a:t>
                          </a:r>
                        </a:p>
                      </a:txBody>
                      <a:tcPr anchor="ctr">
                        <a:solidFill>
                          <a:schemeClr val="tx2"/>
                        </a:solidFill>
                      </a:tcPr>
                    </a:tc>
                    <a:tc>
                      <a:txBody>
                        <a:bodyPr/>
                        <a:lstStyle/>
                        <a:p>
                          <a:endParaRPr lang="fr-FR"/>
                        </a:p>
                      </a:txBody>
                      <a:tcPr anchor="ctr">
                        <a:blipFill>
                          <a:blip r:embed="rId4"/>
                          <a:stretch>
                            <a:fillRect l="-245333" t="-662" r="-201000" b="-74834"/>
                          </a:stretch>
                        </a:blipFill>
                      </a:tcPr>
                    </a:tc>
                    <a:tc>
                      <a:txBody>
                        <a:bodyPr/>
                        <a:lstStyle/>
                        <a:p>
                          <a:endParaRPr lang="fr-FR"/>
                        </a:p>
                      </a:txBody>
                      <a:tcPr anchor="ctr">
                        <a:blipFill>
                          <a:blip r:embed="rId4"/>
                          <a:stretch>
                            <a:fillRect l="-344186" t="-662" r="-100332" b="-74834"/>
                          </a:stretch>
                        </a:blipFill>
                      </a:tcPr>
                    </a:tc>
                    <a:tc>
                      <a:txBody>
                        <a:bodyPr/>
                        <a:lstStyle/>
                        <a:p>
                          <a:endParaRPr lang="fr-FR"/>
                        </a:p>
                      </a:txBody>
                      <a:tcPr anchor="ctr">
                        <a:blipFill>
                          <a:blip r:embed="rId4"/>
                          <a:stretch>
                            <a:fillRect l="-445667" t="-662" r="-667" b="-74834"/>
                          </a:stretch>
                        </a:blipFill>
                      </a:tcPr>
                    </a:tc>
                    <a:extLst>
                      <a:ext uri="{0D108BD9-81ED-4DB2-BD59-A6C34878D82A}">
                        <a16:rowId xmlns:a16="http://schemas.microsoft.com/office/drawing/2014/main" val="3938563530"/>
                      </a:ext>
                    </a:extLst>
                  </a:tr>
                  <a:tr h="663497">
                    <a:tc>
                      <a:txBody>
                        <a:bodyPr/>
                        <a:lstStyle/>
                        <a:p>
                          <a:r>
                            <a:rPr lang="fr-FR" sz="2800" b="1" noProof="0" dirty="0">
                              <a:solidFill>
                                <a:schemeClr val="tx1">
                                  <a:lumMod val="75000"/>
                                  <a:lumOff val="25000"/>
                                </a:schemeClr>
                              </a:solidFill>
                              <a:latin typeface="+mj-lt"/>
                            </a:rPr>
                            <a:t>Quelconque </a:t>
                          </a:r>
                        </a:p>
                      </a:txBody>
                      <a:tcPr/>
                    </a:tc>
                    <a:tc>
                      <a:txBody>
                        <a:bodyPr/>
                        <a:lstStyle/>
                        <a:p>
                          <a:pPr algn="ctr"/>
                          <a:r>
                            <a:rPr lang="fr-FR" sz="2800" b="1" noProof="0" dirty="0">
                              <a:solidFill>
                                <a:schemeClr val="tx1">
                                  <a:lumMod val="75000"/>
                                  <a:lumOff val="25000"/>
                                </a:schemeClr>
                              </a:solidFill>
                              <a:latin typeface="+mj-lt"/>
                            </a:rPr>
                            <a:t>45</a:t>
                          </a:r>
                          <a:r>
                            <a:rPr lang="fr-FR" sz="2800" b="1" i="0" u="none" strike="noStrike" cap="none" baseline="30000" noProof="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fr-FR" sz="2800" b="1" noProof="0" dirty="0">
                            <a:solidFill>
                              <a:schemeClr val="tx1">
                                <a:lumMod val="65000"/>
                                <a:lumOff val="35000"/>
                              </a:schemeClr>
                            </a:solidFill>
                            <a:latin typeface="+mj-lt"/>
                          </a:endParaRPr>
                        </a:p>
                      </a:txBody>
                      <a:tcPr/>
                    </a:tc>
                    <a:tc>
                      <a:txBody>
                        <a:bodyPr/>
                        <a:lstStyle/>
                        <a:p>
                          <a:pPr algn="ctr"/>
                          <a:r>
                            <a:rPr lang="fr-FR" sz="2800" b="1" noProof="0" dirty="0">
                              <a:solidFill>
                                <a:schemeClr val="tx1">
                                  <a:lumMod val="75000"/>
                                  <a:lumOff val="25000"/>
                                </a:schemeClr>
                              </a:solidFill>
                              <a:latin typeface="+mj-lt"/>
                            </a:rPr>
                            <a:t>80</a:t>
                          </a:r>
                          <a:r>
                            <a:rPr lang="fr-FR" sz="2800" b="1" i="0" u="none" strike="noStrike" cap="none" baseline="30000" noProof="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fr-FR" sz="2800" b="1" noProof="0" dirty="0">
                            <a:solidFill>
                              <a:schemeClr val="tx1">
                                <a:lumMod val="65000"/>
                                <a:lumOff val="35000"/>
                              </a:schemeClr>
                            </a:solidFill>
                            <a:latin typeface="+mj-lt"/>
                          </a:endParaRPr>
                        </a:p>
                      </a:txBody>
                      <a:tcPr/>
                    </a:tc>
                    <a:tc>
                      <a:txBody>
                        <a:bodyPr/>
                        <a:lstStyle/>
                        <a:p>
                          <a:pPr algn="ctr"/>
                          <a:endParaRPr lang="fr-FR" sz="2800" b="1" noProof="0" dirty="0">
                            <a:solidFill>
                              <a:schemeClr val="tx1">
                                <a:lumMod val="75000"/>
                                <a:lumOff val="25000"/>
                              </a:schemeClr>
                            </a:solidFill>
                            <a:latin typeface="+mj-lt"/>
                          </a:endParaRPr>
                        </a:p>
                      </a:txBody>
                      <a:tcPr/>
                    </a:tc>
                    <a:extLst>
                      <a:ext uri="{0D108BD9-81ED-4DB2-BD59-A6C34878D82A}">
                        <a16:rowId xmlns:a16="http://schemas.microsoft.com/office/drawing/2014/main" val="2072560750"/>
                      </a:ext>
                    </a:extLst>
                  </a:tr>
                </a:tbl>
              </a:graphicData>
            </a:graphic>
          </p:graphicFrame>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98EFF5FE-4231-4855-A676-132F61713A72}"/>
                  </a:ext>
                </a:extLst>
              </p:cNvPr>
              <p:cNvSpPr txBox="1"/>
              <p:nvPr/>
            </p:nvSpPr>
            <p:spPr>
              <a:xfrm>
                <a:off x="2933700" y="4042264"/>
                <a:ext cx="6099048" cy="2243435"/>
              </a:xfrm>
              <a:prstGeom prst="rect">
                <a:avLst/>
              </a:prstGeom>
              <a:noFill/>
            </p:spPr>
            <p:txBody>
              <a:bodyPr wrap="square">
                <a:spAutoFit/>
              </a:bodyPr>
              <a:lstStyle/>
              <a:p>
                <a:pPr marL="342900" indent="0" algn="ctr"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𝑵𝑴𝑩</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𝑴𝑵𝑩</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lgn="ctr">
                  <a:lnSpc>
                    <a:spcPct val="107000"/>
                  </a:lnSpc>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𝑵𝑴𝑩</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𝑴𝑵𝑩</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lgn="ctr">
                  <a:lnSpc>
                    <a:spcPct val="107000"/>
                  </a:lnSpc>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𝟒𝟓</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𝟖</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lgn="ctr">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𝟓𝟓</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4" name="TextBox 3">
                <a:extLst>
                  <a:ext uri="{FF2B5EF4-FFF2-40B4-BE49-F238E27FC236}">
                    <a16:creationId xmlns:a16="http://schemas.microsoft.com/office/drawing/2014/main" id="{98EFF5FE-4231-4855-A676-132F61713A72}"/>
                  </a:ext>
                </a:extLst>
              </p:cNvPr>
              <p:cNvSpPr txBox="1">
                <a:spLocks noRot="1" noChangeAspect="1" noMove="1" noResize="1" noEditPoints="1" noAdjustHandles="1" noChangeArrowheads="1" noChangeShapeType="1" noTextEdit="1"/>
              </p:cNvSpPr>
              <p:nvPr/>
            </p:nvSpPr>
            <p:spPr>
              <a:xfrm>
                <a:off x="2933700" y="4042264"/>
                <a:ext cx="6099048" cy="2243435"/>
              </a:xfrm>
              <a:prstGeom prst="rect">
                <a:avLst/>
              </a:prstGeom>
              <a:blipFill>
                <a:blip r:embed="rId5"/>
                <a:stretch>
                  <a:fillRect/>
                </a:stretch>
              </a:blipFill>
            </p:spPr>
            <p:txBody>
              <a:bodyPr/>
              <a:lstStyle/>
              <a:p>
                <a:r>
                  <a:rPr lang="fr-FR">
                    <a:noFill/>
                  </a:rPr>
                  <a:t> </a:t>
                </a:r>
              </a:p>
            </p:txBody>
          </p:sp>
        </mc:Fallback>
      </mc:AlternateContent>
      <p:sp>
        <p:nvSpPr>
          <p:cNvPr id="6" name="Rectangle 5">
            <a:extLst>
              <a:ext uri="{FF2B5EF4-FFF2-40B4-BE49-F238E27FC236}">
                <a16:creationId xmlns:a16="http://schemas.microsoft.com/office/drawing/2014/main" id="{8D152847-10EA-4677-A99E-3B31A733F8BE}"/>
              </a:ext>
            </a:extLst>
          </p:cNvPr>
          <p:cNvSpPr/>
          <p:nvPr/>
        </p:nvSpPr>
        <p:spPr>
          <a:xfrm>
            <a:off x="9091200" y="2773680"/>
            <a:ext cx="1828260"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55</a:t>
            </a:r>
            <a:r>
              <a:rPr lang="en-US" sz="28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2800" b="1" dirty="0">
              <a:solidFill>
                <a:schemeClr val="bg1"/>
              </a:solidFill>
            </a:endParaRPr>
          </a:p>
        </p:txBody>
      </p:sp>
    </p:spTree>
    <p:custDataLst>
      <p:tags r:id="rId1"/>
    </p:custDataLst>
    <p:extLst>
      <p:ext uri="{BB962C8B-B14F-4D97-AF65-F5344CB8AC3E}">
        <p14:creationId xmlns:p14="http://schemas.microsoft.com/office/powerpoint/2010/main" val="895107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left)">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left)">
                                      <p:cBhvr>
                                        <p:cTn id="22" dur="500"/>
                                        <p:tgtEl>
                                          <p:spTgt spid="4">
                                            <p:txEl>
                                              <p:pRg st="3" end="3"/>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1254688598"/>
                  </p:ext>
                </p:extLst>
              </p:nvPr>
            </p:nvGraphicFramePr>
            <p:xfrm>
              <a:off x="952500" y="1851103"/>
              <a:ext cx="9966960" cy="1859280"/>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fr-FR" sz="2800" b="1" noProof="0" dirty="0">
                              <a:solidFill>
                                <a:schemeClr val="tx1">
                                  <a:lumMod val="75000"/>
                                  <a:lumOff val="25000"/>
                                </a:schemeClr>
                              </a:solidFill>
                              <a:latin typeface="+mj-lt"/>
                            </a:rPr>
                            <a:t>Nature du triangle MNB</a:t>
                          </a: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𝑵𝑴𝑩</m:t>
                                    </m:r>
                                  </m:e>
                                </m:acc>
                              </m:oMath>
                            </m:oMathPara>
                          </a14:m>
                          <a:endParaRPr lang="en-US" sz="2800" b="1"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𝑴𝑵𝑩</m:t>
                                    </m:r>
                                  </m:e>
                                </m:acc>
                              </m:oMath>
                            </m:oMathPara>
                          </a14:m>
                          <a:endParaRPr lang="en-US" sz="2800" b="1"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𝑴𝑩𝑵</m:t>
                                    </m:r>
                                  </m:e>
                                </m:acc>
                              </m:oMath>
                            </m:oMathPara>
                          </a14:m>
                          <a:endParaRPr lang="en-US" sz="2800" b="1" dirty="0">
                            <a:solidFill>
                              <a:schemeClr val="tx1">
                                <a:lumMod val="75000"/>
                                <a:lumOff val="25000"/>
                              </a:schemeClr>
                            </a:solidFill>
                            <a:latin typeface="+mj-lt"/>
                          </a:endParaRPr>
                        </a:p>
                      </a:txBody>
                      <a:tcPr anchor="ctr">
                        <a:solidFill>
                          <a:schemeClr val="tx2"/>
                        </a:solidFill>
                      </a:tcPr>
                    </a:tc>
                    <a:extLst>
                      <a:ext uri="{0D108BD9-81ED-4DB2-BD59-A6C34878D82A}">
                        <a16:rowId xmlns:a16="http://schemas.microsoft.com/office/drawing/2014/main" val="3938563530"/>
                      </a:ext>
                    </a:extLst>
                  </a:tr>
                  <a:tr h="663497">
                    <a:tc>
                      <a:txBody>
                        <a:bodyPr/>
                        <a:lstStyle/>
                        <a:p>
                          <a:r>
                            <a:rPr lang="fr-FR" sz="2800" b="1" noProof="0" dirty="0">
                              <a:solidFill>
                                <a:schemeClr val="tx1">
                                  <a:lumMod val="75000"/>
                                  <a:lumOff val="25000"/>
                                </a:schemeClr>
                              </a:solidFill>
                              <a:latin typeface="+mj-lt"/>
                            </a:rPr>
                            <a:t>Isocèle de sommet principal M</a:t>
                          </a:r>
                        </a:p>
                      </a:txBody>
                      <a:tcPr/>
                    </a:tc>
                    <a:tc>
                      <a:txBody>
                        <a:bodyPr/>
                        <a:lstStyle/>
                        <a:p>
                          <a:pPr algn="ctr"/>
                          <a:r>
                            <a:rPr lang="en-US" sz="2800" b="1" dirty="0">
                              <a:solidFill>
                                <a:schemeClr val="tx1">
                                  <a:lumMod val="75000"/>
                                  <a:lumOff val="25000"/>
                                </a:schemeClr>
                              </a:solidFill>
                              <a:latin typeface="+mj-lt"/>
                            </a:rPr>
                            <a:t>70</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dirty="0">
                            <a:solidFill>
                              <a:schemeClr val="tx1">
                                <a:lumMod val="65000"/>
                                <a:lumOff val="35000"/>
                              </a:schemeClr>
                            </a:solidFill>
                            <a:latin typeface="+mj-lt"/>
                          </a:endParaRPr>
                        </a:p>
                      </a:txBody>
                      <a:tcPr/>
                    </a:tc>
                    <a:tc>
                      <a:txBody>
                        <a:bodyPr/>
                        <a:lstStyle/>
                        <a:p>
                          <a:pPr algn="ctr"/>
                          <a:endParaRPr lang="en-US" sz="2800" b="1" dirty="0">
                            <a:solidFill>
                              <a:schemeClr val="tx1">
                                <a:lumMod val="75000"/>
                                <a:lumOff val="25000"/>
                              </a:schemeClr>
                            </a:solidFill>
                            <a:latin typeface="+mj-lt"/>
                          </a:endParaRPr>
                        </a:p>
                      </a:txBody>
                      <a:tcPr/>
                    </a:tc>
                    <a:tc>
                      <a:txBody>
                        <a:bodyPr/>
                        <a:lstStyle/>
                        <a:p>
                          <a:pPr algn="ctr"/>
                          <a:endParaRPr lang="en-US" sz="2800" b="1" dirty="0">
                            <a:solidFill>
                              <a:schemeClr val="tx1">
                                <a:lumMod val="75000"/>
                                <a:lumOff val="25000"/>
                              </a:schemeClr>
                            </a:solidFill>
                            <a:latin typeface="+mj-lt"/>
                          </a:endParaRPr>
                        </a:p>
                      </a:txBody>
                      <a:tcPr/>
                    </a:tc>
                    <a:extLst>
                      <a:ext uri="{0D108BD9-81ED-4DB2-BD59-A6C34878D82A}">
                        <a16:rowId xmlns:a16="http://schemas.microsoft.com/office/drawing/2014/main" val="1245085166"/>
                      </a:ext>
                    </a:extLst>
                  </a:tr>
                </a:tbl>
              </a:graphicData>
            </a:graphic>
          </p:graphicFrame>
        </mc:Choice>
        <mc:Fallback>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1254688598"/>
                  </p:ext>
                </p:extLst>
              </p:nvPr>
            </p:nvGraphicFramePr>
            <p:xfrm>
              <a:off x="952500" y="1851103"/>
              <a:ext cx="9966960" cy="1859280"/>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fr-FR" sz="2800" b="1" noProof="0" dirty="0">
                              <a:solidFill>
                                <a:schemeClr val="tx1">
                                  <a:lumMod val="75000"/>
                                  <a:lumOff val="25000"/>
                                </a:schemeClr>
                              </a:solidFill>
                              <a:latin typeface="+mj-lt"/>
                            </a:rPr>
                            <a:t>Nature du triangle MNB</a:t>
                          </a:r>
                        </a:p>
                      </a:txBody>
                      <a:tcPr anchor="ctr">
                        <a:solidFill>
                          <a:schemeClr val="tx2"/>
                        </a:solidFill>
                      </a:tcPr>
                    </a:tc>
                    <a:tc>
                      <a:txBody>
                        <a:bodyPr/>
                        <a:lstStyle/>
                        <a:p>
                          <a:endParaRPr lang="fr-FR"/>
                        </a:p>
                      </a:txBody>
                      <a:tcPr anchor="ctr">
                        <a:blipFill>
                          <a:blip r:embed="rId4"/>
                          <a:stretch>
                            <a:fillRect l="-245333" t="-667" r="-201000" b="-122667"/>
                          </a:stretch>
                        </a:blipFill>
                      </a:tcPr>
                    </a:tc>
                    <a:tc>
                      <a:txBody>
                        <a:bodyPr/>
                        <a:lstStyle/>
                        <a:p>
                          <a:endParaRPr lang="fr-FR"/>
                        </a:p>
                      </a:txBody>
                      <a:tcPr anchor="ctr">
                        <a:blipFill>
                          <a:blip r:embed="rId4"/>
                          <a:stretch>
                            <a:fillRect l="-344186" t="-667" r="-100332" b="-122667"/>
                          </a:stretch>
                        </a:blipFill>
                      </a:tcPr>
                    </a:tc>
                    <a:tc>
                      <a:txBody>
                        <a:bodyPr/>
                        <a:lstStyle/>
                        <a:p>
                          <a:endParaRPr lang="fr-FR"/>
                        </a:p>
                      </a:txBody>
                      <a:tcPr anchor="ctr">
                        <a:blipFill>
                          <a:blip r:embed="rId4"/>
                          <a:stretch>
                            <a:fillRect l="-445667" t="-667" r="-667" b="-122667"/>
                          </a:stretch>
                        </a:blipFill>
                      </a:tcPr>
                    </a:tc>
                    <a:extLst>
                      <a:ext uri="{0D108BD9-81ED-4DB2-BD59-A6C34878D82A}">
                        <a16:rowId xmlns:a16="http://schemas.microsoft.com/office/drawing/2014/main" val="3938563530"/>
                      </a:ext>
                    </a:extLst>
                  </a:tr>
                  <a:tr h="944880">
                    <a:tc>
                      <a:txBody>
                        <a:bodyPr/>
                        <a:lstStyle/>
                        <a:p>
                          <a:r>
                            <a:rPr lang="fr-FR" sz="2800" b="1" noProof="0" dirty="0">
                              <a:solidFill>
                                <a:schemeClr val="tx1">
                                  <a:lumMod val="75000"/>
                                  <a:lumOff val="25000"/>
                                </a:schemeClr>
                              </a:solidFill>
                              <a:latin typeface="+mj-lt"/>
                            </a:rPr>
                            <a:t>Isocèle de sommet principal M</a:t>
                          </a:r>
                        </a:p>
                      </a:txBody>
                      <a:tcPr/>
                    </a:tc>
                    <a:tc>
                      <a:txBody>
                        <a:bodyPr/>
                        <a:lstStyle/>
                        <a:p>
                          <a:pPr algn="ctr"/>
                          <a:r>
                            <a:rPr lang="en-US" sz="2800" b="1" dirty="0">
                              <a:solidFill>
                                <a:schemeClr val="tx1">
                                  <a:lumMod val="75000"/>
                                  <a:lumOff val="25000"/>
                                </a:schemeClr>
                              </a:solidFill>
                              <a:latin typeface="+mj-lt"/>
                            </a:rPr>
                            <a:t>70</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dirty="0">
                            <a:solidFill>
                              <a:schemeClr val="tx1">
                                <a:lumMod val="65000"/>
                                <a:lumOff val="35000"/>
                              </a:schemeClr>
                            </a:solidFill>
                            <a:latin typeface="+mj-lt"/>
                          </a:endParaRPr>
                        </a:p>
                      </a:txBody>
                      <a:tcPr/>
                    </a:tc>
                    <a:tc>
                      <a:txBody>
                        <a:bodyPr/>
                        <a:lstStyle/>
                        <a:p>
                          <a:pPr algn="ctr"/>
                          <a:endParaRPr lang="en-US" sz="2800" b="1" dirty="0">
                            <a:solidFill>
                              <a:schemeClr val="tx1">
                                <a:lumMod val="75000"/>
                                <a:lumOff val="25000"/>
                              </a:schemeClr>
                            </a:solidFill>
                            <a:latin typeface="+mj-lt"/>
                          </a:endParaRPr>
                        </a:p>
                      </a:txBody>
                      <a:tcPr/>
                    </a:tc>
                    <a:tc>
                      <a:txBody>
                        <a:bodyPr/>
                        <a:lstStyle/>
                        <a:p>
                          <a:pPr algn="ctr"/>
                          <a:endParaRPr lang="en-US" sz="2800" b="1" dirty="0">
                            <a:solidFill>
                              <a:schemeClr val="tx1">
                                <a:lumMod val="75000"/>
                                <a:lumOff val="25000"/>
                              </a:schemeClr>
                            </a:solidFill>
                            <a:latin typeface="+mj-lt"/>
                          </a:endParaRPr>
                        </a:p>
                      </a:txBody>
                      <a:tcPr/>
                    </a:tc>
                    <a:extLst>
                      <a:ext uri="{0D108BD9-81ED-4DB2-BD59-A6C34878D82A}">
                        <a16:rowId xmlns:a16="http://schemas.microsoft.com/office/drawing/2014/main" val="1245085166"/>
                      </a:ext>
                    </a:extLst>
                  </a:tr>
                </a:tbl>
              </a:graphicData>
            </a:graphic>
          </p:graphicFrame>
        </mc:Fallback>
      </mc:AlternateContent>
      <p:sp>
        <p:nvSpPr>
          <p:cNvPr id="3" name="Google Shape;222;p10">
            <a:extLst>
              <a:ext uri="{FF2B5EF4-FFF2-40B4-BE49-F238E27FC236}">
                <a16:creationId xmlns:a16="http://schemas.microsoft.com/office/drawing/2014/main" id="{D674635D-90F3-0584-A084-EF323BB7CC5E}"/>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sym typeface="Comic Sans MS"/>
              </a:rPr>
              <a:t>Ecrivez les mesures des angles qui manquent dans le tableau ci-dessous.</a:t>
            </a:r>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E1B444C0-A2B6-4D09-A41B-B7513538B882}"/>
                  </a:ext>
                </a:extLst>
              </p:cNvPr>
              <p:cNvSpPr/>
              <p:nvPr/>
            </p:nvSpPr>
            <p:spPr>
              <a:xfrm>
                <a:off x="9091200" y="2773680"/>
                <a:ext cx="1828260"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55</a:t>
                </a:r>
                <a14:m>
                  <m:oMath xmlns:m="http://schemas.openxmlformats.org/officeDocument/2006/math">
                    <m:r>
                      <a:rPr lang="en-US" sz="28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en-US" sz="2800" b="1" dirty="0">
                  <a:solidFill>
                    <a:schemeClr val="bg1"/>
                  </a:solidFill>
                </a:endParaRPr>
              </a:p>
            </p:txBody>
          </p:sp>
        </mc:Choice>
        <mc:Fallback xmlns="">
          <p:sp>
            <p:nvSpPr>
              <p:cNvPr id="4" name="Rectangle 3">
                <a:extLst>
                  <a:ext uri="{FF2B5EF4-FFF2-40B4-BE49-F238E27FC236}">
                    <a16:creationId xmlns:a16="http://schemas.microsoft.com/office/drawing/2014/main" id="{E1B444C0-A2B6-4D09-A41B-B7513538B882}"/>
                  </a:ext>
                </a:extLst>
              </p:cNvPr>
              <p:cNvSpPr>
                <a:spLocks noRot="1" noChangeAspect="1" noMove="1" noResize="1" noEditPoints="1" noAdjustHandles="1" noChangeArrowheads="1" noChangeShapeType="1" noTextEdit="1"/>
              </p:cNvSpPr>
              <p:nvPr/>
            </p:nvSpPr>
            <p:spPr>
              <a:xfrm>
                <a:off x="9091200" y="2773680"/>
                <a:ext cx="1828260" cy="655320"/>
              </a:xfrm>
              <a:prstGeom prst="rect">
                <a:avLst/>
              </a:prstGeom>
              <a:blipFill>
                <a:blip r:embed="rId5"/>
                <a:stretch>
                  <a:fillRect b="-14815"/>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114C1C4C-899D-477A-943B-EE37025AE7C0}"/>
                  </a:ext>
                </a:extLst>
              </p:cNvPr>
              <p:cNvSpPr/>
              <p:nvPr/>
            </p:nvSpPr>
            <p:spPr>
              <a:xfrm>
                <a:off x="7262940" y="2761805"/>
                <a:ext cx="1810512"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55</a:t>
                </a:r>
                <a14:m>
                  <m:oMath xmlns:m="http://schemas.openxmlformats.org/officeDocument/2006/math">
                    <m:r>
                      <a:rPr lang="en-US" sz="28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en-US" sz="2800" b="1" dirty="0">
                  <a:solidFill>
                    <a:schemeClr val="bg1"/>
                  </a:solidFill>
                </a:endParaRPr>
              </a:p>
            </p:txBody>
          </p:sp>
        </mc:Choice>
        <mc:Fallback xmlns="">
          <p:sp>
            <p:nvSpPr>
              <p:cNvPr id="5" name="Rectangle 4">
                <a:extLst>
                  <a:ext uri="{FF2B5EF4-FFF2-40B4-BE49-F238E27FC236}">
                    <a16:creationId xmlns:a16="http://schemas.microsoft.com/office/drawing/2014/main" id="{114C1C4C-899D-477A-943B-EE37025AE7C0}"/>
                  </a:ext>
                </a:extLst>
              </p:cNvPr>
              <p:cNvSpPr>
                <a:spLocks noRot="1" noChangeAspect="1" noMove="1" noResize="1" noEditPoints="1" noAdjustHandles="1" noChangeArrowheads="1" noChangeShapeType="1" noTextEdit="1"/>
              </p:cNvSpPr>
              <p:nvPr/>
            </p:nvSpPr>
            <p:spPr>
              <a:xfrm>
                <a:off x="7262940" y="2761805"/>
                <a:ext cx="1810512" cy="655320"/>
              </a:xfrm>
              <a:prstGeom prst="rect">
                <a:avLst/>
              </a:prstGeom>
              <a:blipFill>
                <a:blip r:embed="rId6"/>
                <a:stretch>
                  <a:fillRect b="-14815"/>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 name="Subtitle 2">
                <a:extLst>
                  <a:ext uri="{FF2B5EF4-FFF2-40B4-BE49-F238E27FC236}">
                    <a16:creationId xmlns:a16="http://schemas.microsoft.com/office/drawing/2014/main" id="{A576E32F-42F6-4600-B275-4B758B82B2B2}"/>
                  </a:ext>
                </a:extLst>
              </p:cNvPr>
              <p:cNvSpPr txBox="1">
                <a:spLocks/>
              </p:cNvSpPr>
              <p:nvPr/>
            </p:nvSpPr>
            <p:spPr>
              <a:xfrm>
                <a:off x="2959608" y="4002622"/>
                <a:ext cx="8247888" cy="285537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342900" indent="0"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𝑵𝑴𝑩</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𝑴𝑵𝑩</m:t>
                          </m:r>
                        </m:e>
                      </m:acc>
                      <m:r>
                        <a:rPr lang="en-US" sz="2800" b="1" i="1" smtClean="0">
                          <a:solidFill>
                            <a:srgbClr val="C00000"/>
                          </a:solidFill>
                          <a:latin typeface="Cambria Math" panose="02040503050406030204" pitchFamily="18" charset="0"/>
                          <a:ea typeface="Calibri"/>
                          <a:cs typeface="Calibri"/>
                          <a:sym typeface="Calibri"/>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𝑴𝑵𝑩</m:t>
                          </m:r>
                        </m:e>
                      </m:acc>
                      <m:r>
                        <a:rPr lang="en-US" sz="2800" b="1" i="1">
                          <a:solidFill>
                            <a:srgbClr val="C00000"/>
                          </a:solidFill>
                          <a:latin typeface="Cambria Math" panose="02040503050406030204" pitchFamily="18" charset="0"/>
                          <a:ea typeface="Calibri"/>
                          <a:cs typeface="Calibri"/>
                          <a:sym typeface="Calibri"/>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𝑵𝑴𝑩</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e>
                      </m:acc>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𝟐</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𝑴𝑵𝑩</m:t>
                          </m:r>
                        </m:e>
                      </m:acc>
                      <m:r>
                        <a:rPr lang="en-US" sz="2800" b="1" i="1">
                          <a:solidFill>
                            <a:srgbClr val="C00000"/>
                          </a:solidFill>
                          <a:latin typeface="Cambria Math" panose="02040503050406030204" pitchFamily="18" charset="0"/>
                          <a:ea typeface="Calibri"/>
                          <a:cs typeface="Calibri"/>
                          <a:sym typeface="Calibri"/>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𝟕𝟎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𝟐</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𝑴𝑵𝑩</m:t>
                          </m:r>
                        </m:e>
                      </m:acc>
                      <m:r>
                        <a:rPr lang="en-US" sz="2800" b="1" i="1">
                          <a:solidFill>
                            <a:srgbClr val="C00000"/>
                          </a:solidFill>
                          <a:latin typeface="Cambria Math" panose="02040503050406030204" pitchFamily="18" charset="0"/>
                          <a:ea typeface="Calibri"/>
                          <a:cs typeface="Calibri"/>
                          <a:sym typeface="Calibri"/>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𝟓𝟓</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sz="2800" b="0" i="0" u="none" strike="noStrike" cap="none" dirty="0">
                  <a:solidFill>
                    <a:srgbClr val="C00000"/>
                  </a:solidFill>
                  <a:effectLst/>
                  <a:latin typeface="+mj-lt"/>
                  <a:ea typeface="Calibri"/>
                  <a:cs typeface="Calibri"/>
                  <a:sym typeface="Calibri"/>
                </a:endParaRPr>
              </a:p>
              <a:p>
                <a:pPr marL="0" indent="0">
                  <a:lnSpc>
                    <a:spcPct val="110000"/>
                  </a:lnSpc>
                  <a:buNone/>
                </a:pPr>
                <a:endParaRPr lang="en-US" sz="2800" b="1" i="1" u="none" strike="noStrike" cap="none" dirty="0">
                  <a:solidFill>
                    <a:srgbClr val="C00000"/>
                  </a:solidFill>
                  <a:effectLst/>
                  <a:latin typeface="+mj-lt"/>
                  <a:ea typeface="Calibri"/>
                  <a:cs typeface="Calibri"/>
                  <a:sym typeface="Calibri"/>
                </a:endParaRPr>
              </a:p>
              <a:p>
                <a:pPr marL="0" indent="0">
                  <a:lnSpc>
                    <a:spcPct val="250000"/>
                  </a:lnSpc>
                  <a:buNone/>
                </a:pPr>
                <a:endParaRPr lang="en-US" sz="2800" dirty="0">
                  <a:solidFill>
                    <a:srgbClr val="C00000"/>
                  </a:solidFill>
                  <a:latin typeface="+mj-lt"/>
                </a:endParaRPr>
              </a:p>
            </p:txBody>
          </p:sp>
        </mc:Choice>
        <mc:Fallback xmlns="">
          <p:sp>
            <p:nvSpPr>
              <p:cNvPr id="6" name="Subtitle 2">
                <a:extLst>
                  <a:ext uri="{FF2B5EF4-FFF2-40B4-BE49-F238E27FC236}">
                    <a16:creationId xmlns:a16="http://schemas.microsoft.com/office/drawing/2014/main" id="{A576E32F-42F6-4600-B275-4B758B82B2B2}"/>
                  </a:ext>
                </a:extLst>
              </p:cNvPr>
              <p:cNvSpPr txBox="1">
                <a:spLocks noRot="1" noChangeAspect="1" noMove="1" noResize="1" noEditPoints="1" noAdjustHandles="1" noChangeArrowheads="1" noChangeShapeType="1" noTextEdit="1"/>
              </p:cNvSpPr>
              <p:nvPr/>
            </p:nvSpPr>
            <p:spPr>
              <a:xfrm>
                <a:off x="2959608" y="4002622"/>
                <a:ext cx="8247888" cy="2855378"/>
              </a:xfrm>
              <a:prstGeom prst="rect">
                <a:avLst/>
              </a:prstGeom>
              <a:blipFill>
                <a:blip r:embed="rId7"/>
                <a:stretch>
                  <a:fillRect/>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2543306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1206364457"/>
                  </p:ext>
                </p:extLst>
              </p:nvPr>
            </p:nvGraphicFramePr>
            <p:xfrm>
              <a:off x="952500" y="1851103"/>
              <a:ext cx="9966960" cy="1859280"/>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fr-FR" sz="2800" b="1" noProof="0" dirty="0">
                              <a:solidFill>
                                <a:schemeClr val="tx1">
                                  <a:lumMod val="75000"/>
                                  <a:lumOff val="25000"/>
                                </a:schemeClr>
                              </a:solidFill>
                              <a:latin typeface="+mj-lt"/>
                            </a:rPr>
                            <a:t>Nature du triangle MNB</a:t>
                          </a: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𝑵𝑴𝑩</m:t>
                                    </m:r>
                                  </m:e>
                                </m:acc>
                              </m:oMath>
                            </m:oMathPara>
                          </a14:m>
                          <a:endParaRPr lang="fr-FR" sz="2800" b="1" noProof="0"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𝑴𝑵𝑩</m:t>
                                    </m:r>
                                  </m:e>
                                </m:acc>
                              </m:oMath>
                            </m:oMathPara>
                          </a14:m>
                          <a:endParaRPr lang="fr-FR" sz="2800" b="1" noProof="0"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𝑴𝑩𝑵</m:t>
                                    </m:r>
                                  </m:e>
                                </m:acc>
                              </m:oMath>
                            </m:oMathPara>
                          </a14:m>
                          <a:endParaRPr lang="fr-FR" sz="2800" b="1" noProof="0" dirty="0">
                            <a:solidFill>
                              <a:schemeClr val="tx1">
                                <a:lumMod val="75000"/>
                                <a:lumOff val="25000"/>
                              </a:schemeClr>
                            </a:solidFill>
                            <a:latin typeface="+mj-lt"/>
                          </a:endParaRPr>
                        </a:p>
                      </a:txBody>
                      <a:tcPr anchor="ctr">
                        <a:solidFill>
                          <a:schemeClr val="tx2"/>
                        </a:solidFill>
                      </a:tcPr>
                    </a:tc>
                    <a:extLst>
                      <a:ext uri="{0D108BD9-81ED-4DB2-BD59-A6C34878D82A}">
                        <a16:rowId xmlns:a16="http://schemas.microsoft.com/office/drawing/2014/main" val="3938563530"/>
                      </a:ext>
                    </a:extLst>
                  </a:tr>
                  <a:tr h="663497">
                    <a:tc>
                      <a:txBody>
                        <a:bodyPr/>
                        <a:lstStyle/>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2800" b="1" i="0" u="none" strike="noStrike" cap="none" noProof="0" dirty="0">
                              <a:solidFill>
                                <a:schemeClr val="tx1">
                                  <a:lumMod val="75000"/>
                                  <a:lumOff val="25000"/>
                                </a:schemeClr>
                              </a:solidFill>
                              <a:latin typeface="+mj-lt"/>
                              <a:ea typeface="Arial"/>
                              <a:cs typeface="Arial"/>
                              <a:sym typeface="Arial"/>
                            </a:rPr>
                            <a:t>Isocèle de sommet principal </a:t>
                          </a:r>
                          <a:r>
                            <a:rPr lang="fr-FR" sz="2800" b="1" noProof="0" dirty="0">
                              <a:solidFill>
                                <a:schemeClr val="tx1">
                                  <a:lumMod val="75000"/>
                                  <a:lumOff val="25000"/>
                                </a:schemeClr>
                              </a:solidFill>
                              <a:latin typeface="+mj-lt"/>
                            </a:rPr>
                            <a:t>N</a:t>
                          </a:r>
                        </a:p>
                      </a:txBody>
                      <a:tcPr/>
                    </a:tc>
                    <a:tc>
                      <a:txBody>
                        <a:bodyPr/>
                        <a:lstStyle/>
                        <a:p>
                          <a:pPr algn="ctr"/>
                          <a:r>
                            <a:rPr lang="fr-FR" sz="2800" b="1" noProof="0" dirty="0">
                              <a:solidFill>
                                <a:schemeClr val="tx1">
                                  <a:lumMod val="75000"/>
                                  <a:lumOff val="25000"/>
                                </a:schemeClr>
                              </a:solidFill>
                              <a:latin typeface="+mj-lt"/>
                            </a:rPr>
                            <a:t>65</a:t>
                          </a:r>
                          <a:r>
                            <a:rPr lang="fr-FR" sz="2800" b="1" baseline="30000" noProof="0" dirty="0">
                              <a:solidFill>
                                <a:schemeClr val="tx1">
                                  <a:lumMod val="75000"/>
                                  <a:lumOff val="25000"/>
                                </a:schemeClr>
                              </a:solidFill>
                              <a:latin typeface="+mj-lt"/>
                            </a:rPr>
                            <a:t>o</a:t>
                          </a:r>
                          <a:endParaRPr lang="fr-FR" sz="2800" b="1" noProof="0" dirty="0">
                            <a:solidFill>
                              <a:schemeClr val="tx1">
                                <a:lumMod val="75000"/>
                                <a:lumOff val="25000"/>
                              </a:schemeClr>
                            </a:solidFill>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fr-FR" sz="2800" b="1" i="0" u="none" strike="noStrike" cap="none" noProof="0" dirty="0">
                            <a:solidFill>
                              <a:schemeClr val="tx1">
                                <a:lumMod val="75000"/>
                                <a:lumOff val="25000"/>
                              </a:schemeClr>
                            </a:solidFill>
                            <a:latin typeface="Comic Sans MS" panose="030F0702030302020204" pitchFamily="66" charset="0"/>
                            <a:ea typeface="Arial"/>
                            <a:cs typeface="Arial"/>
                            <a:sym typeface="Arial"/>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fr-FR" sz="2800" b="1" i="0" u="none" strike="noStrike" cap="none" noProof="0" dirty="0">
                            <a:solidFill>
                              <a:schemeClr val="tx1">
                                <a:lumMod val="75000"/>
                                <a:lumOff val="25000"/>
                              </a:schemeClr>
                            </a:solidFill>
                            <a:latin typeface="Comic Sans MS" panose="030F0702030302020204" pitchFamily="66" charset="0"/>
                            <a:ea typeface="Arial"/>
                            <a:cs typeface="Arial"/>
                            <a:sym typeface="Arial"/>
                          </a:endParaRPr>
                        </a:p>
                      </a:txBody>
                      <a:tcPr anchor="ctr">
                        <a:noFill/>
                      </a:tcPr>
                    </a:tc>
                    <a:extLst>
                      <a:ext uri="{0D108BD9-81ED-4DB2-BD59-A6C34878D82A}">
                        <a16:rowId xmlns:a16="http://schemas.microsoft.com/office/drawing/2014/main" val="1882770678"/>
                      </a:ext>
                    </a:extLst>
                  </a:tr>
                </a:tbl>
              </a:graphicData>
            </a:graphic>
          </p:graphicFrame>
        </mc:Choice>
        <mc:Fallback xmlns="">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1206364457"/>
                  </p:ext>
                </p:extLst>
              </p:nvPr>
            </p:nvGraphicFramePr>
            <p:xfrm>
              <a:off x="952500" y="1851103"/>
              <a:ext cx="9966960" cy="1859280"/>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fr-FR" sz="2800" b="1" noProof="0" dirty="0">
                              <a:solidFill>
                                <a:schemeClr val="tx1">
                                  <a:lumMod val="75000"/>
                                  <a:lumOff val="25000"/>
                                </a:schemeClr>
                              </a:solidFill>
                              <a:latin typeface="+mj-lt"/>
                            </a:rPr>
                            <a:t>Nature du triangle MNB</a:t>
                          </a:r>
                        </a:p>
                      </a:txBody>
                      <a:tcPr anchor="ctr">
                        <a:solidFill>
                          <a:schemeClr val="tx2"/>
                        </a:solidFill>
                      </a:tcPr>
                    </a:tc>
                    <a:tc>
                      <a:txBody>
                        <a:bodyPr/>
                        <a:lstStyle/>
                        <a:p>
                          <a:endParaRPr lang="fr-FR"/>
                        </a:p>
                      </a:txBody>
                      <a:tcPr anchor="ctr">
                        <a:blipFill>
                          <a:blip r:embed="rId4"/>
                          <a:stretch>
                            <a:fillRect l="-245333" t="-667" r="-201000" b="-122667"/>
                          </a:stretch>
                        </a:blipFill>
                      </a:tcPr>
                    </a:tc>
                    <a:tc>
                      <a:txBody>
                        <a:bodyPr/>
                        <a:lstStyle/>
                        <a:p>
                          <a:endParaRPr lang="fr-FR"/>
                        </a:p>
                      </a:txBody>
                      <a:tcPr anchor="ctr">
                        <a:blipFill>
                          <a:blip r:embed="rId4"/>
                          <a:stretch>
                            <a:fillRect l="-344186" t="-667" r="-100332" b="-122667"/>
                          </a:stretch>
                        </a:blipFill>
                      </a:tcPr>
                    </a:tc>
                    <a:tc>
                      <a:txBody>
                        <a:bodyPr/>
                        <a:lstStyle/>
                        <a:p>
                          <a:endParaRPr lang="fr-FR"/>
                        </a:p>
                      </a:txBody>
                      <a:tcPr anchor="ctr">
                        <a:blipFill>
                          <a:blip r:embed="rId4"/>
                          <a:stretch>
                            <a:fillRect l="-445667" t="-667" r="-667" b="-122667"/>
                          </a:stretch>
                        </a:blipFill>
                      </a:tcPr>
                    </a:tc>
                    <a:extLst>
                      <a:ext uri="{0D108BD9-81ED-4DB2-BD59-A6C34878D82A}">
                        <a16:rowId xmlns:a16="http://schemas.microsoft.com/office/drawing/2014/main" val="3938563530"/>
                      </a:ext>
                    </a:extLst>
                  </a:tr>
                  <a:tr h="944880">
                    <a:tc>
                      <a:txBody>
                        <a:bodyPr/>
                        <a:lstStyle/>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2800" b="1" i="0" u="none" strike="noStrike" cap="none" noProof="0" dirty="0">
                              <a:solidFill>
                                <a:schemeClr val="tx1">
                                  <a:lumMod val="75000"/>
                                  <a:lumOff val="25000"/>
                                </a:schemeClr>
                              </a:solidFill>
                              <a:latin typeface="+mj-lt"/>
                              <a:ea typeface="Arial"/>
                              <a:cs typeface="Arial"/>
                              <a:sym typeface="Arial"/>
                            </a:rPr>
                            <a:t>Isocèle de sommet principal </a:t>
                          </a:r>
                          <a:r>
                            <a:rPr lang="fr-FR" sz="2800" b="1" noProof="0" dirty="0">
                              <a:solidFill>
                                <a:schemeClr val="tx1">
                                  <a:lumMod val="75000"/>
                                  <a:lumOff val="25000"/>
                                </a:schemeClr>
                              </a:solidFill>
                              <a:latin typeface="+mj-lt"/>
                            </a:rPr>
                            <a:t>N</a:t>
                          </a:r>
                        </a:p>
                      </a:txBody>
                      <a:tcPr/>
                    </a:tc>
                    <a:tc>
                      <a:txBody>
                        <a:bodyPr/>
                        <a:lstStyle/>
                        <a:p>
                          <a:pPr algn="ctr"/>
                          <a:r>
                            <a:rPr lang="fr-FR" sz="2800" b="1" noProof="0" dirty="0">
                              <a:solidFill>
                                <a:schemeClr val="tx1">
                                  <a:lumMod val="75000"/>
                                  <a:lumOff val="25000"/>
                                </a:schemeClr>
                              </a:solidFill>
                              <a:latin typeface="+mj-lt"/>
                            </a:rPr>
                            <a:t>65</a:t>
                          </a:r>
                          <a:r>
                            <a:rPr lang="fr-FR" sz="2800" b="1" baseline="30000" noProof="0" dirty="0">
                              <a:solidFill>
                                <a:schemeClr val="tx1">
                                  <a:lumMod val="75000"/>
                                  <a:lumOff val="25000"/>
                                </a:schemeClr>
                              </a:solidFill>
                              <a:latin typeface="+mj-lt"/>
                            </a:rPr>
                            <a:t>o</a:t>
                          </a:r>
                          <a:endParaRPr lang="fr-FR" sz="2800" b="1" noProof="0" dirty="0">
                            <a:solidFill>
                              <a:schemeClr val="tx1">
                                <a:lumMod val="75000"/>
                                <a:lumOff val="25000"/>
                              </a:schemeClr>
                            </a:solidFill>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fr-FR" sz="2800" b="1" i="0" u="none" strike="noStrike" cap="none" noProof="0" dirty="0">
                            <a:solidFill>
                              <a:schemeClr val="tx1">
                                <a:lumMod val="75000"/>
                                <a:lumOff val="25000"/>
                              </a:schemeClr>
                            </a:solidFill>
                            <a:latin typeface="Comic Sans MS" panose="030F0702030302020204" pitchFamily="66" charset="0"/>
                            <a:ea typeface="Arial"/>
                            <a:cs typeface="Arial"/>
                            <a:sym typeface="Arial"/>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fr-FR" sz="2800" b="1" i="0" u="none" strike="noStrike" cap="none" noProof="0" dirty="0">
                            <a:solidFill>
                              <a:schemeClr val="tx1">
                                <a:lumMod val="75000"/>
                                <a:lumOff val="25000"/>
                              </a:schemeClr>
                            </a:solidFill>
                            <a:latin typeface="Comic Sans MS" panose="030F0702030302020204" pitchFamily="66" charset="0"/>
                            <a:ea typeface="Arial"/>
                            <a:cs typeface="Arial"/>
                            <a:sym typeface="Arial"/>
                          </a:endParaRPr>
                        </a:p>
                      </a:txBody>
                      <a:tcPr anchor="ctr">
                        <a:noFill/>
                      </a:tcPr>
                    </a:tc>
                    <a:extLst>
                      <a:ext uri="{0D108BD9-81ED-4DB2-BD59-A6C34878D82A}">
                        <a16:rowId xmlns:a16="http://schemas.microsoft.com/office/drawing/2014/main" val="1882770678"/>
                      </a:ext>
                    </a:extLst>
                  </a:tr>
                </a:tbl>
              </a:graphicData>
            </a:graphic>
          </p:graphicFrame>
        </mc:Fallback>
      </mc:AlternateContent>
      <p:sp>
        <p:nvSpPr>
          <p:cNvPr id="4" name="Google Shape;222;p10">
            <a:extLst>
              <a:ext uri="{FF2B5EF4-FFF2-40B4-BE49-F238E27FC236}">
                <a16:creationId xmlns:a16="http://schemas.microsoft.com/office/drawing/2014/main" id="{2286345A-5908-96FB-3F82-EF1DAF5F2B15}"/>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sym typeface="Comic Sans MS"/>
              </a:rPr>
              <a:t>Ecrivez les mesures des angles qui manquent dans le tableau ci-dessous.</a:t>
            </a:r>
          </a:p>
        </p:txBody>
      </p:sp>
      <mc:AlternateContent xmlns:mc="http://schemas.openxmlformats.org/markup-compatibility/2006" xmlns:a14="http://schemas.microsoft.com/office/drawing/2010/main">
        <mc:Choice Requires="a14">
          <p:sp>
            <p:nvSpPr>
              <p:cNvPr id="5" name="Subtitle 2">
                <a:extLst>
                  <a:ext uri="{FF2B5EF4-FFF2-40B4-BE49-F238E27FC236}">
                    <a16:creationId xmlns:a16="http://schemas.microsoft.com/office/drawing/2014/main" id="{60E73613-4138-42EF-9C0F-53EC05BD8917}"/>
                  </a:ext>
                </a:extLst>
              </p:cNvPr>
              <p:cNvSpPr txBox="1">
                <a:spLocks/>
              </p:cNvSpPr>
              <p:nvPr/>
            </p:nvSpPr>
            <p:spPr>
              <a:xfrm>
                <a:off x="2933700" y="4002622"/>
                <a:ext cx="8247888" cy="285537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342900" indent="0"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𝑵𝑴𝑩</m:t>
                          </m:r>
                        </m:e>
                      </m:acc>
                      <m:r>
                        <a:rPr lang="en-US" sz="2800" b="1" i="1">
                          <a:solidFill>
                            <a:srgbClr val="C00000"/>
                          </a:solidFill>
                          <a:latin typeface="Cambria Math" panose="02040503050406030204" pitchFamily="18" charset="0"/>
                          <a:ea typeface="Calibri"/>
                          <a:cs typeface="Calibri"/>
                          <a:sym typeface="Calibri"/>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𝟔𝟓</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b="1" i="1" dirty="0">
                  <a:solidFill>
                    <a:srgbClr val="C00000"/>
                  </a:solidFill>
                  <a:latin typeface="Cambria Math" panose="02040503050406030204" pitchFamily="18" charset="0"/>
                  <a:ea typeface="Calibri" panose="020F0502020204030204" pitchFamily="34" charset="0"/>
                  <a:cs typeface="Calibri" panose="020F0502020204030204" pitchFamily="34" charset="0"/>
                </a:endParaRPr>
              </a:p>
              <a:p>
                <a:pPr marL="342900" indent="0"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𝑵𝑴𝑩</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𝑴𝑵𝑩</m:t>
                          </m:r>
                        </m:e>
                      </m:acc>
                      <m:r>
                        <a:rPr lang="en-US" sz="2800" b="1" i="1" smtClean="0">
                          <a:solidFill>
                            <a:srgbClr val="C00000"/>
                          </a:solidFill>
                          <a:latin typeface="Cambria Math" panose="02040503050406030204" pitchFamily="18" charset="0"/>
                          <a:ea typeface="Calibri"/>
                          <a:cs typeface="Calibri"/>
                          <a:sym typeface="Calibri"/>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𝑴𝑵𝑩</m:t>
                          </m:r>
                        </m:e>
                      </m:acc>
                      <m:r>
                        <a:rPr lang="en-US" sz="2800" b="1" i="1">
                          <a:solidFill>
                            <a:srgbClr val="C00000"/>
                          </a:solidFill>
                          <a:latin typeface="Cambria Math" panose="02040503050406030204" pitchFamily="18" charset="0"/>
                          <a:ea typeface="Calibri"/>
                          <a:cs typeface="Calibri"/>
                          <a:sym typeface="Calibri"/>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𝑵𝑴𝑩</m:t>
                          </m:r>
                        </m:e>
                      </m:acc>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𝑴𝑩𝑵</m:t>
                          </m:r>
                        </m:e>
                      </m:acc>
                      <m:r>
                        <a:rPr lang="en-US" sz="2800" b="1" i="1" smtClean="0">
                          <a:solidFill>
                            <a:srgbClr val="C00000"/>
                          </a:solidFill>
                          <a:latin typeface="Cambria Math" panose="02040503050406030204" pitchFamily="18" charset="0"/>
                          <a:ea typeface="Calibri"/>
                          <a:cs typeface="Calibri"/>
                          <a:sym typeface="Calibri"/>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𝑴𝑵𝑩</m:t>
                          </m:r>
                        </m:e>
                      </m:acc>
                      <m:r>
                        <a:rPr lang="en-US" sz="2800" b="1" i="1">
                          <a:solidFill>
                            <a:srgbClr val="C00000"/>
                          </a:solidFill>
                          <a:latin typeface="Cambria Math" panose="02040503050406030204" pitchFamily="18" charset="0"/>
                          <a:ea typeface="Calibri"/>
                          <a:cs typeface="Calibri"/>
                          <a:sym typeface="Calibri"/>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𝟔𝟓</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𝟔𝟓</m:t>
                      </m:r>
                      <m:r>
                        <a:rPr lang="en-US" sz="2800" b="1" i="1" smtClean="0">
                          <a:solidFill>
                            <a:srgbClr val="C00000"/>
                          </a:solidFill>
                          <a:latin typeface="Cambria Math" panose="02040503050406030204" pitchFamily="18" charset="0"/>
                          <a:ea typeface="Cambria Math" panose="02040503050406030204" pitchFamily="18"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𝑴𝑵𝑩</m:t>
                          </m:r>
                        </m:e>
                      </m:acc>
                      <m:r>
                        <a:rPr lang="en-US" sz="2800" b="1" i="1">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𝟓𝟎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sz="2800" b="0" i="0" u="none" strike="noStrike" cap="none" dirty="0">
                  <a:solidFill>
                    <a:srgbClr val="C00000"/>
                  </a:solidFill>
                  <a:effectLst/>
                  <a:latin typeface="+mj-lt"/>
                  <a:ea typeface="Calibri"/>
                  <a:cs typeface="Calibri"/>
                  <a:sym typeface="Calibri"/>
                </a:endParaRPr>
              </a:p>
              <a:p>
                <a:pPr marL="0" indent="0">
                  <a:lnSpc>
                    <a:spcPct val="110000"/>
                  </a:lnSpc>
                  <a:buNone/>
                </a:pPr>
                <a:endParaRPr lang="en-US" sz="2800" b="1" i="1" u="none" strike="noStrike" cap="none" dirty="0">
                  <a:solidFill>
                    <a:srgbClr val="C00000"/>
                  </a:solidFill>
                  <a:effectLst/>
                  <a:latin typeface="+mj-lt"/>
                  <a:ea typeface="Calibri"/>
                  <a:cs typeface="Calibri"/>
                  <a:sym typeface="Calibri"/>
                </a:endParaRPr>
              </a:p>
              <a:p>
                <a:pPr marL="0" indent="0">
                  <a:lnSpc>
                    <a:spcPct val="250000"/>
                  </a:lnSpc>
                  <a:buNone/>
                </a:pPr>
                <a:endParaRPr lang="en-US" sz="2800" dirty="0">
                  <a:solidFill>
                    <a:srgbClr val="C00000"/>
                  </a:solidFill>
                  <a:latin typeface="+mj-lt"/>
                </a:endParaRPr>
              </a:p>
            </p:txBody>
          </p:sp>
        </mc:Choice>
        <mc:Fallback xmlns="">
          <p:sp>
            <p:nvSpPr>
              <p:cNvPr id="5" name="Subtitle 2">
                <a:extLst>
                  <a:ext uri="{FF2B5EF4-FFF2-40B4-BE49-F238E27FC236}">
                    <a16:creationId xmlns:a16="http://schemas.microsoft.com/office/drawing/2014/main" id="{60E73613-4138-42EF-9C0F-53EC05BD8917}"/>
                  </a:ext>
                </a:extLst>
              </p:cNvPr>
              <p:cNvSpPr txBox="1">
                <a:spLocks noRot="1" noChangeAspect="1" noMove="1" noResize="1" noEditPoints="1" noAdjustHandles="1" noChangeArrowheads="1" noChangeShapeType="1" noTextEdit="1"/>
              </p:cNvSpPr>
              <p:nvPr/>
            </p:nvSpPr>
            <p:spPr>
              <a:xfrm>
                <a:off x="2933700" y="4002622"/>
                <a:ext cx="8247888" cy="2855378"/>
              </a:xfrm>
              <a:prstGeom prst="rect">
                <a:avLst/>
              </a:prstGeom>
              <a:blipFill>
                <a:blip r:embed="rId5"/>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F1873359-23DF-445B-A874-D1890350282B}"/>
                  </a:ext>
                </a:extLst>
              </p:cNvPr>
              <p:cNvSpPr/>
              <p:nvPr/>
            </p:nvSpPr>
            <p:spPr>
              <a:xfrm>
                <a:off x="9091200" y="2773680"/>
                <a:ext cx="1828260"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65</a:t>
                </a:r>
                <a14:m>
                  <m:oMath xmlns:m="http://schemas.openxmlformats.org/officeDocument/2006/math">
                    <m:r>
                      <a:rPr lang="en-US" sz="28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en-US" sz="2800" b="1" dirty="0">
                  <a:solidFill>
                    <a:schemeClr val="bg1"/>
                  </a:solidFill>
                </a:endParaRPr>
              </a:p>
            </p:txBody>
          </p:sp>
        </mc:Choice>
        <mc:Fallback xmlns="">
          <p:sp>
            <p:nvSpPr>
              <p:cNvPr id="6" name="Rectangle 5">
                <a:extLst>
                  <a:ext uri="{FF2B5EF4-FFF2-40B4-BE49-F238E27FC236}">
                    <a16:creationId xmlns:a16="http://schemas.microsoft.com/office/drawing/2014/main" id="{F1873359-23DF-445B-A874-D1890350282B}"/>
                  </a:ext>
                </a:extLst>
              </p:cNvPr>
              <p:cNvSpPr>
                <a:spLocks noRot="1" noChangeAspect="1" noMove="1" noResize="1" noEditPoints="1" noAdjustHandles="1" noChangeArrowheads="1" noChangeShapeType="1" noTextEdit="1"/>
              </p:cNvSpPr>
              <p:nvPr/>
            </p:nvSpPr>
            <p:spPr>
              <a:xfrm>
                <a:off x="9091200" y="2773680"/>
                <a:ext cx="1828260" cy="655320"/>
              </a:xfrm>
              <a:prstGeom prst="rect">
                <a:avLst/>
              </a:prstGeom>
              <a:blipFill>
                <a:blip r:embed="rId6"/>
                <a:stretch>
                  <a:fillRect b="-14815"/>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4E8A9EF8-3B03-4DD7-BA77-0B700C1688E7}"/>
                  </a:ext>
                </a:extLst>
              </p:cNvPr>
              <p:cNvSpPr/>
              <p:nvPr/>
            </p:nvSpPr>
            <p:spPr>
              <a:xfrm>
                <a:off x="7262940" y="2773680"/>
                <a:ext cx="1810512"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50</a:t>
                </a:r>
                <a14:m>
                  <m:oMath xmlns:m="http://schemas.openxmlformats.org/officeDocument/2006/math">
                    <m:r>
                      <a:rPr lang="en-US" sz="28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en-US" sz="2800" b="1" dirty="0">
                  <a:solidFill>
                    <a:schemeClr val="bg1"/>
                  </a:solidFill>
                </a:endParaRPr>
              </a:p>
            </p:txBody>
          </p:sp>
        </mc:Choice>
        <mc:Fallback xmlns="">
          <p:sp>
            <p:nvSpPr>
              <p:cNvPr id="7" name="Rectangle 6">
                <a:extLst>
                  <a:ext uri="{FF2B5EF4-FFF2-40B4-BE49-F238E27FC236}">
                    <a16:creationId xmlns:a16="http://schemas.microsoft.com/office/drawing/2014/main" id="{4E8A9EF8-3B03-4DD7-BA77-0B700C1688E7}"/>
                  </a:ext>
                </a:extLst>
              </p:cNvPr>
              <p:cNvSpPr>
                <a:spLocks noRot="1" noChangeAspect="1" noMove="1" noResize="1" noEditPoints="1" noAdjustHandles="1" noChangeArrowheads="1" noChangeShapeType="1" noTextEdit="1"/>
              </p:cNvSpPr>
              <p:nvPr/>
            </p:nvSpPr>
            <p:spPr>
              <a:xfrm>
                <a:off x="7262940" y="2773680"/>
                <a:ext cx="1810512" cy="655320"/>
              </a:xfrm>
              <a:prstGeom prst="rect">
                <a:avLst/>
              </a:prstGeom>
              <a:blipFill>
                <a:blip r:embed="rId7"/>
                <a:stretch>
                  <a:fillRect b="-14815"/>
                </a:stretch>
              </a:blipFill>
              <a:ln>
                <a:noFill/>
              </a:ln>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2823803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wipe(left)">
                                      <p:cBhvr>
                                        <p:cTn id="16" dur="500"/>
                                        <p:tgtEl>
                                          <p:spTgt spid="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wipe(left)">
                                      <p:cBhvr>
                                        <p:cTn id="21" dur="500"/>
                                        <p:tgtEl>
                                          <p:spTgt spid="5">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txEl>
                                              <p:pRg st="3" end="3"/>
                                            </p:txEl>
                                          </p:spTgt>
                                        </p:tgtEl>
                                        <p:attrNameLst>
                                          <p:attrName>style.visibility</p:attrName>
                                        </p:attrNameLst>
                                      </p:cBhvr>
                                      <p:to>
                                        <p:strVal val="visible"/>
                                      </p:to>
                                    </p:set>
                                    <p:animEffect transition="in" filter="wipe(left)">
                                      <p:cBhvr>
                                        <p:cTn id="26" dur="500"/>
                                        <p:tgtEl>
                                          <p:spTgt spid="5">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Effect transition="in" filter="wipe(left)">
                                      <p:cBhvr>
                                        <p:cTn id="31" dur="500"/>
                                        <p:tgtEl>
                                          <p:spTgt spid="5">
                                            <p:txEl>
                                              <p:pRg st="4" end="4"/>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sym typeface="Comic Sans MS"/>
              </a:rPr>
              <a:t>Ecrivez la nature du triangle et trouvez la mesure de l’angle qui manque.</a:t>
            </a:r>
          </a:p>
        </p:txBody>
      </p:sp>
      <mc:AlternateContent xmlns:mc="http://schemas.openxmlformats.org/markup-compatibility/2006" xmlns:a14="http://schemas.microsoft.com/office/drawing/2010/main">
        <mc:Choice Requires="a14">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3249724273"/>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fr-FR" sz="2800" b="1" noProof="0" dirty="0">
                              <a:solidFill>
                                <a:schemeClr val="tx1">
                                  <a:lumMod val="75000"/>
                                  <a:lumOff val="25000"/>
                                </a:schemeClr>
                              </a:solidFill>
                              <a:latin typeface="+mj-lt"/>
                            </a:rPr>
                            <a:t>Nature du triangle ABC</a:t>
                          </a: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𝑨𝑩𝑪</m:t>
                                    </m:r>
                                  </m:e>
                                </m:acc>
                              </m:oMath>
                            </m:oMathPara>
                          </a14:m>
                          <a:endParaRPr lang="fr-FR" sz="2800" b="1" noProof="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𝑩𝑨𝑪</m:t>
                                    </m:r>
                                  </m:e>
                                </m:acc>
                              </m:oMath>
                            </m:oMathPara>
                          </a14:m>
                          <a:endParaRPr lang="fr-FR" sz="2800" b="1" noProof="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𝑨𝑪𝑩</m:t>
                                    </m:r>
                                  </m:e>
                                </m:acc>
                              </m:oMath>
                            </m:oMathPara>
                          </a14:m>
                          <a:endParaRPr lang="fr-FR" sz="2800" b="1" noProof="0">
                            <a:solidFill>
                              <a:schemeClr val="tx1">
                                <a:lumMod val="75000"/>
                                <a:lumOff val="25000"/>
                              </a:schemeClr>
                            </a:solidFill>
                            <a:latin typeface="+mj-lt"/>
                          </a:endParaRPr>
                        </a:p>
                      </a:txBody>
                      <a:tcPr anchor="ctr">
                        <a:solidFill>
                          <a:schemeClr val="tx2"/>
                        </a:solidFill>
                      </a:tcPr>
                    </a:tc>
                    <a:extLst>
                      <a:ext uri="{0D108BD9-81ED-4DB2-BD59-A6C34878D82A}">
                        <a16:rowId xmlns:a16="http://schemas.microsoft.com/office/drawing/2014/main" val="3938563530"/>
                      </a:ext>
                    </a:extLst>
                  </a:tr>
                  <a:tr h="663497">
                    <a:tc>
                      <a:txBody>
                        <a:bodyPr/>
                        <a:lstStyle/>
                        <a:p>
                          <a:endParaRPr lang="fr-FR" sz="2800" b="1" noProof="0">
                            <a:solidFill>
                              <a:schemeClr val="tx1">
                                <a:lumMod val="75000"/>
                                <a:lumOff val="25000"/>
                              </a:schemeClr>
                            </a:solidFill>
                            <a:latin typeface="+mj-lt"/>
                          </a:endParaRPr>
                        </a:p>
                      </a:txBody>
                      <a:tcPr/>
                    </a:tc>
                    <a:tc>
                      <a:txBody>
                        <a:bodyPr/>
                        <a:lstStyle/>
                        <a:p>
                          <a:pPr algn="ctr"/>
                          <a:r>
                            <a:rPr lang="fr-FR" sz="2800" b="1" noProof="0">
                              <a:solidFill>
                                <a:schemeClr val="tx1">
                                  <a:lumMod val="75000"/>
                                  <a:lumOff val="25000"/>
                                </a:schemeClr>
                              </a:solidFill>
                              <a:latin typeface="+mj-lt"/>
                            </a:rPr>
                            <a:t>90</a:t>
                          </a:r>
                          <a:r>
                            <a:rPr lang="fr-FR" sz="2800" b="1" i="0" u="none" strike="noStrike" cap="none" baseline="30000" noProof="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fr-FR" sz="2800" b="1" noProof="0">
                            <a:solidFill>
                              <a:schemeClr val="tx1">
                                <a:lumMod val="65000"/>
                                <a:lumOff val="35000"/>
                              </a:schemeClr>
                            </a:solidFill>
                            <a:latin typeface="+mj-lt"/>
                          </a:endParaRPr>
                        </a:p>
                      </a:txBody>
                      <a:tcPr anchor="ctr"/>
                    </a:tc>
                    <a:tc>
                      <a:txBody>
                        <a:bodyPr/>
                        <a:lstStyle/>
                        <a:p>
                          <a:pPr algn="ctr"/>
                          <a:r>
                            <a:rPr lang="fr-FR" sz="2800" b="1" noProof="0">
                              <a:solidFill>
                                <a:schemeClr val="tx1">
                                  <a:lumMod val="75000"/>
                                  <a:lumOff val="25000"/>
                                </a:schemeClr>
                              </a:solidFill>
                              <a:latin typeface="+mj-lt"/>
                            </a:rPr>
                            <a:t>30</a:t>
                          </a:r>
                          <a:r>
                            <a:rPr lang="fr-FR" sz="2800" b="1" i="0" u="none" strike="noStrike" cap="none" baseline="30000" noProof="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fr-FR" sz="2800" b="1" noProof="0">
                            <a:solidFill>
                              <a:schemeClr val="tx1">
                                <a:lumMod val="65000"/>
                                <a:lumOff val="35000"/>
                              </a:schemeClr>
                            </a:solidFill>
                            <a:latin typeface="+mj-lt"/>
                          </a:endParaRPr>
                        </a:p>
                      </a:txBody>
                      <a:tcPr anchor="ctr"/>
                    </a:tc>
                    <a:tc>
                      <a:txBody>
                        <a:bodyPr/>
                        <a:lstStyle/>
                        <a:p>
                          <a:pPr algn="ctr"/>
                          <a:endParaRPr lang="fr-FR" sz="2800" b="1" noProof="0" dirty="0">
                            <a:solidFill>
                              <a:schemeClr val="tx1">
                                <a:lumMod val="75000"/>
                                <a:lumOff val="25000"/>
                              </a:schemeClr>
                            </a:solidFill>
                            <a:latin typeface="+mj-lt"/>
                          </a:endParaRPr>
                        </a:p>
                      </a:txBody>
                      <a:tcPr/>
                    </a:tc>
                    <a:extLst>
                      <a:ext uri="{0D108BD9-81ED-4DB2-BD59-A6C34878D82A}">
                        <a16:rowId xmlns:a16="http://schemas.microsoft.com/office/drawing/2014/main" val="2072560750"/>
                      </a:ext>
                    </a:extLst>
                  </a:tr>
                </a:tbl>
              </a:graphicData>
            </a:graphic>
          </p:graphicFrame>
        </mc:Choice>
        <mc:Fallback xmlns="">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3249724273"/>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fr-FR" sz="2800" b="1" noProof="0">
                              <a:solidFill>
                                <a:schemeClr val="tx1">
                                  <a:lumMod val="75000"/>
                                  <a:lumOff val="25000"/>
                                </a:schemeClr>
                              </a:solidFill>
                              <a:latin typeface="+mj-lt"/>
                            </a:rPr>
                            <a:t>Nature du triangle ABC</a:t>
                          </a:r>
                        </a:p>
                      </a:txBody>
                      <a:tcPr anchor="ctr">
                        <a:solidFill>
                          <a:schemeClr val="tx2"/>
                        </a:solidFill>
                      </a:tcPr>
                    </a:tc>
                    <a:tc>
                      <a:txBody>
                        <a:bodyPr/>
                        <a:lstStyle/>
                        <a:p>
                          <a:endParaRPr lang="fr-FR"/>
                        </a:p>
                      </a:txBody>
                      <a:tcPr anchor="ctr">
                        <a:blipFill>
                          <a:blip r:embed="rId4"/>
                          <a:stretch>
                            <a:fillRect l="-245333" t="-662" r="-201000" b="-82781"/>
                          </a:stretch>
                        </a:blipFill>
                      </a:tcPr>
                    </a:tc>
                    <a:tc>
                      <a:txBody>
                        <a:bodyPr/>
                        <a:lstStyle/>
                        <a:p>
                          <a:endParaRPr lang="fr-FR"/>
                        </a:p>
                      </a:txBody>
                      <a:tcPr anchor="ctr">
                        <a:blipFill>
                          <a:blip r:embed="rId4"/>
                          <a:stretch>
                            <a:fillRect l="-344186" t="-662" r="-100332" b="-82781"/>
                          </a:stretch>
                        </a:blipFill>
                      </a:tcPr>
                    </a:tc>
                    <a:tc>
                      <a:txBody>
                        <a:bodyPr/>
                        <a:lstStyle/>
                        <a:p>
                          <a:endParaRPr lang="fr-FR"/>
                        </a:p>
                      </a:txBody>
                      <a:tcPr anchor="ctr">
                        <a:blipFill>
                          <a:blip r:embed="rId4"/>
                          <a:stretch>
                            <a:fillRect l="-445667" t="-662" r="-667" b="-82781"/>
                          </a:stretch>
                        </a:blipFill>
                      </a:tcPr>
                    </a:tc>
                    <a:extLst>
                      <a:ext uri="{0D108BD9-81ED-4DB2-BD59-A6C34878D82A}">
                        <a16:rowId xmlns:a16="http://schemas.microsoft.com/office/drawing/2014/main" val="3938563530"/>
                      </a:ext>
                    </a:extLst>
                  </a:tr>
                  <a:tr h="663497">
                    <a:tc>
                      <a:txBody>
                        <a:bodyPr/>
                        <a:lstStyle/>
                        <a:p>
                          <a:endParaRPr lang="fr-FR" sz="2800" b="1" noProof="0">
                            <a:solidFill>
                              <a:schemeClr val="tx1">
                                <a:lumMod val="75000"/>
                                <a:lumOff val="25000"/>
                              </a:schemeClr>
                            </a:solidFill>
                            <a:latin typeface="+mj-lt"/>
                          </a:endParaRPr>
                        </a:p>
                      </a:txBody>
                      <a:tcPr/>
                    </a:tc>
                    <a:tc>
                      <a:txBody>
                        <a:bodyPr/>
                        <a:lstStyle/>
                        <a:p>
                          <a:pPr algn="ctr"/>
                          <a:r>
                            <a:rPr lang="fr-FR" sz="2800" b="1" noProof="0">
                              <a:solidFill>
                                <a:schemeClr val="tx1">
                                  <a:lumMod val="75000"/>
                                  <a:lumOff val="25000"/>
                                </a:schemeClr>
                              </a:solidFill>
                              <a:latin typeface="+mj-lt"/>
                            </a:rPr>
                            <a:t>90</a:t>
                          </a:r>
                          <a:r>
                            <a:rPr lang="fr-FR" sz="2800" b="1" i="0" u="none" strike="noStrike" cap="none" baseline="30000" noProof="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fr-FR" sz="2800" b="1" noProof="0">
                            <a:solidFill>
                              <a:schemeClr val="tx1">
                                <a:lumMod val="65000"/>
                                <a:lumOff val="35000"/>
                              </a:schemeClr>
                            </a:solidFill>
                            <a:latin typeface="+mj-lt"/>
                          </a:endParaRPr>
                        </a:p>
                      </a:txBody>
                      <a:tcPr anchor="ctr"/>
                    </a:tc>
                    <a:tc>
                      <a:txBody>
                        <a:bodyPr/>
                        <a:lstStyle/>
                        <a:p>
                          <a:pPr algn="ctr"/>
                          <a:r>
                            <a:rPr lang="fr-FR" sz="2800" b="1" noProof="0">
                              <a:solidFill>
                                <a:schemeClr val="tx1">
                                  <a:lumMod val="75000"/>
                                  <a:lumOff val="25000"/>
                                </a:schemeClr>
                              </a:solidFill>
                              <a:latin typeface="+mj-lt"/>
                            </a:rPr>
                            <a:t>30</a:t>
                          </a:r>
                          <a:r>
                            <a:rPr lang="fr-FR" sz="2800" b="1" i="0" u="none" strike="noStrike" cap="none" baseline="30000" noProof="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fr-FR" sz="2800" b="1" noProof="0">
                            <a:solidFill>
                              <a:schemeClr val="tx1">
                                <a:lumMod val="65000"/>
                                <a:lumOff val="35000"/>
                              </a:schemeClr>
                            </a:solidFill>
                            <a:latin typeface="+mj-lt"/>
                          </a:endParaRPr>
                        </a:p>
                      </a:txBody>
                      <a:tcPr anchor="ctr"/>
                    </a:tc>
                    <a:tc>
                      <a:txBody>
                        <a:bodyPr/>
                        <a:lstStyle/>
                        <a:p>
                          <a:pPr algn="ctr"/>
                          <a:endParaRPr lang="fr-FR" sz="2800" b="1" noProof="0" dirty="0">
                            <a:solidFill>
                              <a:schemeClr val="tx1">
                                <a:lumMod val="75000"/>
                                <a:lumOff val="25000"/>
                              </a:schemeClr>
                            </a:solidFill>
                            <a:latin typeface="+mj-lt"/>
                          </a:endParaRPr>
                        </a:p>
                      </a:txBody>
                      <a:tcPr/>
                    </a:tc>
                    <a:extLst>
                      <a:ext uri="{0D108BD9-81ED-4DB2-BD59-A6C34878D82A}">
                        <a16:rowId xmlns:a16="http://schemas.microsoft.com/office/drawing/2014/main" val="2072560750"/>
                      </a:ext>
                    </a:extLst>
                  </a:tr>
                </a:tbl>
              </a:graphicData>
            </a:graphic>
          </p:graphicFrame>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83010C3E-4F69-4A46-BD1D-C8BFBEBB1B77}"/>
                  </a:ext>
                </a:extLst>
              </p:cNvPr>
              <p:cNvSpPr txBox="1"/>
              <p:nvPr/>
            </p:nvSpPr>
            <p:spPr>
              <a:xfrm>
                <a:off x="2933700" y="4421660"/>
                <a:ext cx="6092456" cy="1428083"/>
              </a:xfrm>
              <a:prstGeom prst="rect">
                <a:avLst/>
              </a:prstGeom>
              <a:noFill/>
            </p:spPr>
            <p:txBody>
              <a:bodyPr wrap="square">
                <a:spAutoFit/>
              </a:bodyPr>
              <a:lstStyle/>
              <a:p>
                <a:pPr marL="0" indent="0">
                  <a:buNone/>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𝑨𝑪𝑩</m:t>
                          </m:r>
                        </m:e>
                      </m:acc>
                      <m:r>
                        <a:rPr lang="en-US" sz="2800" b="1" i="1">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𝟗𝟎</m:t>
                      </m:r>
                      <m:r>
                        <a:rPr lang="en-US" sz="2800" b="1" i="1">
                          <a:solidFill>
                            <a:srgbClr val="C00000"/>
                          </a:solidFill>
                          <a:latin typeface="Cambria Math" panose="02040503050406030204" pitchFamily="18" charset="0"/>
                          <a:ea typeface="Calibri"/>
                          <a:cs typeface="Calibri"/>
                          <a:sym typeface="Calibri"/>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𝑩𝑨𝑪</m:t>
                          </m:r>
                        </m:e>
                      </m:acc>
                      <m:r>
                        <a:rPr lang="en-US" sz="2800" b="1" i="1">
                          <a:solidFill>
                            <a:srgbClr val="C00000"/>
                          </a:solidFill>
                          <a:latin typeface="Cambria Math" panose="02040503050406030204" pitchFamily="18" charset="0"/>
                          <a:ea typeface="Calibri"/>
                          <a:cs typeface="Calibri"/>
                          <a:sym typeface="Calibri"/>
                        </a:rPr>
                        <m:t> </m:t>
                      </m:r>
                    </m:oMath>
                  </m:oMathPara>
                </a14:m>
                <a:endParaRPr lang="en-US" sz="2800" dirty="0">
                  <a:solidFill>
                    <a:srgbClr val="C00000"/>
                  </a:solidFill>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𝑨𝑪𝑩</m:t>
                          </m:r>
                        </m:e>
                      </m:acc>
                      <m:r>
                        <a:rPr lang="en-US" sz="2800" b="1" i="1">
                          <a:solidFill>
                            <a:srgbClr val="C00000"/>
                          </a:solidFill>
                          <a:latin typeface="Cambria Math" panose="02040503050406030204" pitchFamily="18" charset="0"/>
                          <a:ea typeface="Calibri"/>
                          <a:cs typeface="Calibri"/>
                          <a:sym typeface="Calibri"/>
                        </a:rPr>
                        <m:t>=</m:t>
                      </m:r>
                      <m:r>
                        <a:rPr lang="en-US" sz="2800" b="1" i="1">
                          <a:solidFill>
                            <a:srgbClr val="C00000"/>
                          </a:solidFill>
                          <a:latin typeface="Cambria Math" panose="02040503050406030204" pitchFamily="18" charset="0"/>
                          <a:ea typeface="Calibri"/>
                          <a:cs typeface="Calibri"/>
                          <a:sym typeface="Calibri"/>
                        </a:rPr>
                        <m:t>𝟗𝟎</m:t>
                      </m:r>
                      <m:r>
                        <a:rPr lang="en-US" sz="2800" b="1" i="1">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𝟑𝟎</m:t>
                      </m:r>
                      <m:r>
                        <a:rPr lang="en-US" sz="2800" b="1" i="1">
                          <a:solidFill>
                            <a:srgbClr val="C00000"/>
                          </a:solidFill>
                          <a:latin typeface="Cambria Math" panose="02040503050406030204" pitchFamily="18" charset="0"/>
                          <a:ea typeface="Calibri"/>
                          <a:cs typeface="Calibri"/>
                          <a:sym typeface="Calibri"/>
                        </a:rPr>
                        <m:t>°</m:t>
                      </m:r>
                    </m:oMath>
                  </m:oMathPara>
                </a14:m>
                <a:endParaRPr lang="en-US" sz="2800" dirty="0">
                  <a:solidFill>
                    <a:srgbClr val="C00000"/>
                  </a:solidFill>
                  <a:latin typeface="+mj-lt"/>
                  <a:ea typeface="Calibri"/>
                  <a:cs typeface="Calibri"/>
                  <a:sym typeface="Calibri"/>
                </a:endParaRPr>
              </a:p>
              <a:p>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𝑨𝑪𝑩</m:t>
                          </m:r>
                        </m:e>
                      </m:acc>
                      <m:r>
                        <a:rPr lang="en-US" sz="2800" b="1" i="1">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𝟔𝟎</m:t>
                      </m:r>
                      <m:r>
                        <a:rPr lang="en-US" sz="2800" b="1" i="1">
                          <a:solidFill>
                            <a:srgbClr val="C00000"/>
                          </a:solidFill>
                          <a:latin typeface="Cambria Math" panose="02040503050406030204" pitchFamily="18" charset="0"/>
                          <a:ea typeface="Calibri"/>
                          <a:cs typeface="Calibri"/>
                          <a:sym typeface="Calibri"/>
                        </a:rPr>
                        <m:t>°</m:t>
                      </m:r>
                    </m:oMath>
                  </m:oMathPara>
                </a14:m>
                <a:endParaRPr lang="en-US" sz="2800" dirty="0">
                  <a:solidFill>
                    <a:srgbClr val="C00000"/>
                  </a:solidFill>
                  <a:latin typeface="+mj-lt"/>
                  <a:ea typeface="Calibri"/>
                  <a:cs typeface="Calibri"/>
                  <a:sym typeface="Calibri"/>
                </a:endParaRPr>
              </a:p>
            </p:txBody>
          </p:sp>
        </mc:Choice>
        <mc:Fallback xmlns="">
          <p:sp>
            <p:nvSpPr>
              <p:cNvPr id="4" name="TextBox 3">
                <a:extLst>
                  <a:ext uri="{FF2B5EF4-FFF2-40B4-BE49-F238E27FC236}">
                    <a16:creationId xmlns:a16="http://schemas.microsoft.com/office/drawing/2014/main" id="{83010C3E-4F69-4A46-BD1D-C8BFBEBB1B77}"/>
                  </a:ext>
                </a:extLst>
              </p:cNvPr>
              <p:cNvSpPr txBox="1">
                <a:spLocks noRot="1" noChangeAspect="1" noMove="1" noResize="1" noEditPoints="1" noAdjustHandles="1" noChangeArrowheads="1" noChangeShapeType="1" noTextEdit="1"/>
              </p:cNvSpPr>
              <p:nvPr/>
            </p:nvSpPr>
            <p:spPr>
              <a:xfrm>
                <a:off x="2933700" y="4421660"/>
                <a:ext cx="6092456" cy="1428083"/>
              </a:xfrm>
              <a:prstGeom prst="rect">
                <a:avLst/>
              </a:prstGeom>
              <a:blipFill>
                <a:blip r:embed="rId5"/>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CD173F36-11C9-4098-9ACF-E6F60BDC65E4}"/>
                  </a:ext>
                </a:extLst>
              </p:cNvPr>
              <p:cNvSpPr/>
              <p:nvPr/>
            </p:nvSpPr>
            <p:spPr>
              <a:xfrm>
                <a:off x="9103075" y="2761805"/>
                <a:ext cx="1801368"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60</a:t>
                </a:r>
                <a14:m>
                  <m:oMath xmlns:m="http://schemas.openxmlformats.org/officeDocument/2006/math">
                    <m:r>
                      <a:rPr lang="en-US" sz="28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en-US" sz="2800" b="1" dirty="0">
                  <a:solidFill>
                    <a:schemeClr val="bg1"/>
                  </a:solidFill>
                </a:endParaRPr>
              </a:p>
            </p:txBody>
          </p:sp>
        </mc:Choice>
        <mc:Fallback xmlns="">
          <p:sp>
            <p:nvSpPr>
              <p:cNvPr id="6" name="Rectangle 5">
                <a:extLst>
                  <a:ext uri="{FF2B5EF4-FFF2-40B4-BE49-F238E27FC236}">
                    <a16:creationId xmlns:a16="http://schemas.microsoft.com/office/drawing/2014/main" id="{CD173F36-11C9-4098-9ACF-E6F60BDC65E4}"/>
                  </a:ext>
                </a:extLst>
              </p:cNvPr>
              <p:cNvSpPr>
                <a:spLocks noRot="1" noChangeAspect="1" noMove="1" noResize="1" noEditPoints="1" noAdjustHandles="1" noChangeArrowheads="1" noChangeShapeType="1" noTextEdit="1"/>
              </p:cNvSpPr>
              <p:nvPr/>
            </p:nvSpPr>
            <p:spPr>
              <a:xfrm>
                <a:off x="9103075" y="2761805"/>
                <a:ext cx="1801368" cy="655320"/>
              </a:xfrm>
              <a:prstGeom prst="rect">
                <a:avLst/>
              </a:prstGeom>
              <a:blipFill>
                <a:blip r:embed="rId6"/>
                <a:stretch>
                  <a:fillRect b="-14815"/>
                </a:stretch>
              </a:blipFill>
              <a:ln>
                <a:noFill/>
              </a:ln>
            </p:spPr>
            <p:txBody>
              <a:bodyPr/>
              <a:lstStyle/>
              <a:p>
                <a:r>
                  <a:rPr lang="fr-FR">
                    <a:noFill/>
                  </a:rPr>
                  <a:t> </a:t>
                </a:r>
              </a:p>
            </p:txBody>
          </p:sp>
        </mc:Fallback>
      </mc:AlternateContent>
      <p:sp>
        <p:nvSpPr>
          <p:cNvPr id="7" name="Rectangle 6">
            <a:extLst>
              <a:ext uri="{FF2B5EF4-FFF2-40B4-BE49-F238E27FC236}">
                <a16:creationId xmlns:a16="http://schemas.microsoft.com/office/drawing/2014/main" id="{4FC3B541-6103-4258-935A-458E0785407E}"/>
              </a:ext>
            </a:extLst>
          </p:cNvPr>
          <p:cNvSpPr/>
          <p:nvPr/>
        </p:nvSpPr>
        <p:spPr>
          <a:xfrm>
            <a:off x="952500" y="2773680"/>
            <a:ext cx="4474906"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solidFill>
                  <a:schemeClr val="bg1"/>
                </a:solidFill>
              </a:rPr>
              <a:t>Rectangle en B</a:t>
            </a:r>
          </a:p>
        </p:txBody>
      </p:sp>
    </p:spTree>
    <p:custDataLst>
      <p:tags r:id="rId1"/>
    </p:custDataLst>
    <p:extLst>
      <p:ext uri="{BB962C8B-B14F-4D97-AF65-F5344CB8AC3E}">
        <p14:creationId xmlns:p14="http://schemas.microsoft.com/office/powerpoint/2010/main" val="1185229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left)">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ipe(left)">
                                      <p:cBhvr>
                                        <p:cTn id="22" dur="500"/>
                                        <p:tgtEl>
                                          <p:spTgt spid="4">
                                            <p:txEl>
                                              <p:pRg st="2" end="2"/>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8041426"/>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fr-FR" sz="2800" b="1" noProof="0" dirty="0">
                              <a:solidFill>
                                <a:schemeClr val="tx1">
                                  <a:lumMod val="75000"/>
                                  <a:lumOff val="25000"/>
                                </a:schemeClr>
                              </a:solidFill>
                              <a:latin typeface="+mj-lt"/>
                            </a:rPr>
                            <a:t>Nature du triangle ABC</a:t>
                          </a: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𝑨𝑩𝑪</m:t>
                                    </m:r>
                                  </m:e>
                                </m:acc>
                              </m:oMath>
                            </m:oMathPara>
                          </a14:m>
                          <a:endParaRPr lang="fr-FR" sz="2800" b="1" noProof="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𝑩𝑨𝑪</m:t>
                                    </m:r>
                                  </m:e>
                                </m:acc>
                              </m:oMath>
                            </m:oMathPara>
                          </a14:m>
                          <a:endParaRPr lang="fr-FR" sz="2800" b="1" noProof="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𝑨𝑪𝑩</m:t>
                                    </m:r>
                                  </m:e>
                                </m:acc>
                              </m:oMath>
                            </m:oMathPara>
                          </a14:m>
                          <a:endParaRPr lang="fr-FR" sz="2800" b="1" noProof="0">
                            <a:solidFill>
                              <a:schemeClr val="tx1">
                                <a:lumMod val="75000"/>
                                <a:lumOff val="25000"/>
                              </a:schemeClr>
                            </a:solidFill>
                            <a:latin typeface="+mj-lt"/>
                          </a:endParaRPr>
                        </a:p>
                      </a:txBody>
                      <a:tcPr anchor="ctr">
                        <a:solidFill>
                          <a:schemeClr val="tx2"/>
                        </a:solidFill>
                      </a:tcPr>
                    </a:tc>
                    <a:extLst>
                      <a:ext uri="{0D108BD9-81ED-4DB2-BD59-A6C34878D82A}">
                        <a16:rowId xmlns:a16="http://schemas.microsoft.com/office/drawing/2014/main" val="3938563530"/>
                      </a:ext>
                    </a:extLst>
                  </a:tr>
                  <a:tr h="663497">
                    <a:tc>
                      <a:txBody>
                        <a:bodyPr/>
                        <a:lstStyle/>
                        <a:p>
                          <a:endParaRPr lang="fr-FR" sz="2800" b="1" noProof="0">
                            <a:solidFill>
                              <a:schemeClr val="tx1">
                                <a:lumMod val="75000"/>
                                <a:lumOff val="25000"/>
                              </a:schemeClr>
                            </a:solidFill>
                            <a:latin typeface="+mj-lt"/>
                          </a:endParaRPr>
                        </a:p>
                      </a:txBody>
                      <a:tcPr/>
                    </a:tc>
                    <a:tc>
                      <a:txBody>
                        <a:bodyPr/>
                        <a:lstStyle/>
                        <a:p>
                          <a:pPr algn="ctr"/>
                          <a:endParaRPr lang="fr-FR" sz="2800" b="1" noProof="0">
                            <a:solidFill>
                              <a:schemeClr val="tx1">
                                <a:lumMod val="75000"/>
                                <a:lumOff val="25000"/>
                              </a:schemeClr>
                            </a:solidFill>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fr-FR" sz="2800" b="1" i="0" u="none" strike="noStrike" cap="none" noProof="0">
                              <a:solidFill>
                                <a:schemeClr val="tx1">
                                  <a:lumMod val="75000"/>
                                  <a:lumOff val="25000"/>
                                </a:schemeClr>
                              </a:solidFill>
                              <a:latin typeface="+mj-lt"/>
                              <a:ea typeface="Arial"/>
                              <a:cs typeface="Arial"/>
                              <a:sym typeface="Arial"/>
                            </a:rPr>
                            <a:t>90</a:t>
                          </a:r>
                          <a:r>
                            <a:rPr lang="fr-FR" sz="2800" b="1" i="0" u="none" strike="noStrike" cap="none" baseline="30000" noProof="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fr-FR" sz="2800" b="1" i="0" u="none" strike="noStrike" cap="none" noProof="0">
                            <a:solidFill>
                              <a:schemeClr val="tx1">
                                <a:lumMod val="65000"/>
                                <a:lumOff val="35000"/>
                              </a:schemeClr>
                            </a:solidFill>
                            <a:latin typeface="+mj-lt"/>
                            <a:ea typeface="Arial"/>
                            <a:cs typeface="Arial"/>
                            <a:sym typeface="Aria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fr-FR" sz="2800" b="1" i="0" u="none" strike="noStrike" cap="none" noProof="0" dirty="0">
                              <a:solidFill>
                                <a:schemeClr val="tx1">
                                  <a:lumMod val="75000"/>
                                  <a:lumOff val="25000"/>
                                </a:schemeClr>
                              </a:solidFill>
                              <a:latin typeface="+mj-lt"/>
                              <a:ea typeface="Arial"/>
                              <a:cs typeface="Arial"/>
                              <a:sym typeface="Arial"/>
                            </a:rPr>
                            <a:t>45</a:t>
                          </a:r>
                          <a:r>
                            <a:rPr lang="fr-FR" sz="2800" b="1" i="0" u="none" strike="noStrike" cap="none" baseline="30000" noProof="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fr-FR" sz="2800" b="1" i="0" u="none" strike="noStrike" cap="none" noProof="0" dirty="0">
                            <a:solidFill>
                              <a:schemeClr val="tx1">
                                <a:lumMod val="75000"/>
                                <a:lumOff val="25000"/>
                              </a:schemeClr>
                            </a:solidFill>
                            <a:latin typeface="+mj-lt"/>
                            <a:ea typeface="Arial"/>
                            <a:cs typeface="Arial"/>
                            <a:sym typeface="Arial"/>
                          </a:endParaRPr>
                        </a:p>
                      </a:txBody>
                      <a:tcPr anchor="ctr"/>
                    </a:tc>
                    <a:extLst>
                      <a:ext uri="{0D108BD9-81ED-4DB2-BD59-A6C34878D82A}">
                        <a16:rowId xmlns:a16="http://schemas.microsoft.com/office/drawing/2014/main" val="2072560750"/>
                      </a:ext>
                    </a:extLst>
                  </a:tr>
                </a:tbl>
              </a:graphicData>
            </a:graphic>
          </p:graphicFrame>
        </mc:Choice>
        <mc:Fallback xmlns="">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8041426"/>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fr-FR" sz="2800" b="1" noProof="0">
                              <a:solidFill>
                                <a:schemeClr val="tx1">
                                  <a:lumMod val="75000"/>
                                  <a:lumOff val="25000"/>
                                </a:schemeClr>
                              </a:solidFill>
                              <a:latin typeface="+mj-lt"/>
                            </a:rPr>
                            <a:t>Nature du triangle ABC</a:t>
                          </a:r>
                        </a:p>
                      </a:txBody>
                      <a:tcPr anchor="ctr">
                        <a:solidFill>
                          <a:schemeClr val="tx2"/>
                        </a:solidFill>
                      </a:tcPr>
                    </a:tc>
                    <a:tc>
                      <a:txBody>
                        <a:bodyPr/>
                        <a:lstStyle/>
                        <a:p>
                          <a:endParaRPr lang="fr-FR"/>
                        </a:p>
                      </a:txBody>
                      <a:tcPr anchor="ctr">
                        <a:blipFill>
                          <a:blip r:embed="rId4"/>
                          <a:stretch>
                            <a:fillRect l="-245333" t="-662" r="-201000" b="-82781"/>
                          </a:stretch>
                        </a:blipFill>
                      </a:tcPr>
                    </a:tc>
                    <a:tc>
                      <a:txBody>
                        <a:bodyPr/>
                        <a:lstStyle/>
                        <a:p>
                          <a:endParaRPr lang="fr-FR"/>
                        </a:p>
                      </a:txBody>
                      <a:tcPr anchor="ctr">
                        <a:blipFill>
                          <a:blip r:embed="rId4"/>
                          <a:stretch>
                            <a:fillRect l="-344186" t="-662" r="-100332" b="-82781"/>
                          </a:stretch>
                        </a:blipFill>
                      </a:tcPr>
                    </a:tc>
                    <a:tc>
                      <a:txBody>
                        <a:bodyPr/>
                        <a:lstStyle/>
                        <a:p>
                          <a:endParaRPr lang="fr-FR"/>
                        </a:p>
                      </a:txBody>
                      <a:tcPr anchor="ctr">
                        <a:blipFill>
                          <a:blip r:embed="rId4"/>
                          <a:stretch>
                            <a:fillRect l="-445667" t="-662" r="-667" b="-82781"/>
                          </a:stretch>
                        </a:blipFill>
                      </a:tcPr>
                    </a:tc>
                    <a:extLst>
                      <a:ext uri="{0D108BD9-81ED-4DB2-BD59-A6C34878D82A}">
                        <a16:rowId xmlns:a16="http://schemas.microsoft.com/office/drawing/2014/main" val="3938563530"/>
                      </a:ext>
                    </a:extLst>
                  </a:tr>
                  <a:tr h="663497">
                    <a:tc>
                      <a:txBody>
                        <a:bodyPr/>
                        <a:lstStyle/>
                        <a:p>
                          <a:endParaRPr lang="fr-FR" sz="2800" b="1" noProof="0">
                            <a:solidFill>
                              <a:schemeClr val="tx1">
                                <a:lumMod val="75000"/>
                                <a:lumOff val="25000"/>
                              </a:schemeClr>
                            </a:solidFill>
                            <a:latin typeface="+mj-lt"/>
                          </a:endParaRPr>
                        </a:p>
                      </a:txBody>
                      <a:tcPr/>
                    </a:tc>
                    <a:tc>
                      <a:txBody>
                        <a:bodyPr/>
                        <a:lstStyle/>
                        <a:p>
                          <a:pPr algn="ctr"/>
                          <a:endParaRPr lang="fr-FR" sz="2800" b="1" noProof="0">
                            <a:solidFill>
                              <a:schemeClr val="tx1">
                                <a:lumMod val="75000"/>
                                <a:lumOff val="25000"/>
                              </a:schemeClr>
                            </a:solidFill>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fr-FR" sz="2800" b="1" i="0" u="none" strike="noStrike" cap="none" noProof="0">
                              <a:solidFill>
                                <a:schemeClr val="tx1">
                                  <a:lumMod val="75000"/>
                                  <a:lumOff val="25000"/>
                                </a:schemeClr>
                              </a:solidFill>
                              <a:latin typeface="+mj-lt"/>
                              <a:ea typeface="Arial"/>
                              <a:cs typeface="Arial"/>
                              <a:sym typeface="Arial"/>
                            </a:rPr>
                            <a:t>90</a:t>
                          </a:r>
                          <a:r>
                            <a:rPr lang="fr-FR" sz="2800" b="1" i="0" u="none" strike="noStrike" cap="none" baseline="30000" noProof="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fr-FR" sz="2800" b="1" i="0" u="none" strike="noStrike" cap="none" noProof="0">
                            <a:solidFill>
                              <a:schemeClr val="tx1">
                                <a:lumMod val="65000"/>
                                <a:lumOff val="35000"/>
                              </a:schemeClr>
                            </a:solidFill>
                            <a:latin typeface="+mj-lt"/>
                            <a:ea typeface="Arial"/>
                            <a:cs typeface="Arial"/>
                            <a:sym typeface="Aria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fr-FR" sz="2800" b="1" i="0" u="none" strike="noStrike" cap="none" noProof="0" dirty="0">
                              <a:solidFill>
                                <a:schemeClr val="tx1">
                                  <a:lumMod val="75000"/>
                                  <a:lumOff val="25000"/>
                                </a:schemeClr>
                              </a:solidFill>
                              <a:latin typeface="+mj-lt"/>
                              <a:ea typeface="Arial"/>
                              <a:cs typeface="Arial"/>
                              <a:sym typeface="Arial"/>
                            </a:rPr>
                            <a:t>45</a:t>
                          </a:r>
                          <a:r>
                            <a:rPr lang="fr-FR" sz="2800" b="1" i="0" u="none" strike="noStrike" cap="none" baseline="30000" noProof="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fr-FR" sz="2800" b="1" i="0" u="none" strike="noStrike" cap="none" noProof="0" dirty="0">
                            <a:solidFill>
                              <a:schemeClr val="tx1">
                                <a:lumMod val="75000"/>
                                <a:lumOff val="25000"/>
                              </a:schemeClr>
                            </a:solidFill>
                            <a:latin typeface="+mj-lt"/>
                            <a:ea typeface="Arial"/>
                            <a:cs typeface="Arial"/>
                            <a:sym typeface="Arial"/>
                          </a:endParaRPr>
                        </a:p>
                      </a:txBody>
                      <a:tcPr anchor="ctr"/>
                    </a:tc>
                    <a:extLst>
                      <a:ext uri="{0D108BD9-81ED-4DB2-BD59-A6C34878D82A}">
                        <a16:rowId xmlns:a16="http://schemas.microsoft.com/office/drawing/2014/main" val="2072560750"/>
                      </a:ext>
                    </a:extLst>
                  </a:tr>
                </a:tbl>
              </a:graphicData>
            </a:graphic>
          </p:graphicFrame>
        </mc:Fallback>
      </mc:AlternateContent>
      <p:sp>
        <p:nvSpPr>
          <p:cNvPr id="3" name="Google Shape;222;p10">
            <a:extLst>
              <a:ext uri="{FF2B5EF4-FFF2-40B4-BE49-F238E27FC236}">
                <a16:creationId xmlns:a16="http://schemas.microsoft.com/office/drawing/2014/main" id="{3F3CCF2D-B20E-F0E7-C32A-C1A963F6E6E2}"/>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RPr/>
            </a:defPPr>
            <a:lvl2pPr marL="457200">
              <a:buSzPts val="6000"/>
              <a:buFont typeface="Comic Sans MS"/>
              <a:defRPr sz="3200">
                <a:solidFill>
                  <a:schemeClr val="bg1"/>
                </a:solidFill>
                <a:latin typeface="+mj-lt"/>
              </a:defRPr>
            </a:lvl2pPr>
          </a:lstStyle>
          <a:p>
            <a:pPr lvl="1"/>
            <a:r>
              <a:rPr lang="fr-FR" b="1" dirty="0">
                <a:sym typeface="Comic Sans MS"/>
              </a:rPr>
              <a:t>Ecrivez la nature du triangle et trouvez la mesure de l’angle qui manque.</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3DA1D035-3131-4F2E-A267-B4496A7E30D9}"/>
                  </a:ext>
                </a:extLst>
              </p:cNvPr>
              <p:cNvSpPr txBox="1"/>
              <p:nvPr/>
            </p:nvSpPr>
            <p:spPr>
              <a:xfrm>
                <a:off x="2933996" y="4144277"/>
                <a:ext cx="6092456" cy="1858970"/>
              </a:xfrm>
              <a:prstGeom prst="rect">
                <a:avLst/>
              </a:prstGeom>
              <a:noFill/>
            </p:spPr>
            <p:txBody>
              <a:bodyPr wrap="square">
                <a:spAutoFit/>
              </a:bodyPr>
              <a:lstStyle/>
              <a:p>
                <a:pPr marL="0" indent="0">
                  <a:buNone/>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𝑨𝑩𝑪</m:t>
                          </m:r>
                        </m:e>
                      </m:acc>
                      <m:r>
                        <a:rPr lang="en-US" sz="2800" b="1" i="1">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𝟗𝟎</m:t>
                      </m:r>
                      <m:r>
                        <a:rPr lang="en-US" sz="2800" b="1" i="1">
                          <a:solidFill>
                            <a:srgbClr val="C00000"/>
                          </a:solidFill>
                          <a:latin typeface="Cambria Math" panose="02040503050406030204" pitchFamily="18" charset="0"/>
                          <a:ea typeface="Calibri"/>
                          <a:cs typeface="Calibri"/>
                          <a:sym typeface="Calibri"/>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𝑨𝑪𝑩</m:t>
                          </m:r>
                        </m:e>
                      </m:acc>
                      <m:r>
                        <a:rPr lang="en-US" sz="2800" b="1" i="1">
                          <a:solidFill>
                            <a:srgbClr val="C00000"/>
                          </a:solidFill>
                          <a:latin typeface="Cambria Math" panose="02040503050406030204" pitchFamily="18" charset="0"/>
                          <a:ea typeface="Calibri"/>
                          <a:cs typeface="Calibri"/>
                          <a:sym typeface="Calibri"/>
                        </a:rPr>
                        <m:t> </m:t>
                      </m:r>
                    </m:oMath>
                  </m:oMathPara>
                </a14:m>
                <a:endParaRPr lang="en-US" sz="2800" dirty="0">
                  <a:solidFill>
                    <a:srgbClr val="C00000"/>
                  </a:solidFill>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𝑨𝑩𝑪</m:t>
                          </m:r>
                        </m:e>
                      </m:acc>
                      <m:r>
                        <a:rPr lang="en-US" sz="2800" b="1" i="1">
                          <a:solidFill>
                            <a:srgbClr val="C00000"/>
                          </a:solidFill>
                          <a:latin typeface="Cambria Math" panose="02040503050406030204" pitchFamily="18" charset="0"/>
                          <a:ea typeface="Calibri"/>
                          <a:cs typeface="Calibri"/>
                          <a:sym typeface="Calibri"/>
                        </a:rPr>
                        <m:t>=</m:t>
                      </m:r>
                      <m:r>
                        <a:rPr lang="en-US" sz="2800" b="1" i="1">
                          <a:solidFill>
                            <a:srgbClr val="C00000"/>
                          </a:solidFill>
                          <a:latin typeface="Cambria Math" panose="02040503050406030204" pitchFamily="18" charset="0"/>
                          <a:ea typeface="Calibri"/>
                          <a:cs typeface="Calibri"/>
                          <a:sym typeface="Calibri"/>
                        </a:rPr>
                        <m:t>𝟗𝟎</m:t>
                      </m:r>
                      <m:r>
                        <a:rPr lang="en-US" sz="2800" b="1" i="1">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𝟒𝟓</m:t>
                      </m:r>
                      <m:r>
                        <a:rPr lang="en-US" sz="2800" b="1" i="1">
                          <a:solidFill>
                            <a:srgbClr val="C00000"/>
                          </a:solidFill>
                          <a:latin typeface="Cambria Math" panose="02040503050406030204" pitchFamily="18" charset="0"/>
                          <a:ea typeface="Calibri"/>
                          <a:cs typeface="Calibri"/>
                          <a:sym typeface="Calibri"/>
                        </a:rPr>
                        <m:t>°</m:t>
                      </m:r>
                    </m:oMath>
                  </m:oMathPara>
                </a14:m>
                <a:endParaRPr lang="en-US" sz="2800" dirty="0">
                  <a:solidFill>
                    <a:srgbClr val="C00000"/>
                  </a:solidFill>
                  <a:latin typeface="+mj-lt"/>
                  <a:ea typeface="Calibri"/>
                  <a:cs typeface="Calibri"/>
                  <a:sym typeface="Calibri"/>
                </a:endParaRPr>
              </a:p>
              <a:p>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𝑨𝑩𝑪</m:t>
                          </m:r>
                        </m:e>
                      </m:acc>
                      <m:r>
                        <a:rPr lang="en-US" sz="2800" b="1" i="1">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𝟒𝟓</m:t>
                      </m:r>
                      <m:r>
                        <a:rPr lang="en-US" sz="2800" b="1" i="1">
                          <a:solidFill>
                            <a:srgbClr val="C00000"/>
                          </a:solidFill>
                          <a:latin typeface="Cambria Math" panose="02040503050406030204" pitchFamily="18" charset="0"/>
                          <a:ea typeface="Calibri"/>
                          <a:cs typeface="Calibri"/>
                          <a:sym typeface="Calibri"/>
                        </a:rPr>
                        <m:t>°</m:t>
                      </m:r>
                    </m:oMath>
                  </m:oMathPara>
                </a14:m>
                <a:endParaRPr lang="en-US" sz="2800" dirty="0">
                  <a:solidFill>
                    <a:srgbClr val="C00000"/>
                  </a:solidFill>
                  <a:latin typeface="+mj-lt"/>
                  <a:ea typeface="Calibri"/>
                  <a:cs typeface="Calibri"/>
                  <a:sym typeface="Calibri"/>
                </a:endParaRPr>
              </a:p>
              <a:p>
                <a:pPr marL="0" indent="0">
                  <a:buNone/>
                </a:pPr>
                <a:endParaRPr lang="en-US" sz="2800" dirty="0">
                  <a:solidFill>
                    <a:srgbClr val="C00000"/>
                  </a:solidFill>
                  <a:latin typeface="+mj-lt"/>
                  <a:ea typeface="Calibri"/>
                  <a:cs typeface="Calibri"/>
                  <a:sym typeface="Calibri"/>
                </a:endParaRPr>
              </a:p>
            </p:txBody>
          </p:sp>
        </mc:Choice>
        <mc:Fallback xmlns="">
          <p:sp>
            <p:nvSpPr>
              <p:cNvPr id="4" name="TextBox 3">
                <a:extLst>
                  <a:ext uri="{FF2B5EF4-FFF2-40B4-BE49-F238E27FC236}">
                    <a16:creationId xmlns:a16="http://schemas.microsoft.com/office/drawing/2014/main" id="{3DA1D035-3131-4F2E-A267-B4496A7E30D9}"/>
                  </a:ext>
                </a:extLst>
              </p:cNvPr>
              <p:cNvSpPr txBox="1">
                <a:spLocks noRot="1" noChangeAspect="1" noMove="1" noResize="1" noEditPoints="1" noAdjustHandles="1" noChangeArrowheads="1" noChangeShapeType="1" noTextEdit="1"/>
              </p:cNvSpPr>
              <p:nvPr/>
            </p:nvSpPr>
            <p:spPr>
              <a:xfrm>
                <a:off x="2933996" y="4144277"/>
                <a:ext cx="6092456" cy="1858970"/>
              </a:xfrm>
              <a:prstGeom prst="rect">
                <a:avLst/>
              </a:prstGeom>
              <a:blipFill>
                <a:blip r:embed="rId5"/>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CCEEF114-F8B8-43F5-A5CE-81FDDC219EE3}"/>
                  </a:ext>
                </a:extLst>
              </p:cNvPr>
              <p:cNvSpPr/>
              <p:nvPr/>
            </p:nvSpPr>
            <p:spPr>
              <a:xfrm>
                <a:off x="5445124" y="2773680"/>
                <a:ext cx="1804191"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45</a:t>
                </a:r>
                <a14:m>
                  <m:oMath xmlns:m="http://schemas.openxmlformats.org/officeDocument/2006/math">
                    <m:r>
                      <a:rPr lang="en-US" sz="28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en-US" sz="2800" b="1" dirty="0">
                  <a:solidFill>
                    <a:schemeClr val="bg1"/>
                  </a:solidFill>
                </a:endParaRPr>
              </a:p>
            </p:txBody>
          </p:sp>
        </mc:Choice>
        <mc:Fallback xmlns="">
          <p:sp>
            <p:nvSpPr>
              <p:cNvPr id="5" name="Rectangle 4">
                <a:extLst>
                  <a:ext uri="{FF2B5EF4-FFF2-40B4-BE49-F238E27FC236}">
                    <a16:creationId xmlns:a16="http://schemas.microsoft.com/office/drawing/2014/main" id="{CCEEF114-F8B8-43F5-A5CE-81FDDC219EE3}"/>
                  </a:ext>
                </a:extLst>
              </p:cNvPr>
              <p:cNvSpPr>
                <a:spLocks noRot="1" noChangeAspect="1" noMove="1" noResize="1" noEditPoints="1" noAdjustHandles="1" noChangeArrowheads="1" noChangeShapeType="1" noTextEdit="1"/>
              </p:cNvSpPr>
              <p:nvPr/>
            </p:nvSpPr>
            <p:spPr>
              <a:xfrm>
                <a:off x="5445124" y="2773680"/>
                <a:ext cx="1804191" cy="655320"/>
              </a:xfrm>
              <a:prstGeom prst="rect">
                <a:avLst/>
              </a:prstGeom>
              <a:blipFill>
                <a:blip r:embed="rId6"/>
                <a:stretch>
                  <a:fillRect b="-14815"/>
                </a:stretch>
              </a:blipFill>
              <a:ln>
                <a:noFill/>
              </a:ln>
            </p:spPr>
            <p:txBody>
              <a:bodyPr/>
              <a:lstStyle/>
              <a:p>
                <a:r>
                  <a:rPr lang="fr-FR">
                    <a:noFill/>
                  </a:rPr>
                  <a:t> </a:t>
                </a:r>
              </a:p>
            </p:txBody>
          </p:sp>
        </mc:Fallback>
      </mc:AlternateContent>
      <p:sp>
        <p:nvSpPr>
          <p:cNvPr id="6" name="Rectangle 5">
            <a:extLst>
              <a:ext uri="{FF2B5EF4-FFF2-40B4-BE49-F238E27FC236}">
                <a16:creationId xmlns:a16="http://schemas.microsoft.com/office/drawing/2014/main" id="{E2D528CC-88CD-4BD1-B624-6C2A0B5A9D7A}"/>
              </a:ext>
            </a:extLst>
          </p:cNvPr>
          <p:cNvSpPr/>
          <p:nvPr/>
        </p:nvSpPr>
        <p:spPr>
          <a:xfrm>
            <a:off x="952500" y="2773680"/>
            <a:ext cx="4474906"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solidFill>
                  <a:schemeClr val="bg1"/>
                </a:solidFill>
              </a:rPr>
              <a:t>Rectangle isocèle en A</a:t>
            </a:r>
          </a:p>
        </p:txBody>
      </p:sp>
    </p:spTree>
    <p:custDataLst>
      <p:tags r:id="rId1"/>
    </p:custDataLst>
    <p:extLst>
      <p:ext uri="{BB962C8B-B14F-4D97-AF65-F5344CB8AC3E}">
        <p14:creationId xmlns:p14="http://schemas.microsoft.com/office/powerpoint/2010/main" val="3105257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left)">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ipe(left)">
                                      <p:cBhvr>
                                        <p:cTn id="22" dur="500"/>
                                        <p:tgtEl>
                                          <p:spTgt spid="4">
                                            <p:txEl>
                                              <p:pRg st="2" end="2"/>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4" name="Table 2">
                <a:extLst>
                  <a:ext uri="{FF2B5EF4-FFF2-40B4-BE49-F238E27FC236}">
                    <a16:creationId xmlns:a16="http://schemas.microsoft.com/office/drawing/2014/main" id="{55453C4A-DDB7-4BD0-9E47-E2E2C3206FF3}"/>
                  </a:ext>
                </a:extLst>
              </p:cNvPr>
              <p:cNvGraphicFramePr>
                <a:graphicFrameLocks noGrp="1"/>
              </p:cNvGraphicFramePr>
              <p:nvPr>
                <p:extLst>
                  <p:ext uri="{D42A27DB-BD31-4B8C-83A1-F6EECF244321}">
                    <p14:modId xmlns:p14="http://schemas.microsoft.com/office/powerpoint/2010/main" val="1608879368"/>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fr-FR" sz="2800" b="1" noProof="0" dirty="0">
                              <a:solidFill>
                                <a:schemeClr val="tx1">
                                  <a:lumMod val="75000"/>
                                  <a:lumOff val="25000"/>
                                </a:schemeClr>
                              </a:solidFill>
                              <a:latin typeface="+mj-lt"/>
                            </a:rPr>
                            <a:t>Nature du triangle ABC</a:t>
                          </a: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𝑨𝑩𝑪</m:t>
                                    </m:r>
                                  </m:e>
                                </m:acc>
                              </m:oMath>
                            </m:oMathPara>
                          </a14:m>
                          <a:endParaRPr lang="fr-FR" sz="2800" b="1" noProof="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𝑩𝑨𝑪</m:t>
                                    </m:r>
                                  </m:e>
                                </m:acc>
                              </m:oMath>
                            </m:oMathPara>
                          </a14:m>
                          <a:endParaRPr lang="fr-FR" sz="2800" b="1" noProof="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𝑨𝑪𝑩</m:t>
                                    </m:r>
                                  </m:e>
                                </m:acc>
                              </m:oMath>
                            </m:oMathPara>
                          </a14:m>
                          <a:endParaRPr lang="fr-FR" sz="2800" b="1" noProof="0">
                            <a:solidFill>
                              <a:schemeClr val="tx1">
                                <a:lumMod val="75000"/>
                                <a:lumOff val="25000"/>
                              </a:schemeClr>
                            </a:solidFill>
                            <a:latin typeface="+mj-lt"/>
                          </a:endParaRPr>
                        </a:p>
                      </a:txBody>
                      <a:tcPr anchor="ctr">
                        <a:solidFill>
                          <a:schemeClr val="tx2"/>
                        </a:solidFill>
                      </a:tcPr>
                    </a:tc>
                    <a:extLst>
                      <a:ext uri="{0D108BD9-81ED-4DB2-BD59-A6C34878D82A}">
                        <a16:rowId xmlns:a16="http://schemas.microsoft.com/office/drawing/2014/main" val="3938563530"/>
                      </a:ext>
                    </a:extLst>
                  </a:tr>
                  <a:tr h="663497">
                    <a:tc>
                      <a:txBody>
                        <a:bodyPr/>
                        <a:lstStyle/>
                        <a:p>
                          <a:endParaRPr lang="fr-FR" sz="2800" b="1" noProof="0">
                            <a:solidFill>
                              <a:schemeClr val="tx1">
                                <a:lumMod val="75000"/>
                                <a:lumOff val="25000"/>
                              </a:schemeClr>
                            </a:solidFill>
                            <a:latin typeface="+mj-lt"/>
                          </a:endParaRPr>
                        </a:p>
                      </a:txBody>
                      <a:tcPr/>
                    </a:tc>
                    <a:tc>
                      <a:txBody>
                        <a:bodyPr/>
                        <a:lstStyle/>
                        <a:p>
                          <a:pPr algn="ctr"/>
                          <a:r>
                            <a:rPr lang="fr-FR" sz="2800" b="1" noProof="0">
                              <a:solidFill>
                                <a:schemeClr val="tx1">
                                  <a:lumMod val="75000"/>
                                  <a:lumOff val="25000"/>
                                </a:schemeClr>
                              </a:solidFill>
                              <a:latin typeface="+mj-lt"/>
                            </a:rPr>
                            <a:t>60</a:t>
                          </a:r>
                          <a:r>
                            <a:rPr lang="fr-FR" sz="2800" b="1" i="0" u="none" strike="noStrike" cap="none" baseline="30000" noProof="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fr-FR" sz="2800" b="1" noProof="0">
                            <a:solidFill>
                              <a:schemeClr val="tx1">
                                <a:lumMod val="65000"/>
                                <a:lumOff val="35000"/>
                              </a:schemeClr>
                            </a:solidFill>
                            <a:latin typeface="+mj-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fr-FR" sz="2800" b="1" i="0" u="none" strike="noStrike" cap="none" noProof="0">
                              <a:solidFill>
                                <a:schemeClr val="tx1">
                                  <a:lumMod val="75000"/>
                                  <a:lumOff val="25000"/>
                                </a:schemeClr>
                              </a:solidFill>
                              <a:latin typeface="+mj-lt"/>
                              <a:ea typeface="Arial"/>
                              <a:cs typeface="Arial"/>
                              <a:sym typeface="Arial"/>
                            </a:rPr>
                            <a:t>60</a:t>
                          </a:r>
                          <a:r>
                            <a:rPr lang="fr-FR" sz="2800" b="1" i="0" u="none" strike="noStrike" cap="none" baseline="30000" noProof="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fr-FR" sz="2800" b="1" i="0" u="none" strike="noStrike" cap="none" noProof="0">
                            <a:solidFill>
                              <a:schemeClr val="tx1">
                                <a:lumMod val="65000"/>
                                <a:lumOff val="35000"/>
                              </a:schemeClr>
                            </a:solidFill>
                            <a:latin typeface="+mj-lt"/>
                            <a:ea typeface="Arial"/>
                            <a:cs typeface="Arial"/>
                            <a:sym typeface="Arial"/>
                          </a:endParaRPr>
                        </a:p>
                      </a:txBody>
                      <a:tcPr anchor="ctr"/>
                    </a:tc>
                    <a:tc>
                      <a:txBody>
                        <a:bodyPr/>
                        <a:lstStyle/>
                        <a:p>
                          <a:pPr algn="ctr"/>
                          <a:endParaRPr lang="fr-FR" sz="2800" b="1" noProof="0" dirty="0">
                            <a:solidFill>
                              <a:schemeClr val="tx1">
                                <a:lumMod val="75000"/>
                                <a:lumOff val="25000"/>
                              </a:schemeClr>
                            </a:solidFill>
                            <a:latin typeface="+mj-lt"/>
                          </a:endParaRPr>
                        </a:p>
                      </a:txBody>
                      <a:tcPr/>
                    </a:tc>
                    <a:extLst>
                      <a:ext uri="{0D108BD9-81ED-4DB2-BD59-A6C34878D82A}">
                        <a16:rowId xmlns:a16="http://schemas.microsoft.com/office/drawing/2014/main" val="1882770678"/>
                      </a:ext>
                    </a:extLst>
                  </a:tr>
                </a:tbl>
              </a:graphicData>
            </a:graphic>
          </p:graphicFrame>
        </mc:Choice>
        <mc:Fallback xmlns="">
          <p:graphicFrame>
            <p:nvGraphicFramePr>
              <p:cNvPr id="4" name="Table 2">
                <a:extLst>
                  <a:ext uri="{FF2B5EF4-FFF2-40B4-BE49-F238E27FC236}">
                    <a16:creationId xmlns:a16="http://schemas.microsoft.com/office/drawing/2014/main" id="{55453C4A-DDB7-4BD0-9E47-E2E2C3206FF3}"/>
                  </a:ext>
                </a:extLst>
              </p:cNvPr>
              <p:cNvGraphicFramePr>
                <a:graphicFrameLocks noGrp="1"/>
              </p:cNvGraphicFramePr>
              <p:nvPr>
                <p:extLst>
                  <p:ext uri="{D42A27DB-BD31-4B8C-83A1-F6EECF244321}">
                    <p14:modId xmlns:p14="http://schemas.microsoft.com/office/powerpoint/2010/main" val="1608879368"/>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fr-FR" sz="2800" b="1" noProof="0" dirty="0">
                              <a:solidFill>
                                <a:schemeClr val="tx1">
                                  <a:lumMod val="75000"/>
                                  <a:lumOff val="25000"/>
                                </a:schemeClr>
                              </a:solidFill>
                              <a:latin typeface="+mj-lt"/>
                            </a:rPr>
                            <a:t>Nature du triangle ABC</a:t>
                          </a:r>
                        </a:p>
                      </a:txBody>
                      <a:tcPr anchor="ctr">
                        <a:solidFill>
                          <a:schemeClr val="tx2"/>
                        </a:solidFill>
                      </a:tcPr>
                    </a:tc>
                    <a:tc>
                      <a:txBody>
                        <a:bodyPr/>
                        <a:lstStyle/>
                        <a:p>
                          <a:endParaRPr lang="fr-FR"/>
                        </a:p>
                      </a:txBody>
                      <a:tcPr anchor="ctr">
                        <a:blipFill>
                          <a:blip r:embed="rId4"/>
                          <a:stretch>
                            <a:fillRect l="-245333" t="-662" r="-201000" b="-82781"/>
                          </a:stretch>
                        </a:blipFill>
                      </a:tcPr>
                    </a:tc>
                    <a:tc>
                      <a:txBody>
                        <a:bodyPr/>
                        <a:lstStyle/>
                        <a:p>
                          <a:endParaRPr lang="fr-FR"/>
                        </a:p>
                      </a:txBody>
                      <a:tcPr anchor="ctr">
                        <a:blipFill>
                          <a:blip r:embed="rId4"/>
                          <a:stretch>
                            <a:fillRect l="-344186" t="-662" r="-100332" b="-82781"/>
                          </a:stretch>
                        </a:blipFill>
                      </a:tcPr>
                    </a:tc>
                    <a:tc>
                      <a:txBody>
                        <a:bodyPr/>
                        <a:lstStyle/>
                        <a:p>
                          <a:endParaRPr lang="fr-FR"/>
                        </a:p>
                      </a:txBody>
                      <a:tcPr anchor="ctr">
                        <a:blipFill>
                          <a:blip r:embed="rId4"/>
                          <a:stretch>
                            <a:fillRect l="-445667" t="-662" r="-667" b="-82781"/>
                          </a:stretch>
                        </a:blipFill>
                      </a:tcPr>
                    </a:tc>
                    <a:extLst>
                      <a:ext uri="{0D108BD9-81ED-4DB2-BD59-A6C34878D82A}">
                        <a16:rowId xmlns:a16="http://schemas.microsoft.com/office/drawing/2014/main" val="3938563530"/>
                      </a:ext>
                    </a:extLst>
                  </a:tr>
                  <a:tr h="663497">
                    <a:tc>
                      <a:txBody>
                        <a:bodyPr/>
                        <a:lstStyle/>
                        <a:p>
                          <a:endParaRPr lang="fr-FR" sz="2800" b="1" noProof="0">
                            <a:solidFill>
                              <a:schemeClr val="tx1">
                                <a:lumMod val="75000"/>
                                <a:lumOff val="25000"/>
                              </a:schemeClr>
                            </a:solidFill>
                            <a:latin typeface="+mj-lt"/>
                          </a:endParaRPr>
                        </a:p>
                      </a:txBody>
                      <a:tcPr/>
                    </a:tc>
                    <a:tc>
                      <a:txBody>
                        <a:bodyPr/>
                        <a:lstStyle/>
                        <a:p>
                          <a:pPr algn="ctr"/>
                          <a:r>
                            <a:rPr lang="fr-FR" sz="2800" b="1" noProof="0">
                              <a:solidFill>
                                <a:schemeClr val="tx1">
                                  <a:lumMod val="75000"/>
                                  <a:lumOff val="25000"/>
                                </a:schemeClr>
                              </a:solidFill>
                              <a:latin typeface="+mj-lt"/>
                            </a:rPr>
                            <a:t>60</a:t>
                          </a:r>
                          <a:r>
                            <a:rPr lang="fr-FR" sz="2800" b="1" i="0" u="none" strike="noStrike" cap="none" baseline="30000" noProof="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fr-FR" sz="2800" b="1" noProof="0">
                            <a:solidFill>
                              <a:schemeClr val="tx1">
                                <a:lumMod val="65000"/>
                                <a:lumOff val="35000"/>
                              </a:schemeClr>
                            </a:solidFill>
                            <a:latin typeface="+mj-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fr-FR" sz="2800" b="1" i="0" u="none" strike="noStrike" cap="none" noProof="0">
                              <a:solidFill>
                                <a:schemeClr val="tx1">
                                  <a:lumMod val="75000"/>
                                  <a:lumOff val="25000"/>
                                </a:schemeClr>
                              </a:solidFill>
                              <a:latin typeface="+mj-lt"/>
                              <a:ea typeface="Arial"/>
                              <a:cs typeface="Arial"/>
                              <a:sym typeface="Arial"/>
                            </a:rPr>
                            <a:t>60</a:t>
                          </a:r>
                          <a:r>
                            <a:rPr lang="fr-FR" sz="2800" b="1" i="0" u="none" strike="noStrike" cap="none" baseline="30000" noProof="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fr-FR" sz="2800" b="1" i="0" u="none" strike="noStrike" cap="none" noProof="0">
                            <a:solidFill>
                              <a:schemeClr val="tx1">
                                <a:lumMod val="65000"/>
                                <a:lumOff val="35000"/>
                              </a:schemeClr>
                            </a:solidFill>
                            <a:latin typeface="+mj-lt"/>
                            <a:ea typeface="Arial"/>
                            <a:cs typeface="Arial"/>
                            <a:sym typeface="Arial"/>
                          </a:endParaRPr>
                        </a:p>
                      </a:txBody>
                      <a:tcPr anchor="ctr"/>
                    </a:tc>
                    <a:tc>
                      <a:txBody>
                        <a:bodyPr/>
                        <a:lstStyle/>
                        <a:p>
                          <a:pPr algn="ctr"/>
                          <a:endParaRPr lang="fr-FR" sz="2800" b="1" noProof="0" dirty="0">
                            <a:solidFill>
                              <a:schemeClr val="tx1">
                                <a:lumMod val="75000"/>
                                <a:lumOff val="25000"/>
                              </a:schemeClr>
                            </a:solidFill>
                            <a:latin typeface="+mj-lt"/>
                          </a:endParaRPr>
                        </a:p>
                      </a:txBody>
                      <a:tcPr/>
                    </a:tc>
                    <a:extLst>
                      <a:ext uri="{0D108BD9-81ED-4DB2-BD59-A6C34878D82A}">
                        <a16:rowId xmlns:a16="http://schemas.microsoft.com/office/drawing/2014/main" val="1882770678"/>
                      </a:ext>
                    </a:extLst>
                  </a:tr>
                </a:tbl>
              </a:graphicData>
            </a:graphic>
          </p:graphicFrame>
        </mc:Fallback>
      </mc:AlternateContent>
      <p:sp>
        <p:nvSpPr>
          <p:cNvPr id="2" name="Google Shape;222;p10">
            <a:extLst>
              <a:ext uri="{FF2B5EF4-FFF2-40B4-BE49-F238E27FC236}">
                <a16:creationId xmlns:a16="http://schemas.microsoft.com/office/drawing/2014/main" id="{0D47D13B-C9FC-2A32-8AAE-12056857D859}"/>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RPr/>
            </a:defPPr>
            <a:lvl2pPr marL="457200">
              <a:buSzPts val="6000"/>
              <a:buFont typeface="Comic Sans MS"/>
              <a:defRPr sz="3200">
                <a:solidFill>
                  <a:schemeClr val="bg1"/>
                </a:solidFill>
                <a:latin typeface="+mj-lt"/>
              </a:defRPr>
            </a:lvl2pPr>
          </a:lstStyle>
          <a:p>
            <a:pPr lvl="1"/>
            <a:r>
              <a:rPr lang="fr-FR" b="1" dirty="0">
                <a:sym typeface="Comic Sans MS"/>
              </a:rPr>
              <a:t>Ecrivez la nature du triangle et trouvez la mesure de l’angle qui manque.</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31A5F471-DE05-4F2A-9084-29D0440021B5}"/>
                  </a:ext>
                </a:extLst>
              </p:cNvPr>
              <p:cNvSpPr txBox="1"/>
              <p:nvPr/>
            </p:nvSpPr>
            <p:spPr>
              <a:xfrm>
                <a:off x="2436227" y="4530024"/>
                <a:ext cx="7671391" cy="537583"/>
              </a:xfrm>
              <a:prstGeom prst="rect">
                <a:avLst/>
              </a:prstGeom>
              <a:noFill/>
            </p:spPr>
            <p:txBody>
              <a:bodyPr wrap="square">
                <a:spAutoFit/>
              </a:bodyPr>
              <a:lstStyle/>
              <a:p>
                <a:pPr marL="0" indent="0">
                  <a:buNone/>
                </a:pPr>
                <a14:m>
                  <m:oMathPara xmlns:m="http://schemas.openxmlformats.org/officeDocument/2006/math">
                    <m:oMathParaPr>
                      <m:jc m:val="left"/>
                    </m:oMathParaPr>
                    <m:oMath xmlns:m="http://schemas.openxmlformats.org/officeDocument/2006/math">
                      <m:acc>
                        <m:accPr>
                          <m:chr m:val="̂"/>
                          <m:ctrlPr>
                            <a:rPr lang="fr-FR" sz="2800" b="1" i="1" smtClean="0">
                              <a:solidFill>
                                <a:srgbClr val="C00000"/>
                              </a:solidFill>
                              <a:latin typeface="Cambria Math" panose="02040503050406030204" pitchFamily="18" charset="0"/>
                              <a:ea typeface="Calibri"/>
                              <a:cs typeface="Calibri"/>
                              <a:sym typeface="Calibri"/>
                            </a:rPr>
                          </m:ctrlPr>
                        </m:accPr>
                        <m:e>
                          <m:r>
                            <a:rPr lang="fr-FR" sz="2800" b="1" i="1">
                              <a:solidFill>
                                <a:srgbClr val="C00000"/>
                              </a:solidFill>
                              <a:latin typeface="Cambria Math" panose="02040503050406030204" pitchFamily="18" charset="0"/>
                              <a:ea typeface="Calibri"/>
                              <a:cs typeface="Calibri"/>
                              <a:sym typeface="Calibri"/>
                            </a:rPr>
                            <m:t>𝑨𝑩𝑪</m:t>
                          </m:r>
                        </m:e>
                      </m:acc>
                      <m:r>
                        <a:rPr lang="fr-FR" sz="2800" b="1" i="1" smtClean="0">
                          <a:solidFill>
                            <a:srgbClr val="C00000"/>
                          </a:solidFill>
                          <a:latin typeface="Cambria Math" panose="02040503050406030204" pitchFamily="18" charset="0"/>
                          <a:ea typeface="Calibri"/>
                          <a:cs typeface="Calibri"/>
                          <a:sym typeface="Calibri"/>
                        </a:rPr>
                        <m:t>=</m:t>
                      </m:r>
                      <m:r>
                        <a:rPr lang="fr-FR" sz="2800" b="1" i="1">
                          <a:solidFill>
                            <a:srgbClr val="C00000"/>
                          </a:solidFill>
                          <a:latin typeface="Cambria Math" panose="02040503050406030204" pitchFamily="18" charset="0"/>
                          <a:ea typeface="Calibri"/>
                          <a:cs typeface="Calibri"/>
                          <a:sym typeface="Calibri"/>
                        </a:rPr>
                        <m:t> </m:t>
                      </m:r>
                      <m:acc>
                        <m:accPr>
                          <m:chr m:val="̂"/>
                          <m:ctrlPr>
                            <a:rPr lang="fr-FR" sz="2800" b="1" i="1">
                              <a:solidFill>
                                <a:srgbClr val="C00000"/>
                              </a:solidFill>
                              <a:latin typeface="Cambria Math" panose="02040503050406030204" pitchFamily="18" charset="0"/>
                              <a:ea typeface="Calibri"/>
                              <a:cs typeface="Calibri"/>
                              <a:sym typeface="Calibri"/>
                            </a:rPr>
                          </m:ctrlPr>
                        </m:accPr>
                        <m:e>
                          <m:r>
                            <a:rPr lang="fr-FR" sz="2800" b="1" i="1">
                              <a:solidFill>
                                <a:srgbClr val="C00000"/>
                              </a:solidFill>
                              <a:latin typeface="Cambria Math" panose="02040503050406030204" pitchFamily="18" charset="0"/>
                              <a:ea typeface="Calibri"/>
                              <a:cs typeface="Calibri"/>
                              <a:sym typeface="Calibri"/>
                            </a:rPr>
                            <m:t>𝑩𝑨𝑪</m:t>
                          </m:r>
                        </m:e>
                      </m:acc>
                      <m:r>
                        <a:rPr lang="fr-FR" sz="2800" b="1" i="1" smtClean="0">
                          <a:solidFill>
                            <a:srgbClr val="C00000"/>
                          </a:solidFill>
                          <a:latin typeface="Cambria Math" panose="02040503050406030204" pitchFamily="18" charset="0"/>
                          <a:ea typeface="Calibri"/>
                          <a:cs typeface="Calibri"/>
                          <a:sym typeface="Calibri"/>
                        </a:rPr>
                        <m:t>=</m:t>
                      </m:r>
                      <m:r>
                        <a:rPr lang="fr-FR" sz="2800" b="1" i="1">
                          <a:solidFill>
                            <a:srgbClr val="C00000"/>
                          </a:solidFill>
                          <a:latin typeface="Cambria Math" panose="02040503050406030204" pitchFamily="18" charset="0"/>
                          <a:ea typeface="Calibri"/>
                          <a:cs typeface="Calibri"/>
                          <a:sym typeface="Calibri"/>
                        </a:rPr>
                        <m:t> </m:t>
                      </m:r>
                      <m:acc>
                        <m:accPr>
                          <m:chr m:val="̂"/>
                          <m:ctrlPr>
                            <a:rPr lang="fr-FR" sz="2800" b="1" i="1">
                              <a:solidFill>
                                <a:srgbClr val="C00000"/>
                              </a:solidFill>
                              <a:latin typeface="Cambria Math" panose="02040503050406030204" pitchFamily="18" charset="0"/>
                              <a:ea typeface="Calibri"/>
                              <a:cs typeface="Calibri"/>
                              <a:sym typeface="Calibri"/>
                            </a:rPr>
                          </m:ctrlPr>
                        </m:accPr>
                        <m:e>
                          <m:r>
                            <a:rPr lang="fr-FR" sz="2800" b="1" i="1">
                              <a:solidFill>
                                <a:srgbClr val="C00000"/>
                              </a:solidFill>
                              <a:latin typeface="Cambria Math" panose="02040503050406030204" pitchFamily="18" charset="0"/>
                              <a:ea typeface="Calibri"/>
                              <a:cs typeface="Calibri"/>
                              <a:sym typeface="Calibri"/>
                            </a:rPr>
                            <m:t>𝑩𝑪𝑨</m:t>
                          </m:r>
                        </m:e>
                      </m:acc>
                      <m:r>
                        <a:rPr lang="fr-FR" sz="2800" b="1" i="1" smtClean="0">
                          <a:solidFill>
                            <a:srgbClr val="C00000"/>
                          </a:solidFill>
                          <a:latin typeface="Cambria Math" panose="02040503050406030204" pitchFamily="18" charset="0"/>
                          <a:ea typeface="Calibri"/>
                          <a:cs typeface="Calibri"/>
                          <a:sym typeface="Calibri"/>
                        </a:rPr>
                        <m:t>=</m:t>
                      </m:r>
                      <m:r>
                        <a:rPr lang="fr-FR" sz="2800" b="1" i="1" smtClean="0">
                          <a:solidFill>
                            <a:srgbClr val="C00000"/>
                          </a:solidFill>
                          <a:latin typeface="Cambria Math" panose="02040503050406030204" pitchFamily="18" charset="0"/>
                          <a:ea typeface="Calibri"/>
                          <a:cs typeface="Calibri"/>
                          <a:sym typeface="Calibri"/>
                        </a:rPr>
                        <m:t>𝟏𝟖𝟎</m:t>
                      </m:r>
                      <m:r>
                        <a:rPr lang="fr-FR" sz="2800" b="1" i="1">
                          <a:solidFill>
                            <a:srgbClr val="C00000"/>
                          </a:solidFill>
                          <a:latin typeface="Cambria Math" panose="02040503050406030204" pitchFamily="18" charset="0"/>
                          <a:ea typeface="Calibri"/>
                          <a:cs typeface="Calibri"/>
                          <a:sym typeface="Calibri"/>
                        </a:rPr>
                        <m:t>°</m:t>
                      </m:r>
                      <m:r>
                        <a:rPr lang="fr-FR" sz="2800" b="1" i="1" smtClean="0">
                          <a:solidFill>
                            <a:srgbClr val="C00000"/>
                          </a:solidFill>
                          <a:latin typeface="Cambria Math" panose="02040503050406030204" pitchFamily="18" charset="0"/>
                          <a:ea typeface="Calibri"/>
                          <a:cs typeface="Calibri"/>
                          <a:sym typeface="Calibri"/>
                        </a:rPr>
                        <m:t>÷</m:t>
                      </m:r>
                      <m:r>
                        <a:rPr lang="fr-FR" sz="2800" b="1" i="1" smtClean="0">
                          <a:solidFill>
                            <a:srgbClr val="C00000"/>
                          </a:solidFill>
                          <a:latin typeface="Cambria Math" panose="02040503050406030204" pitchFamily="18" charset="0"/>
                          <a:ea typeface="Calibri"/>
                          <a:cs typeface="Calibri"/>
                          <a:sym typeface="Calibri"/>
                        </a:rPr>
                        <m:t>𝟑</m:t>
                      </m:r>
                      <m:r>
                        <a:rPr lang="fr-FR" sz="2800" b="1" i="1" smtClean="0">
                          <a:solidFill>
                            <a:srgbClr val="C00000"/>
                          </a:solidFill>
                          <a:latin typeface="Cambria Math" panose="02040503050406030204" pitchFamily="18" charset="0"/>
                          <a:ea typeface="Calibri"/>
                          <a:cs typeface="Calibri"/>
                          <a:sym typeface="Calibri"/>
                        </a:rPr>
                        <m:t>=</m:t>
                      </m:r>
                      <m:r>
                        <a:rPr lang="fr-FR" sz="2800" b="1" i="1" smtClean="0">
                          <a:solidFill>
                            <a:srgbClr val="C00000"/>
                          </a:solidFill>
                          <a:latin typeface="Cambria Math" panose="02040503050406030204" pitchFamily="18" charset="0"/>
                          <a:ea typeface="Calibri"/>
                          <a:cs typeface="Calibri"/>
                          <a:sym typeface="Calibri"/>
                        </a:rPr>
                        <m:t>𝟔𝟎</m:t>
                      </m:r>
                      <m:r>
                        <a:rPr lang="fr-FR" sz="2800" b="1" i="1">
                          <a:solidFill>
                            <a:srgbClr val="C00000"/>
                          </a:solidFill>
                          <a:latin typeface="Cambria Math" panose="02040503050406030204" pitchFamily="18" charset="0"/>
                          <a:ea typeface="Calibri"/>
                          <a:cs typeface="Calibri"/>
                          <a:sym typeface="Calibri"/>
                        </a:rPr>
                        <m:t>°</m:t>
                      </m:r>
                    </m:oMath>
                  </m:oMathPara>
                </a14:m>
                <a:endParaRPr lang="fr-FR" sz="2800" dirty="0">
                  <a:solidFill>
                    <a:srgbClr val="C00000"/>
                  </a:solidFill>
                  <a:latin typeface="+mj-lt"/>
                  <a:ea typeface="Calibri"/>
                  <a:cs typeface="Calibri"/>
                  <a:sym typeface="Calibri"/>
                </a:endParaRPr>
              </a:p>
            </p:txBody>
          </p:sp>
        </mc:Choice>
        <mc:Fallback xmlns="">
          <p:sp>
            <p:nvSpPr>
              <p:cNvPr id="5" name="TextBox 4">
                <a:extLst>
                  <a:ext uri="{FF2B5EF4-FFF2-40B4-BE49-F238E27FC236}">
                    <a16:creationId xmlns:a16="http://schemas.microsoft.com/office/drawing/2014/main" id="{31A5F471-DE05-4F2A-9084-29D0440021B5}"/>
                  </a:ext>
                </a:extLst>
              </p:cNvPr>
              <p:cNvSpPr txBox="1">
                <a:spLocks noRot="1" noChangeAspect="1" noMove="1" noResize="1" noEditPoints="1" noAdjustHandles="1" noChangeArrowheads="1" noChangeShapeType="1" noTextEdit="1"/>
              </p:cNvSpPr>
              <p:nvPr/>
            </p:nvSpPr>
            <p:spPr>
              <a:xfrm>
                <a:off x="2436227" y="4530024"/>
                <a:ext cx="7671391" cy="537583"/>
              </a:xfrm>
              <a:prstGeom prst="rect">
                <a:avLst/>
              </a:prstGeom>
              <a:blipFill>
                <a:blip r:embed="rId5"/>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6B9D5718-1D7E-48AA-9982-2223FAA1373D}"/>
                  </a:ext>
                </a:extLst>
              </p:cNvPr>
              <p:cNvSpPr/>
              <p:nvPr/>
            </p:nvSpPr>
            <p:spPr>
              <a:xfrm>
                <a:off x="9091200" y="2773680"/>
                <a:ext cx="1828260"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solidFill>
                      <a:schemeClr val="bg1"/>
                    </a:solidFill>
                  </a:rPr>
                  <a:t>60</a:t>
                </a:r>
                <a14:m>
                  <m:oMath xmlns:m="http://schemas.openxmlformats.org/officeDocument/2006/math">
                    <m:r>
                      <a:rPr lang="fr-FR" sz="28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fr-FR" sz="2800" b="1" dirty="0">
                  <a:solidFill>
                    <a:schemeClr val="bg1"/>
                  </a:solidFill>
                </a:endParaRPr>
              </a:p>
            </p:txBody>
          </p:sp>
        </mc:Choice>
        <mc:Fallback xmlns="">
          <p:sp>
            <p:nvSpPr>
              <p:cNvPr id="6" name="Rectangle 5">
                <a:extLst>
                  <a:ext uri="{FF2B5EF4-FFF2-40B4-BE49-F238E27FC236}">
                    <a16:creationId xmlns:a16="http://schemas.microsoft.com/office/drawing/2014/main" id="{6B9D5718-1D7E-48AA-9982-2223FAA1373D}"/>
                  </a:ext>
                </a:extLst>
              </p:cNvPr>
              <p:cNvSpPr>
                <a:spLocks noRot="1" noChangeAspect="1" noMove="1" noResize="1" noEditPoints="1" noAdjustHandles="1" noChangeArrowheads="1" noChangeShapeType="1" noTextEdit="1"/>
              </p:cNvSpPr>
              <p:nvPr/>
            </p:nvSpPr>
            <p:spPr>
              <a:xfrm>
                <a:off x="9091200" y="2773680"/>
                <a:ext cx="1828260" cy="655320"/>
              </a:xfrm>
              <a:prstGeom prst="rect">
                <a:avLst/>
              </a:prstGeom>
              <a:blipFill>
                <a:blip r:embed="rId6"/>
                <a:stretch>
                  <a:fillRect b="-14815"/>
                </a:stretch>
              </a:blipFill>
              <a:ln>
                <a:noFill/>
              </a:ln>
            </p:spPr>
            <p:txBody>
              <a:bodyPr/>
              <a:lstStyle/>
              <a:p>
                <a:r>
                  <a:rPr lang="fr-FR">
                    <a:noFill/>
                  </a:rPr>
                  <a:t> </a:t>
                </a:r>
              </a:p>
            </p:txBody>
          </p:sp>
        </mc:Fallback>
      </mc:AlternateContent>
      <p:sp>
        <p:nvSpPr>
          <p:cNvPr id="7" name="Rectangle 6">
            <a:extLst>
              <a:ext uri="{FF2B5EF4-FFF2-40B4-BE49-F238E27FC236}">
                <a16:creationId xmlns:a16="http://schemas.microsoft.com/office/drawing/2014/main" id="{BF6FBCE5-3659-4A28-A178-0AD413A784EB}"/>
              </a:ext>
            </a:extLst>
          </p:cNvPr>
          <p:cNvSpPr/>
          <p:nvPr/>
        </p:nvSpPr>
        <p:spPr>
          <a:xfrm>
            <a:off x="952500" y="2773680"/>
            <a:ext cx="4474906"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solidFill>
                  <a:schemeClr val="bg1"/>
                </a:solidFill>
              </a:rPr>
              <a:t>Equilatéral</a:t>
            </a:r>
          </a:p>
        </p:txBody>
      </p:sp>
    </p:spTree>
    <p:custDataLst>
      <p:tags r:id="rId1"/>
    </p:custDataLst>
    <p:extLst>
      <p:ext uri="{BB962C8B-B14F-4D97-AF65-F5344CB8AC3E}">
        <p14:creationId xmlns:p14="http://schemas.microsoft.com/office/powerpoint/2010/main" val="316102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4150792958"/>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fr-FR" sz="2800" b="1" noProof="0" dirty="0">
                              <a:solidFill>
                                <a:schemeClr val="tx1">
                                  <a:lumMod val="75000"/>
                                  <a:lumOff val="25000"/>
                                </a:schemeClr>
                              </a:solidFill>
                              <a:latin typeface="+mj-lt"/>
                            </a:rPr>
                            <a:t>Nature du triangle ABC</a:t>
                          </a: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𝑨𝑩𝑪</m:t>
                                    </m:r>
                                  </m:e>
                                </m:acc>
                              </m:oMath>
                            </m:oMathPara>
                          </a14:m>
                          <a:endParaRPr lang="fr-FR" sz="2800" b="1" noProof="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𝑩𝑨𝑪</m:t>
                                    </m:r>
                                  </m:e>
                                </m:acc>
                              </m:oMath>
                            </m:oMathPara>
                          </a14:m>
                          <a:endParaRPr lang="fr-FR" sz="2800" b="1" noProof="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fr-FR" sz="2800" b="1" i="1" u="none" strike="noStrike" cap="none" noProof="0" smtClean="0">
                                        <a:solidFill>
                                          <a:schemeClr val="tx1">
                                            <a:lumMod val="75000"/>
                                            <a:lumOff val="25000"/>
                                          </a:schemeClr>
                                        </a:solidFill>
                                        <a:effectLst/>
                                        <a:latin typeface="Cambria Math" panose="02040503050406030204" pitchFamily="18" charset="0"/>
                                        <a:ea typeface="Calibri"/>
                                        <a:cs typeface="Calibri"/>
                                        <a:sym typeface="Calibri"/>
                                      </a:rPr>
                                      <m:t>𝑨𝑪𝑩</m:t>
                                    </m:r>
                                  </m:e>
                                </m:acc>
                              </m:oMath>
                            </m:oMathPara>
                          </a14:m>
                          <a:endParaRPr lang="fr-FR" sz="2800" b="1" noProof="0">
                            <a:solidFill>
                              <a:schemeClr val="tx1">
                                <a:lumMod val="75000"/>
                                <a:lumOff val="25000"/>
                              </a:schemeClr>
                            </a:solidFill>
                            <a:latin typeface="+mj-lt"/>
                          </a:endParaRPr>
                        </a:p>
                      </a:txBody>
                      <a:tcPr anchor="ctr">
                        <a:solidFill>
                          <a:schemeClr val="tx2"/>
                        </a:solidFill>
                      </a:tcPr>
                    </a:tc>
                    <a:extLst>
                      <a:ext uri="{0D108BD9-81ED-4DB2-BD59-A6C34878D82A}">
                        <a16:rowId xmlns:a16="http://schemas.microsoft.com/office/drawing/2014/main" val="3938563530"/>
                      </a:ext>
                    </a:extLst>
                  </a:tr>
                  <a:tr h="663497">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fr-FR" sz="2800" b="1" i="0" u="none" strike="noStrike" cap="none" noProof="0">
                            <a:solidFill>
                              <a:schemeClr val="tx1">
                                <a:lumMod val="75000"/>
                                <a:lumOff val="25000"/>
                              </a:schemeClr>
                            </a:solidFill>
                            <a:latin typeface="Comic Sans MS" panose="030F0702030302020204" pitchFamily="66" charset="0"/>
                            <a:ea typeface="Arial"/>
                            <a:cs typeface="Arial"/>
                            <a:sym typeface="Aria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800" b="1" i="0" u="none" strike="noStrike" kern="0" cap="none" spc="0" normalizeH="0" baseline="0" noProof="0">
                              <a:ln>
                                <a:noFill/>
                              </a:ln>
                              <a:solidFill>
                                <a:schemeClr val="tx1">
                                  <a:lumMod val="75000"/>
                                  <a:lumOff val="25000"/>
                                </a:schemeClr>
                              </a:solidFill>
                              <a:effectLst/>
                              <a:uLnTx/>
                              <a:uFillTx/>
                              <a:latin typeface="+mj-lt"/>
                              <a:cs typeface="Arial"/>
                              <a:sym typeface="Arial"/>
                            </a:rPr>
                            <a:t>35</a:t>
                          </a:r>
                          <a:r>
                            <a:rPr lang="fr-FR" sz="2800" b="1" i="0" u="none" strike="noStrike" cap="none" baseline="30000" noProof="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kumimoji="0" lang="fr-FR" sz="2800" b="1" i="0" u="none" strike="noStrike" kern="0" cap="none" spc="0" normalizeH="0" baseline="0" noProof="0">
                            <a:ln>
                              <a:noFill/>
                            </a:ln>
                            <a:solidFill>
                              <a:schemeClr val="tx1">
                                <a:lumMod val="65000"/>
                                <a:lumOff val="35000"/>
                              </a:schemeClr>
                            </a:solidFill>
                            <a:effectLst/>
                            <a:uLnTx/>
                            <a:uFillTx/>
                            <a:latin typeface="+mj-lt"/>
                            <a:cs typeface="Arial"/>
                            <a:sym typeface="Aria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800" b="1" i="0" u="none" strike="noStrike" kern="0" cap="none" spc="0" normalizeH="0" baseline="0" noProof="0">
                              <a:ln>
                                <a:noFill/>
                              </a:ln>
                              <a:solidFill>
                                <a:schemeClr val="tx1">
                                  <a:lumMod val="75000"/>
                                  <a:lumOff val="25000"/>
                                </a:schemeClr>
                              </a:solidFill>
                              <a:effectLst/>
                              <a:uLnTx/>
                              <a:uFillTx/>
                              <a:latin typeface="+mj-lt"/>
                              <a:cs typeface="Arial"/>
                              <a:sym typeface="Arial"/>
                            </a:rPr>
                            <a:t>35</a:t>
                          </a:r>
                          <a:r>
                            <a:rPr lang="fr-FR" sz="2800" b="1" i="0" u="none" strike="noStrike" cap="none" baseline="30000" noProof="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kumimoji="0" lang="fr-FR" sz="2800" b="1" i="0" u="none" strike="noStrike" kern="0" cap="none" spc="0" normalizeH="0" baseline="0" noProof="0">
                            <a:ln>
                              <a:noFill/>
                            </a:ln>
                            <a:solidFill>
                              <a:schemeClr val="tx1">
                                <a:lumMod val="65000"/>
                                <a:lumOff val="35000"/>
                              </a:schemeClr>
                            </a:solidFill>
                            <a:effectLst/>
                            <a:uLnTx/>
                            <a:uFillTx/>
                            <a:latin typeface="+mj-lt"/>
                            <a:cs typeface="Arial"/>
                            <a:sym typeface="Arial"/>
                          </a:endParaRPr>
                        </a:p>
                      </a:txBody>
                      <a:tcPr anchor="ctr"/>
                    </a:tc>
                    <a:tc>
                      <a:txBody>
                        <a:bodyPr/>
                        <a:lstStyle/>
                        <a:p>
                          <a:pPr algn="ctr"/>
                          <a:endParaRPr lang="fr-FR" sz="2800" b="1" noProof="0" dirty="0">
                            <a:solidFill>
                              <a:schemeClr val="tx1">
                                <a:lumMod val="75000"/>
                                <a:lumOff val="25000"/>
                              </a:schemeClr>
                            </a:solidFill>
                            <a:latin typeface="+mj-lt"/>
                          </a:endParaRPr>
                        </a:p>
                      </a:txBody>
                      <a:tcPr/>
                    </a:tc>
                    <a:extLst>
                      <a:ext uri="{0D108BD9-81ED-4DB2-BD59-A6C34878D82A}">
                        <a16:rowId xmlns:a16="http://schemas.microsoft.com/office/drawing/2014/main" val="282899253"/>
                      </a:ext>
                    </a:extLst>
                  </a:tr>
                </a:tbl>
              </a:graphicData>
            </a:graphic>
          </p:graphicFrame>
        </mc:Choice>
        <mc:Fallback xmlns="">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4150792958"/>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fr-FR" sz="2800" b="1" noProof="0">
                              <a:solidFill>
                                <a:schemeClr val="tx1">
                                  <a:lumMod val="75000"/>
                                  <a:lumOff val="25000"/>
                                </a:schemeClr>
                              </a:solidFill>
                              <a:latin typeface="+mj-lt"/>
                            </a:rPr>
                            <a:t>Nature du triangle ABC</a:t>
                          </a:r>
                        </a:p>
                      </a:txBody>
                      <a:tcPr anchor="ctr">
                        <a:solidFill>
                          <a:schemeClr val="tx2"/>
                        </a:solidFill>
                      </a:tcPr>
                    </a:tc>
                    <a:tc>
                      <a:txBody>
                        <a:bodyPr/>
                        <a:lstStyle/>
                        <a:p>
                          <a:endParaRPr lang="fr-FR"/>
                        </a:p>
                      </a:txBody>
                      <a:tcPr anchor="ctr">
                        <a:blipFill>
                          <a:blip r:embed="rId4"/>
                          <a:stretch>
                            <a:fillRect l="-245333" t="-662" r="-201000" b="-82781"/>
                          </a:stretch>
                        </a:blipFill>
                      </a:tcPr>
                    </a:tc>
                    <a:tc>
                      <a:txBody>
                        <a:bodyPr/>
                        <a:lstStyle/>
                        <a:p>
                          <a:endParaRPr lang="fr-FR"/>
                        </a:p>
                      </a:txBody>
                      <a:tcPr anchor="ctr">
                        <a:blipFill>
                          <a:blip r:embed="rId4"/>
                          <a:stretch>
                            <a:fillRect l="-344186" t="-662" r="-100332" b="-82781"/>
                          </a:stretch>
                        </a:blipFill>
                      </a:tcPr>
                    </a:tc>
                    <a:tc>
                      <a:txBody>
                        <a:bodyPr/>
                        <a:lstStyle/>
                        <a:p>
                          <a:endParaRPr lang="fr-FR"/>
                        </a:p>
                      </a:txBody>
                      <a:tcPr anchor="ctr">
                        <a:blipFill>
                          <a:blip r:embed="rId4"/>
                          <a:stretch>
                            <a:fillRect l="-445667" t="-662" r="-667" b="-82781"/>
                          </a:stretch>
                        </a:blipFill>
                      </a:tcPr>
                    </a:tc>
                    <a:extLst>
                      <a:ext uri="{0D108BD9-81ED-4DB2-BD59-A6C34878D82A}">
                        <a16:rowId xmlns:a16="http://schemas.microsoft.com/office/drawing/2014/main" val="3938563530"/>
                      </a:ext>
                    </a:extLst>
                  </a:tr>
                  <a:tr h="663497">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fr-FR" sz="2800" b="1" i="0" u="none" strike="noStrike" cap="none" noProof="0">
                            <a:solidFill>
                              <a:schemeClr val="tx1">
                                <a:lumMod val="75000"/>
                                <a:lumOff val="25000"/>
                              </a:schemeClr>
                            </a:solidFill>
                            <a:latin typeface="Comic Sans MS" panose="030F0702030302020204" pitchFamily="66" charset="0"/>
                            <a:ea typeface="Arial"/>
                            <a:cs typeface="Arial"/>
                            <a:sym typeface="Aria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800" b="1" i="0" u="none" strike="noStrike" kern="0" cap="none" spc="0" normalizeH="0" baseline="0" noProof="0">
                              <a:ln>
                                <a:noFill/>
                              </a:ln>
                              <a:solidFill>
                                <a:schemeClr val="tx1">
                                  <a:lumMod val="75000"/>
                                  <a:lumOff val="25000"/>
                                </a:schemeClr>
                              </a:solidFill>
                              <a:effectLst/>
                              <a:uLnTx/>
                              <a:uFillTx/>
                              <a:latin typeface="+mj-lt"/>
                              <a:cs typeface="Arial"/>
                              <a:sym typeface="Arial"/>
                            </a:rPr>
                            <a:t>35</a:t>
                          </a:r>
                          <a:r>
                            <a:rPr lang="fr-FR" sz="2800" b="1" i="0" u="none" strike="noStrike" cap="none" baseline="30000" noProof="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kumimoji="0" lang="fr-FR" sz="2800" b="1" i="0" u="none" strike="noStrike" kern="0" cap="none" spc="0" normalizeH="0" baseline="0" noProof="0">
                            <a:ln>
                              <a:noFill/>
                            </a:ln>
                            <a:solidFill>
                              <a:schemeClr val="tx1">
                                <a:lumMod val="65000"/>
                                <a:lumOff val="35000"/>
                              </a:schemeClr>
                            </a:solidFill>
                            <a:effectLst/>
                            <a:uLnTx/>
                            <a:uFillTx/>
                            <a:latin typeface="+mj-lt"/>
                            <a:cs typeface="Arial"/>
                            <a:sym typeface="Aria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800" b="1" i="0" u="none" strike="noStrike" kern="0" cap="none" spc="0" normalizeH="0" baseline="0" noProof="0">
                              <a:ln>
                                <a:noFill/>
                              </a:ln>
                              <a:solidFill>
                                <a:schemeClr val="tx1">
                                  <a:lumMod val="75000"/>
                                  <a:lumOff val="25000"/>
                                </a:schemeClr>
                              </a:solidFill>
                              <a:effectLst/>
                              <a:uLnTx/>
                              <a:uFillTx/>
                              <a:latin typeface="+mj-lt"/>
                              <a:cs typeface="Arial"/>
                              <a:sym typeface="Arial"/>
                            </a:rPr>
                            <a:t>35</a:t>
                          </a:r>
                          <a:r>
                            <a:rPr lang="fr-FR" sz="2800" b="1" i="0" u="none" strike="noStrike" cap="none" baseline="30000" noProof="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kumimoji="0" lang="fr-FR" sz="2800" b="1" i="0" u="none" strike="noStrike" kern="0" cap="none" spc="0" normalizeH="0" baseline="0" noProof="0">
                            <a:ln>
                              <a:noFill/>
                            </a:ln>
                            <a:solidFill>
                              <a:schemeClr val="tx1">
                                <a:lumMod val="65000"/>
                                <a:lumOff val="35000"/>
                              </a:schemeClr>
                            </a:solidFill>
                            <a:effectLst/>
                            <a:uLnTx/>
                            <a:uFillTx/>
                            <a:latin typeface="+mj-lt"/>
                            <a:cs typeface="Arial"/>
                            <a:sym typeface="Arial"/>
                          </a:endParaRPr>
                        </a:p>
                      </a:txBody>
                      <a:tcPr anchor="ctr"/>
                    </a:tc>
                    <a:tc>
                      <a:txBody>
                        <a:bodyPr/>
                        <a:lstStyle/>
                        <a:p>
                          <a:pPr algn="ctr"/>
                          <a:endParaRPr lang="fr-FR" sz="2800" b="1" noProof="0" dirty="0">
                            <a:solidFill>
                              <a:schemeClr val="tx1">
                                <a:lumMod val="75000"/>
                                <a:lumOff val="25000"/>
                              </a:schemeClr>
                            </a:solidFill>
                            <a:latin typeface="+mj-lt"/>
                          </a:endParaRPr>
                        </a:p>
                      </a:txBody>
                      <a:tcPr/>
                    </a:tc>
                    <a:extLst>
                      <a:ext uri="{0D108BD9-81ED-4DB2-BD59-A6C34878D82A}">
                        <a16:rowId xmlns:a16="http://schemas.microsoft.com/office/drawing/2014/main" val="282899253"/>
                      </a:ext>
                    </a:extLst>
                  </a:tr>
                </a:tbl>
              </a:graphicData>
            </a:graphic>
          </p:graphicFrame>
        </mc:Fallback>
      </mc:AlternateContent>
      <p:sp>
        <p:nvSpPr>
          <p:cNvPr id="3" name="Google Shape;222;p10">
            <a:extLst>
              <a:ext uri="{FF2B5EF4-FFF2-40B4-BE49-F238E27FC236}">
                <a16:creationId xmlns:a16="http://schemas.microsoft.com/office/drawing/2014/main" id="{E422271E-6246-C80E-65D9-04B0E2DCE015}"/>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RPr/>
            </a:defPPr>
            <a:lvl2pPr marL="457200">
              <a:buSzPts val="6000"/>
              <a:buFont typeface="Comic Sans MS"/>
              <a:defRPr sz="3200">
                <a:solidFill>
                  <a:schemeClr val="bg1"/>
                </a:solidFill>
                <a:latin typeface="+mj-lt"/>
              </a:defRPr>
            </a:lvl2pPr>
          </a:lstStyle>
          <a:p>
            <a:pPr lvl="1"/>
            <a:r>
              <a:rPr lang="fr-FR" b="1" dirty="0">
                <a:sym typeface="Comic Sans MS"/>
              </a:rPr>
              <a:t>Ecrivez la nature du triangle et trouvez la mesure de l’angle qui manque.</a:t>
            </a:r>
          </a:p>
        </p:txBody>
      </p:sp>
      <mc:AlternateContent xmlns:mc="http://schemas.openxmlformats.org/markup-compatibility/2006" xmlns:a14="http://schemas.microsoft.com/office/drawing/2010/main">
        <mc:Choice Requires="a14">
          <p:sp>
            <p:nvSpPr>
              <p:cNvPr id="4" name="Subtitle 2">
                <a:extLst>
                  <a:ext uri="{FF2B5EF4-FFF2-40B4-BE49-F238E27FC236}">
                    <a16:creationId xmlns:a16="http://schemas.microsoft.com/office/drawing/2014/main" id="{B2854F99-FBF2-4DF6-88EC-57E2B032B971}"/>
                  </a:ext>
                </a:extLst>
              </p:cNvPr>
              <p:cNvSpPr txBox="1">
                <a:spLocks/>
              </p:cNvSpPr>
              <p:nvPr/>
            </p:nvSpPr>
            <p:spPr>
              <a:xfrm>
                <a:off x="2933700" y="3837132"/>
                <a:ext cx="7821256" cy="266484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10000"/>
                  </a:lnSpc>
                  <a:buNone/>
                </a:pPr>
                <a14:m>
                  <m:oMathPara xmlns:m="http://schemas.openxmlformats.org/officeDocument/2006/math">
                    <m:oMathParaPr>
                      <m:jc m:val="left"/>
                    </m:oMathParaPr>
                    <m:oMath xmlns:m="http://schemas.openxmlformats.org/officeDocument/2006/math">
                      <m:acc>
                        <m:accPr>
                          <m:chr m:val="̂"/>
                          <m:ctrlPr>
                            <a:rPr lang="fr-FR" sz="2800" b="1" i="1" u="none" strike="noStrike" cap="none" smtClean="0">
                              <a:solidFill>
                                <a:srgbClr val="C00000"/>
                              </a:solidFill>
                              <a:effectLst/>
                              <a:latin typeface="Cambria Math" panose="02040503050406030204" pitchFamily="18" charset="0"/>
                              <a:ea typeface="Calibri"/>
                              <a:cs typeface="Calibri"/>
                              <a:sym typeface="Calibri"/>
                            </a:rPr>
                          </m:ctrlPr>
                        </m:accPr>
                        <m:e>
                          <m:r>
                            <a:rPr lang="fr-FR" sz="2800" b="1" i="1" u="none" strike="noStrike" cap="none">
                              <a:solidFill>
                                <a:srgbClr val="C00000"/>
                              </a:solidFill>
                              <a:effectLst/>
                              <a:latin typeface="Cambria Math" panose="02040503050406030204" pitchFamily="18" charset="0"/>
                              <a:ea typeface="Calibri"/>
                              <a:cs typeface="Calibri"/>
                              <a:sym typeface="Calibri"/>
                            </a:rPr>
                            <m:t>𝑨𝑩𝑪</m:t>
                          </m:r>
                        </m:e>
                      </m:acc>
                      <m:r>
                        <a:rPr lang="fr-FR" sz="2800" b="1" i="1" u="none" strike="noStrike" cap="none">
                          <a:solidFill>
                            <a:srgbClr val="C00000"/>
                          </a:solidFill>
                          <a:effectLst/>
                          <a:latin typeface="Cambria Math" panose="02040503050406030204" pitchFamily="18" charset="0"/>
                          <a:ea typeface="Calibri"/>
                          <a:cs typeface="Calibri"/>
                          <a:sym typeface="Calibri"/>
                        </a:rPr>
                        <m:t>+ </m:t>
                      </m:r>
                      <m:acc>
                        <m:accPr>
                          <m:chr m:val="̂"/>
                          <m:ctrlPr>
                            <a:rPr lang="fr-FR" sz="2800" b="1" i="1" u="none" strike="noStrike" cap="none">
                              <a:solidFill>
                                <a:srgbClr val="C00000"/>
                              </a:solidFill>
                              <a:effectLst/>
                              <a:latin typeface="Cambria Math" panose="02040503050406030204" pitchFamily="18" charset="0"/>
                              <a:ea typeface="Calibri"/>
                              <a:cs typeface="Calibri"/>
                              <a:sym typeface="Calibri"/>
                            </a:rPr>
                          </m:ctrlPr>
                        </m:accPr>
                        <m:e>
                          <m:r>
                            <a:rPr lang="fr-FR" sz="2800" b="1" i="1" u="none" strike="noStrike" cap="none">
                              <a:solidFill>
                                <a:srgbClr val="C00000"/>
                              </a:solidFill>
                              <a:effectLst/>
                              <a:latin typeface="Cambria Math" panose="02040503050406030204" pitchFamily="18" charset="0"/>
                              <a:ea typeface="Calibri"/>
                              <a:cs typeface="Calibri"/>
                              <a:sym typeface="Calibri"/>
                            </a:rPr>
                            <m:t>𝑩𝑨𝑪</m:t>
                          </m:r>
                        </m:e>
                      </m:acc>
                      <m:r>
                        <a:rPr lang="fr-FR" sz="2800" b="1" i="1" u="none" strike="noStrike" cap="none">
                          <a:solidFill>
                            <a:srgbClr val="C00000"/>
                          </a:solidFill>
                          <a:effectLst/>
                          <a:latin typeface="Cambria Math" panose="02040503050406030204" pitchFamily="18" charset="0"/>
                          <a:ea typeface="Calibri"/>
                          <a:cs typeface="Calibri"/>
                          <a:sym typeface="Calibri"/>
                        </a:rPr>
                        <m:t>+ </m:t>
                      </m:r>
                      <m:acc>
                        <m:accPr>
                          <m:chr m:val="̂"/>
                          <m:ctrlPr>
                            <a:rPr lang="fr-FR" sz="2800" b="1" i="1" u="none" strike="noStrike" cap="none">
                              <a:solidFill>
                                <a:srgbClr val="C00000"/>
                              </a:solidFill>
                              <a:effectLst/>
                              <a:latin typeface="Cambria Math" panose="02040503050406030204" pitchFamily="18" charset="0"/>
                              <a:ea typeface="Calibri"/>
                              <a:cs typeface="Calibri"/>
                              <a:sym typeface="Calibri"/>
                            </a:rPr>
                          </m:ctrlPr>
                        </m:accPr>
                        <m:e>
                          <m:r>
                            <a:rPr lang="fr-FR" sz="2800" b="1" i="1" u="none" strike="noStrike" cap="none">
                              <a:solidFill>
                                <a:srgbClr val="C00000"/>
                              </a:solidFill>
                              <a:effectLst/>
                              <a:latin typeface="Cambria Math" panose="02040503050406030204" pitchFamily="18" charset="0"/>
                              <a:ea typeface="Calibri"/>
                              <a:cs typeface="Calibri"/>
                              <a:sym typeface="Calibri"/>
                            </a:rPr>
                            <m:t>𝑩𝑪𝑨</m:t>
                          </m:r>
                        </m:e>
                      </m:acc>
                      <m:r>
                        <a:rPr lang="fr-FR" sz="2800" b="1" i="1" u="none" strike="noStrike" cap="none">
                          <a:solidFill>
                            <a:srgbClr val="C00000"/>
                          </a:solidFill>
                          <a:effectLst/>
                          <a:latin typeface="Cambria Math" panose="02040503050406030204" pitchFamily="18" charset="0"/>
                          <a:ea typeface="Calibri"/>
                          <a:cs typeface="Calibri"/>
                          <a:sym typeface="Calibri"/>
                        </a:rPr>
                        <m:t>=</m:t>
                      </m:r>
                      <m:r>
                        <a:rPr lang="fr-FR" sz="2800" b="1" i="1" u="none" strike="noStrike" cap="none">
                          <a:solidFill>
                            <a:srgbClr val="C00000"/>
                          </a:solidFill>
                          <a:effectLst/>
                          <a:latin typeface="Cambria Math" panose="02040503050406030204" pitchFamily="18" charset="0"/>
                          <a:ea typeface="Calibri"/>
                          <a:cs typeface="Calibri"/>
                          <a:sym typeface="Calibri"/>
                        </a:rPr>
                        <m:t>𝟏𝟖𝟎</m:t>
                      </m:r>
                      <m:r>
                        <a:rPr lang="fr-FR" sz="2800" b="1" i="1" u="none" strike="noStrike" cap="none">
                          <a:solidFill>
                            <a:srgbClr val="C00000"/>
                          </a:solidFill>
                          <a:effectLst/>
                          <a:latin typeface="Cambria Math" panose="02040503050406030204" pitchFamily="18" charset="0"/>
                          <a:ea typeface="Calibri"/>
                          <a:cs typeface="Calibri"/>
                          <a:sym typeface="Calibri"/>
                        </a:rPr>
                        <m:t>° </m:t>
                      </m:r>
                    </m:oMath>
                  </m:oMathPara>
                </a14:m>
                <a:endParaRPr lang="fr-FR" sz="2800" b="1" i="1" u="none" strike="noStrike" cap="none" dirty="0">
                  <a:solidFill>
                    <a:srgbClr val="C00000"/>
                  </a:solidFill>
                  <a:effectLst/>
                  <a:latin typeface="+mj-lt"/>
                  <a:ea typeface="Calibri"/>
                  <a:cs typeface="Calibri"/>
                  <a:sym typeface="Calibri"/>
                </a:endParaRPr>
              </a:p>
              <a:p>
                <a:pPr marL="0" indent="0">
                  <a:lnSpc>
                    <a:spcPct val="110000"/>
                  </a:lnSpc>
                  <a:buNone/>
                </a:pPr>
                <a14:m>
                  <m:oMathPara xmlns:m="http://schemas.openxmlformats.org/officeDocument/2006/math">
                    <m:oMathParaPr>
                      <m:jc m:val="left"/>
                    </m:oMathParaPr>
                    <m:oMath xmlns:m="http://schemas.openxmlformats.org/officeDocument/2006/math">
                      <m:acc>
                        <m:accPr>
                          <m:chr m:val="̂"/>
                          <m:ctrlPr>
                            <a:rPr lang="fr-FR" sz="2800" b="1" i="1" u="none" strike="noStrike" cap="none" smtClean="0">
                              <a:solidFill>
                                <a:srgbClr val="C00000"/>
                              </a:solidFill>
                              <a:effectLst/>
                              <a:latin typeface="Cambria Math" panose="02040503050406030204" pitchFamily="18" charset="0"/>
                              <a:ea typeface="Calibri"/>
                              <a:cs typeface="Calibri"/>
                              <a:sym typeface="Calibri"/>
                            </a:rPr>
                          </m:ctrlPr>
                        </m:accPr>
                        <m:e>
                          <m:r>
                            <a:rPr lang="fr-FR" sz="2800" b="1" i="1" u="none" strike="noStrike" cap="none">
                              <a:solidFill>
                                <a:srgbClr val="C00000"/>
                              </a:solidFill>
                              <a:effectLst/>
                              <a:latin typeface="Cambria Math" panose="02040503050406030204" pitchFamily="18" charset="0"/>
                              <a:ea typeface="Calibri"/>
                              <a:cs typeface="Calibri"/>
                              <a:sym typeface="Calibri"/>
                            </a:rPr>
                            <m:t>𝑨</m:t>
                          </m:r>
                          <m:r>
                            <a:rPr lang="fr-FR" sz="2800" b="1" i="1" u="none" strike="noStrike" cap="none" smtClean="0">
                              <a:solidFill>
                                <a:srgbClr val="C00000"/>
                              </a:solidFill>
                              <a:effectLst/>
                              <a:latin typeface="Cambria Math" panose="02040503050406030204" pitchFamily="18" charset="0"/>
                              <a:ea typeface="Calibri"/>
                              <a:cs typeface="Calibri"/>
                              <a:sym typeface="Calibri"/>
                            </a:rPr>
                            <m:t>𝑪</m:t>
                          </m:r>
                          <m:r>
                            <a:rPr lang="fr-FR" sz="2800" b="1" i="1" u="none" strike="noStrike" cap="none">
                              <a:solidFill>
                                <a:srgbClr val="C00000"/>
                              </a:solidFill>
                              <a:effectLst/>
                              <a:latin typeface="Cambria Math" panose="02040503050406030204" pitchFamily="18" charset="0"/>
                              <a:ea typeface="Calibri"/>
                              <a:cs typeface="Calibri"/>
                              <a:sym typeface="Calibri"/>
                            </a:rPr>
                            <m:t>𝑩</m:t>
                          </m:r>
                        </m:e>
                      </m:acc>
                      <m:r>
                        <a:rPr lang="fr-FR" sz="2800" b="1" i="1" u="none" strike="noStrike" cap="none">
                          <a:solidFill>
                            <a:srgbClr val="C00000"/>
                          </a:solidFill>
                          <a:effectLst/>
                          <a:latin typeface="Cambria Math" panose="02040503050406030204" pitchFamily="18" charset="0"/>
                          <a:ea typeface="Calibri"/>
                          <a:cs typeface="Calibri"/>
                          <a:sym typeface="Calibri"/>
                        </a:rPr>
                        <m:t>=</m:t>
                      </m:r>
                      <m:r>
                        <a:rPr lang="fr-FR" sz="2800" b="1" i="1" u="none" strike="noStrike" cap="none">
                          <a:solidFill>
                            <a:srgbClr val="C00000"/>
                          </a:solidFill>
                          <a:effectLst/>
                          <a:latin typeface="Cambria Math" panose="02040503050406030204" pitchFamily="18" charset="0"/>
                          <a:ea typeface="Calibri"/>
                          <a:cs typeface="Calibri"/>
                          <a:sym typeface="Calibri"/>
                        </a:rPr>
                        <m:t>𝟏𝟖𝟎</m:t>
                      </m:r>
                      <m:r>
                        <a:rPr lang="fr-FR" sz="2800" b="1" i="1" u="none" strike="noStrike" cap="none">
                          <a:solidFill>
                            <a:srgbClr val="C00000"/>
                          </a:solidFill>
                          <a:effectLst/>
                          <a:latin typeface="Cambria Math" panose="02040503050406030204" pitchFamily="18" charset="0"/>
                          <a:ea typeface="Calibri"/>
                          <a:cs typeface="Calibri"/>
                          <a:sym typeface="Calibri"/>
                        </a:rPr>
                        <m:t>°−</m:t>
                      </m:r>
                      <m:d>
                        <m:dPr>
                          <m:ctrlPr>
                            <a:rPr lang="fr-FR" sz="2800" b="1" i="1" u="none" strike="noStrike" cap="none">
                              <a:solidFill>
                                <a:srgbClr val="C00000"/>
                              </a:solidFill>
                              <a:effectLst/>
                              <a:latin typeface="Cambria Math" panose="02040503050406030204" pitchFamily="18" charset="0"/>
                              <a:ea typeface="Calibri"/>
                              <a:cs typeface="Calibri"/>
                              <a:sym typeface="Calibri"/>
                            </a:rPr>
                          </m:ctrlPr>
                        </m:dPr>
                        <m:e>
                          <m:acc>
                            <m:accPr>
                              <m:chr m:val="̂"/>
                              <m:ctrlPr>
                                <a:rPr lang="fr-FR" sz="2800" b="1" i="1" u="none" strike="noStrike" cap="none">
                                  <a:solidFill>
                                    <a:srgbClr val="C00000"/>
                                  </a:solidFill>
                                  <a:effectLst/>
                                  <a:latin typeface="Cambria Math" panose="02040503050406030204" pitchFamily="18" charset="0"/>
                                  <a:ea typeface="Calibri"/>
                                  <a:cs typeface="Calibri"/>
                                  <a:sym typeface="Calibri"/>
                                </a:rPr>
                              </m:ctrlPr>
                            </m:accPr>
                            <m:e>
                              <m:r>
                                <a:rPr lang="fr-FR" sz="2800" b="1" i="1" u="none" strike="noStrike" cap="none">
                                  <a:solidFill>
                                    <a:srgbClr val="C00000"/>
                                  </a:solidFill>
                                  <a:effectLst/>
                                  <a:latin typeface="Cambria Math" panose="02040503050406030204" pitchFamily="18" charset="0"/>
                                  <a:ea typeface="Calibri"/>
                                  <a:cs typeface="Calibri"/>
                                  <a:sym typeface="Calibri"/>
                                </a:rPr>
                                <m:t>𝑨𝑩</m:t>
                              </m:r>
                              <m:r>
                                <a:rPr lang="fr-FR" sz="2800" b="1" i="1" u="none" strike="noStrike" cap="none" smtClean="0">
                                  <a:solidFill>
                                    <a:srgbClr val="C00000"/>
                                  </a:solidFill>
                                  <a:effectLst/>
                                  <a:latin typeface="Cambria Math" panose="02040503050406030204" pitchFamily="18" charset="0"/>
                                  <a:ea typeface="Calibri"/>
                                  <a:cs typeface="Calibri"/>
                                  <a:sym typeface="Calibri"/>
                                </a:rPr>
                                <m:t>𝑪</m:t>
                              </m:r>
                            </m:e>
                          </m:acc>
                          <m:r>
                            <a:rPr lang="fr-FR" sz="2800" b="1" i="1" u="none" strike="noStrike" cap="none">
                              <a:solidFill>
                                <a:srgbClr val="C00000"/>
                              </a:solidFill>
                              <a:effectLst/>
                              <a:latin typeface="Cambria Math" panose="02040503050406030204" pitchFamily="18" charset="0"/>
                              <a:ea typeface="Calibri"/>
                              <a:cs typeface="Calibri"/>
                              <a:sym typeface="Calibri"/>
                            </a:rPr>
                            <m:t>+</m:t>
                          </m:r>
                          <m:acc>
                            <m:accPr>
                              <m:chr m:val="̂"/>
                              <m:ctrlPr>
                                <a:rPr lang="fr-FR" sz="2800" b="1" i="1" u="none" strike="noStrike" cap="none">
                                  <a:solidFill>
                                    <a:srgbClr val="C00000"/>
                                  </a:solidFill>
                                  <a:effectLst/>
                                  <a:latin typeface="Cambria Math" panose="02040503050406030204" pitchFamily="18" charset="0"/>
                                  <a:ea typeface="Calibri"/>
                                  <a:cs typeface="Calibri"/>
                                  <a:sym typeface="Calibri"/>
                                </a:rPr>
                              </m:ctrlPr>
                            </m:accPr>
                            <m:e>
                              <m:r>
                                <a:rPr lang="fr-FR" sz="2800" b="1" i="1" u="none" strike="noStrike" cap="none">
                                  <a:solidFill>
                                    <a:srgbClr val="C00000"/>
                                  </a:solidFill>
                                  <a:effectLst/>
                                  <a:latin typeface="Cambria Math" panose="02040503050406030204" pitchFamily="18" charset="0"/>
                                  <a:ea typeface="Calibri"/>
                                  <a:cs typeface="Calibri"/>
                                  <a:sym typeface="Calibri"/>
                                </a:rPr>
                                <m:t>𝑩</m:t>
                              </m:r>
                              <m:r>
                                <a:rPr lang="fr-FR" sz="2800" b="1" i="1" u="none" strike="noStrike" cap="none" smtClean="0">
                                  <a:solidFill>
                                    <a:srgbClr val="C00000"/>
                                  </a:solidFill>
                                  <a:effectLst/>
                                  <a:latin typeface="Cambria Math" panose="02040503050406030204" pitchFamily="18" charset="0"/>
                                  <a:ea typeface="Calibri"/>
                                  <a:cs typeface="Calibri"/>
                                  <a:sym typeface="Calibri"/>
                                </a:rPr>
                                <m:t>𝑨</m:t>
                              </m:r>
                              <m:r>
                                <a:rPr lang="fr-FR" sz="2800" b="1" i="1" u="none" strike="noStrike" cap="none">
                                  <a:solidFill>
                                    <a:srgbClr val="C00000"/>
                                  </a:solidFill>
                                  <a:effectLst/>
                                  <a:latin typeface="Cambria Math" panose="02040503050406030204" pitchFamily="18" charset="0"/>
                                  <a:ea typeface="Calibri"/>
                                  <a:cs typeface="Calibri"/>
                                  <a:sym typeface="Calibri"/>
                                </a:rPr>
                                <m:t>𝑪</m:t>
                              </m:r>
                            </m:e>
                          </m:acc>
                        </m:e>
                      </m:d>
                    </m:oMath>
                  </m:oMathPara>
                </a14:m>
                <a:endParaRPr lang="fr-FR" sz="2800" b="1" i="1" u="none" strike="noStrike" cap="none" dirty="0">
                  <a:solidFill>
                    <a:srgbClr val="C00000"/>
                  </a:solidFill>
                  <a:effectLst/>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fr-FR" sz="2800" b="1" i="1">
                              <a:solidFill>
                                <a:srgbClr val="C00000"/>
                              </a:solidFill>
                              <a:latin typeface="Cambria Math" panose="02040503050406030204" pitchFamily="18" charset="0"/>
                              <a:ea typeface="Calibri"/>
                              <a:cs typeface="Calibri"/>
                              <a:sym typeface="Calibri"/>
                            </a:rPr>
                          </m:ctrlPr>
                        </m:accPr>
                        <m:e>
                          <m:r>
                            <a:rPr lang="fr-FR" sz="2800" b="1" i="1">
                              <a:solidFill>
                                <a:srgbClr val="C00000"/>
                              </a:solidFill>
                              <a:latin typeface="Cambria Math" panose="02040503050406030204" pitchFamily="18" charset="0"/>
                              <a:ea typeface="Calibri"/>
                              <a:cs typeface="Calibri"/>
                              <a:sym typeface="Calibri"/>
                            </a:rPr>
                            <m:t>𝑨</m:t>
                          </m:r>
                          <m:r>
                            <a:rPr lang="fr-FR" sz="2800" b="1" i="1" smtClean="0">
                              <a:solidFill>
                                <a:srgbClr val="C00000"/>
                              </a:solidFill>
                              <a:latin typeface="Cambria Math" panose="02040503050406030204" pitchFamily="18" charset="0"/>
                              <a:ea typeface="Calibri"/>
                              <a:cs typeface="Calibri"/>
                              <a:sym typeface="Calibri"/>
                            </a:rPr>
                            <m:t>𝑪</m:t>
                          </m:r>
                          <m:r>
                            <a:rPr lang="fr-FR" sz="2800" b="1" i="1">
                              <a:solidFill>
                                <a:srgbClr val="C00000"/>
                              </a:solidFill>
                              <a:latin typeface="Cambria Math" panose="02040503050406030204" pitchFamily="18" charset="0"/>
                              <a:ea typeface="Calibri"/>
                              <a:cs typeface="Calibri"/>
                              <a:sym typeface="Calibri"/>
                            </a:rPr>
                            <m:t>𝑩</m:t>
                          </m:r>
                        </m:e>
                      </m:acc>
                      <m:r>
                        <a:rPr lang="fr-FR" sz="2800" b="1" i="1">
                          <a:solidFill>
                            <a:srgbClr val="C00000"/>
                          </a:solidFill>
                          <a:latin typeface="Cambria Math" panose="02040503050406030204" pitchFamily="18" charset="0"/>
                          <a:ea typeface="Calibri"/>
                          <a:cs typeface="Calibri"/>
                          <a:sym typeface="Calibri"/>
                        </a:rPr>
                        <m:t>=</m:t>
                      </m:r>
                      <m:r>
                        <a:rPr lang="fr-FR" sz="2800" b="1" i="1">
                          <a:solidFill>
                            <a:srgbClr val="C00000"/>
                          </a:solidFill>
                          <a:latin typeface="Cambria Math" panose="02040503050406030204" pitchFamily="18" charset="0"/>
                          <a:ea typeface="Calibri"/>
                          <a:cs typeface="Calibri"/>
                          <a:sym typeface="Calibri"/>
                        </a:rPr>
                        <m:t>𝟏𝟖𝟎</m:t>
                      </m:r>
                      <m:r>
                        <a:rPr lang="fr-FR" sz="2800" b="1" i="1">
                          <a:solidFill>
                            <a:srgbClr val="C00000"/>
                          </a:solidFill>
                          <a:latin typeface="Cambria Math" panose="02040503050406030204" pitchFamily="18" charset="0"/>
                          <a:ea typeface="Calibri"/>
                          <a:cs typeface="Calibri"/>
                          <a:sym typeface="Calibri"/>
                        </a:rPr>
                        <m:t>°−(</m:t>
                      </m:r>
                      <m:r>
                        <a:rPr lang="fr-FR" sz="2800" b="1" i="1" smtClean="0">
                          <a:solidFill>
                            <a:srgbClr val="C00000"/>
                          </a:solidFill>
                          <a:latin typeface="Cambria Math" panose="02040503050406030204" pitchFamily="18" charset="0"/>
                          <a:ea typeface="Calibri"/>
                          <a:cs typeface="Calibri"/>
                          <a:sym typeface="Calibri"/>
                        </a:rPr>
                        <m:t>𝟑</m:t>
                      </m:r>
                      <m:r>
                        <a:rPr lang="fr-FR" sz="2800" b="1" i="1">
                          <a:solidFill>
                            <a:srgbClr val="C00000"/>
                          </a:solidFill>
                          <a:latin typeface="Cambria Math" panose="02040503050406030204" pitchFamily="18" charset="0"/>
                          <a:ea typeface="Calibri"/>
                          <a:cs typeface="Calibri"/>
                          <a:sym typeface="Calibri"/>
                        </a:rPr>
                        <m:t>𝟓</m:t>
                      </m:r>
                      <m:r>
                        <a:rPr lang="fr-FR" sz="2800" b="1" i="1">
                          <a:solidFill>
                            <a:srgbClr val="C00000"/>
                          </a:solidFill>
                          <a:latin typeface="Cambria Math" panose="02040503050406030204" pitchFamily="18" charset="0"/>
                          <a:ea typeface="Calibri"/>
                          <a:cs typeface="Calibri"/>
                          <a:sym typeface="Calibri"/>
                        </a:rPr>
                        <m:t>°+</m:t>
                      </m:r>
                      <m:r>
                        <a:rPr lang="fr-FR" sz="2800" b="1" i="1">
                          <a:solidFill>
                            <a:srgbClr val="C00000"/>
                          </a:solidFill>
                          <a:latin typeface="Cambria Math" panose="02040503050406030204" pitchFamily="18" charset="0"/>
                          <a:ea typeface="Calibri"/>
                          <a:cs typeface="Calibri"/>
                          <a:sym typeface="Calibri"/>
                        </a:rPr>
                        <m:t>𝟑𝟓</m:t>
                      </m:r>
                      <m:r>
                        <a:rPr lang="fr-FR" sz="2800" b="1" i="1">
                          <a:solidFill>
                            <a:srgbClr val="C00000"/>
                          </a:solidFill>
                          <a:latin typeface="Cambria Math" panose="02040503050406030204" pitchFamily="18" charset="0"/>
                          <a:ea typeface="Calibri"/>
                          <a:cs typeface="Calibri"/>
                          <a:sym typeface="Calibri"/>
                        </a:rPr>
                        <m:t>°) </m:t>
                      </m:r>
                    </m:oMath>
                  </m:oMathPara>
                </a14:m>
                <a:endParaRPr lang="fr-FR" sz="2800" dirty="0">
                  <a:solidFill>
                    <a:srgbClr val="C00000"/>
                  </a:solidFill>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fr-FR" sz="2800" b="1" i="1">
                              <a:solidFill>
                                <a:srgbClr val="C00000"/>
                              </a:solidFill>
                              <a:latin typeface="Cambria Math" panose="02040503050406030204" pitchFamily="18" charset="0"/>
                              <a:ea typeface="Calibri"/>
                              <a:cs typeface="Calibri"/>
                              <a:sym typeface="Calibri"/>
                            </a:rPr>
                          </m:ctrlPr>
                        </m:accPr>
                        <m:e>
                          <m:r>
                            <a:rPr lang="fr-FR" sz="2800" b="1" i="1">
                              <a:solidFill>
                                <a:srgbClr val="C00000"/>
                              </a:solidFill>
                              <a:latin typeface="Cambria Math" panose="02040503050406030204" pitchFamily="18" charset="0"/>
                              <a:ea typeface="Calibri"/>
                              <a:cs typeface="Calibri"/>
                              <a:sym typeface="Calibri"/>
                            </a:rPr>
                            <m:t>𝑨</m:t>
                          </m:r>
                          <m:r>
                            <a:rPr lang="fr-FR" sz="2800" b="1" i="1" smtClean="0">
                              <a:solidFill>
                                <a:srgbClr val="C00000"/>
                              </a:solidFill>
                              <a:latin typeface="Cambria Math" panose="02040503050406030204" pitchFamily="18" charset="0"/>
                              <a:ea typeface="Calibri"/>
                              <a:cs typeface="Calibri"/>
                              <a:sym typeface="Calibri"/>
                            </a:rPr>
                            <m:t>𝑪</m:t>
                          </m:r>
                          <m:r>
                            <a:rPr lang="fr-FR" sz="2800" b="1" i="1">
                              <a:solidFill>
                                <a:srgbClr val="C00000"/>
                              </a:solidFill>
                              <a:latin typeface="Cambria Math" panose="02040503050406030204" pitchFamily="18" charset="0"/>
                              <a:ea typeface="Calibri"/>
                              <a:cs typeface="Calibri"/>
                              <a:sym typeface="Calibri"/>
                            </a:rPr>
                            <m:t>𝑩</m:t>
                          </m:r>
                        </m:e>
                      </m:acc>
                      <m:r>
                        <a:rPr lang="fr-FR" sz="2800" b="1" i="1">
                          <a:solidFill>
                            <a:srgbClr val="C00000"/>
                          </a:solidFill>
                          <a:latin typeface="Cambria Math" panose="02040503050406030204" pitchFamily="18" charset="0"/>
                          <a:ea typeface="Calibri"/>
                          <a:cs typeface="Calibri"/>
                          <a:sym typeface="Calibri"/>
                        </a:rPr>
                        <m:t>=</m:t>
                      </m:r>
                      <m:r>
                        <a:rPr lang="fr-FR" sz="2800" b="1" i="1">
                          <a:solidFill>
                            <a:srgbClr val="C00000"/>
                          </a:solidFill>
                          <a:latin typeface="Cambria Math" panose="02040503050406030204" pitchFamily="18" charset="0"/>
                          <a:ea typeface="Calibri"/>
                          <a:cs typeface="Calibri"/>
                          <a:sym typeface="Calibri"/>
                        </a:rPr>
                        <m:t>𝟏𝟏𝟎</m:t>
                      </m:r>
                      <m:r>
                        <a:rPr lang="fr-FR" sz="2800" b="1" i="1" smtClean="0">
                          <a:solidFill>
                            <a:srgbClr val="C00000"/>
                          </a:solidFill>
                          <a:latin typeface="Cambria Math" panose="02040503050406030204" pitchFamily="18" charset="0"/>
                          <a:ea typeface="Calibri"/>
                          <a:cs typeface="Calibri"/>
                          <a:sym typeface="Calibri"/>
                        </a:rPr>
                        <m:t>°</m:t>
                      </m:r>
                    </m:oMath>
                  </m:oMathPara>
                </a14:m>
                <a:endParaRPr lang="fr-FR" sz="2800" dirty="0">
                  <a:solidFill>
                    <a:srgbClr val="C00000"/>
                  </a:solidFill>
                  <a:latin typeface="+mj-lt"/>
                  <a:ea typeface="Calibri"/>
                  <a:cs typeface="Calibri"/>
                  <a:sym typeface="Calibri"/>
                </a:endParaRPr>
              </a:p>
              <a:p>
                <a:pPr marL="0" indent="0">
                  <a:lnSpc>
                    <a:spcPct val="110000"/>
                  </a:lnSpc>
                  <a:buNone/>
                </a:pPr>
                <a14:m>
                  <m:oMathPara xmlns:m="http://schemas.openxmlformats.org/officeDocument/2006/math">
                    <m:oMathParaPr>
                      <m:jc m:val="centerGroup"/>
                    </m:oMathParaPr>
                    <m:oMath xmlns:m="http://schemas.openxmlformats.org/officeDocument/2006/math">
                      <m:r>
                        <a:rPr lang="fr-FR" sz="2800" b="1" i="1" u="none" strike="noStrike" cap="none">
                          <a:solidFill>
                            <a:srgbClr val="C00000"/>
                          </a:solidFill>
                          <a:effectLst/>
                          <a:latin typeface="Cambria Math" panose="02040503050406030204" pitchFamily="18" charset="0"/>
                          <a:ea typeface="Calibri"/>
                          <a:cs typeface="Calibri"/>
                          <a:sym typeface="Calibri"/>
                        </a:rPr>
                        <m:t> </m:t>
                      </m:r>
                    </m:oMath>
                  </m:oMathPara>
                </a14:m>
                <a:endParaRPr lang="fr-FR" sz="2800" b="0" i="0" u="none" strike="noStrike" cap="none" dirty="0">
                  <a:solidFill>
                    <a:srgbClr val="C00000"/>
                  </a:solidFill>
                  <a:effectLst/>
                  <a:latin typeface="+mj-lt"/>
                  <a:ea typeface="Calibri"/>
                  <a:cs typeface="Calibri"/>
                  <a:sym typeface="Calibri"/>
                </a:endParaRPr>
              </a:p>
              <a:p>
                <a:pPr marL="0" indent="0">
                  <a:lnSpc>
                    <a:spcPct val="110000"/>
                  </a:lnSpc>
                  <a:buNone/>
                </a:pPr>
                <a:endParaRPr lang="fr-FR" sz="2800" b="1" i="1" u="none" strike="noStrike" cap="none" dirty="0">
                  <a:solidFill>
                    <a:srgbClr val="C00000"/>
                  </a:solidFill>
                  <a:effectLst/>
                  <a:latin typeface="+mj-lt"/>
                  <a:ea typeface="Calibri"/>
                  <a:cs typeface="Calibri"/>
                  <a:sym typeface="Calibri"/>
                </a:endParaRPr>
              </a:p>
              <a:p>
                <a:pPr marL="0" indent="0">
                  <a:lnSpc>
                    <a:spcPct val="250000"/>
                  </a:lnSpc>
                  <a:buNone/>
                </a:pPr>
                <a:endParaRPr lang="fr-FR" sz="2800" dirty="0">
                  <a:solidFill>
                    <a:srgbClr val="C00000"/>
                  </a:solidFill>
                  <a:latin typeface="+mj-lt"/>
                </a:endParaRPr>
              </a:p>
            </p:txBody>
          </p:sp>
        </mc:Choice>
        <mc:Fallback xmlns="">
          <p:sp>
            <p:nvSpPr>
              <p:cNvPr id="4" name="Subtitle 2">
                <a:extLst>
                  <a:ext uri="{FF2B5EF4-FFF2-40B4-BE49-F238E27FC236}">
                    <a16:creationId xmlns:a16="http://schemas.microsoft.com/office/drawing/2014/main" id="{B2854F99-FBF2-4DF6-88EC-57E2B032B971}"/>
                  </a:ext>
                </a:extLst>
              </p:cNvPr>
              <p:cNvSpPr txBox="1">
                <a:spLocks noRot="1" noChangeAspect="1" noMove="1" noResize="1" noEditPoints="1" noAdjustHandles="1" noChangeArrowheads="1" noChangeShapeType="1" noTextEdit="1"/>
              </p:cNvSpPr>
              <p:nvPr/>
            </p:nvSpPr>
            <p:spPr>
              <a:xfrm>
                <a:off x="2933700" y="3837132"/>
                <a:ext cx="7821256" cy="2664848"/>
              </a:xfrm>
              <a:prstGeom prst="rect">
                <a:avLst/>
              </a:prstGeom>
              <a:blipFill>
                <a:blip r:embed="rId5"/>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B1E17ED7-144C-4861-9FC8-27D4D30E0AE4}"/>
                  </a:ext>
                </a:extLst>
              </p:cNvPr>
              <p:cNvSpPr/>
              <p:nvPr/>
            </p:nvSpPr>
            <p:spPr>
              <a:xfrm>
                <a:off x="9091200" y="2773680"/>
                <a:ext cx="1810512" cy="64008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solidFill>
                      <a:schemeClr val="bg1"/>
                    </a:solidFill>
                  </a:rPr>
                  <a:t>110</a:t>
                </a:r>
                <a14:m>
                  <m:oMath xmlns:m="http://schemas.openxmlformats.org/officeDocument/2006/math">
                    <m:r>
                      <a:rPr lang="fr-FR" sz="28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fr-FR" sz="2800" b="1" dirty="0">
                  <a:solidFill>
                    <a:schemeClr val="bg1"/>
                  </a:solidFill>
                </a:endParaRPr>
              </a:p>
            </p:txBody>
          </p:sp>
        </mc:Choice>
        <mc:Fallback xmlns="">
          <p:sp>
            <p:nvSpPr>
              <p:cNvPr id="5" name="Rectangle 4">
                <a:extLst>
                  <a:ext uri="{FF2B5EF4-FFF2-40B4-BE49-F238E27FC236}">
                    <a16:creationId xmlns:a16="http://schemas.microsoft.com/office/drawing/2014/main" id="{B1E17ED7-144C-4861-9FC8-27D4D30E0AE4}"/>
                  </a:ext>
                </a:extLst>
              </p:cNvPr>
              <p:cNvSpPr>
                <a:spLocks noRot="1" noChangeAspect="1" noMove="1" noResize="1" noEditPoints="1" noAdjustHandles="1" noChangeArrowheads="1" noChangeShapeType="1" noTextEdit="1"/>
              </p:cNvSpPr>
              <p:nvPr/>
            </p:nvSpPr>
            <p:spPr>
              <a:xfrm>
                <a:off x="9091200" y="2773680"/>
                <a:ext cx="1810512" cy="640080"/>
              </a:xfrm>
              <a:prstGeom prst="rect">
                <a:avLst/>
              </a:prstGeom>
              <a:blipFill>
                <a:blip r:embed="rId6"/>
                <a:stretch>
                  <a:fillRect b="-17143"/>
                </a:stretch>
              </a:blipFill>
              <a:ln>
                <a:noFill/>
              </a:ln>
            </p:spPr>
            <p:txBody>
              <a:bodyPr/>
              <a:lstStyle/>
              <a:p>
                <a:r>
                  <a:rPr lang="fr-FR">
                    <a:noFill/>
                  </a:rPr>
                  <a:t> </a:t>
                </a:r>
              </a:p>
            </p:txBody>
          </p:sp>
        </mc:Fallback>
      </mc:AlternateContent>
      <p:sp>
        <p:nvSpPr>
          <p:cNvPr id="6" name="Rectangle 5">
            <a:extLst>
              <a:ext uri="{FF2B5EF4-FFF2-40B4-BE49-F238E27FC236}">
                <a16:creationId xmlns:a16="http://schemas.microsoft.com/office/drawing/2014/main" id="{8D12AE78-586E-4B0C-8167-3C2FE91FCCB0}"/>
              </a:ext>
            </a:extLst>
          </p:cNvPr>
          <p:cNvSpPr/>
          <p:nvPr/>
        </p:nvSpPr>
        <p:spPr>
          <a:xfrm>
            <a:off x="952500" y="2773680"/>
            <a:ext cx="4474906"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fr-FR" sz="2400" b="1" dirty="0">
                <a:solidFill>
                  <a:schemeClr val="bg1"/>
                </a:solidFill>
                <a:latin typeface="Comic Sans MS" panose="030F0702030302020204" pitchFamily="66" charset="0"/>
                <a:ea typeface="Arial"/>
                <a:cs typeface="Arial"/>
              </a:rPr>
              <a:t>Isocèle de sommet principal C</a:t>
            </a:r>
          </a:p>
        </p:txBody>
      </p:sp>
    </p:spTree>
    <p:custDataLst>
      <p:tags r:id="rId1"/>
    </p:custDataLst>
    <p:extLst>
      <p:ext uri="{BB962C8B-B14F-4D97-AF65-F5344CB8AC3E}">
        <p14:creationId xmlns:p14="http://schemas.microsoft.com/office/powerpoint/2010/main" val="1132054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left)">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ipe(left)">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wipe(left)">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wipe(left)">
                                      <p:cBhvr>
                                        <p:cTn id="32" dur="500"/>
                                        <p:tgtEl>
                                          <p:spTgt spid="4">
                                            <p:txEl>
                                              <p:pRg st="4" end="4"/>
                                            </p:txEl>
                                          </p:spTgt>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85651"/>
          <a:stretch/>
        </p:blipFill>
        <p:spPr>
          <a:xfrm>
            <a:off x="5414" y="0"/>
            <a:ext cx="12181172" cy="984069"/>
          </a:xfrm>
          <a:prstGeom prst="rect">
            <a:avLst/>
          </a:prstGeom>
        </p:spPr>
      </p:pic>
      <p:cxnSp>
        <p:nvCxnSpPr>
          <p:cNvPr id="6" name="Straight Connector 5"/>
          <p:cNvCxnSpPr/>
          <p:nvPr/>
        </p:nvCxnSpPr>
        <p:spPr>
          <a:xfrm>
            <a:off x="391886" y="1070109"/>
            <a:ext cx="1138210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1373"/>
          <a:stretch/>
        </p:blipFill>
        <p:spPr>
          <a:xfrm>
            <a:off x="2368" y="1465728"/>
            <a:ext cx="12187263" cy="5392271"/>
          </a:xfrm>
          <a:prstGeom prst="rect">
            <a:avLst/>
          </a:prstGeom>
        </p:spPr>
      </p:pic>
    </p:spTree>
    <p:extLst>
      <p:ext uri="{BB962C8B-B14F-4D97-AF65-F5344CB8AC3E}">
        <p14:creationId xmlns:p14="http://schemas.microsoft.com/office/powerpoint/2010/main" val="31185730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12F53E-98A3-44F1-A8C4-0779A4A1EDB2}"/>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fr-FR" dirty="0">
                <a:solidFill>
                  <a:schemeClr val="tx1">
                    <a:lumMod val="50000"/>
                    <a:lumOff val="50000"/>
                  </a:schemeClr>
                </a:solidFill>
                <a:latin typeface="+mj-lt"/>
              </a:rPr>
              <a:t>Activité socio-émotionnelle</a:t>
            </a:r>
          </a:p>
        </p:txBody>
      </p:sp>
      <p:sp>
        <p:nvSpPr>
          <p:cNvPr id="2" name="Google Shape;222;p10">
            <a:extLst>
              <a:ext uri="{FF2B5EF4-FFF2-40B4-BE49-F238E27FC236}">
                <a16:creationId xmlns:a16="http://schemas.microsoft.com/office/drawing/2014/main" id="{DC991007-511B-419F-ACA6-10423654E0A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j-lt"/>
                <a:sym typeface="Comic Sans MS"/>
              </a:rPr>
              <a:t>Je me sens …</a:t>
            </a:r>
          </a:p>
        </p:txBody>
      </p:sp>
      <p:pic>
        <p:nvPicPr>
          <p:cNvPr id="6" name="Picture 5">
            <a:extLst>
              <a:ext uri="{FF2B5EF4-FFF2-40B4-BE49-F238E27FC236}">
                <a16:creationId xmlns:a16="http://schemas.microsoft.com/office/drawing/2014/main" id="{8FDD908A-EC9E-4258-B951-4FE4AA8F4CD2}"/>
              </a:ext>
            </a:extLst>
          </p:cNvPr>
          <p:cNvPicPr>
            <a:picLocks noChangeAspect="1"/>
          </p:cNvPicPr>
          <p:nvPr/>
        </p:nvPicPr>
        <p:blipFill>
          <a:blip r:embed="rId4"/>
          <a:srcRect/>
          <a:stretch/>
        </p:blipFill>
        <p:spPr>
          <a:xfrm>
            <a:off x="3410198" y="1488558"/>
            <a:ext cx="1509133" cy="4432607"/>
          </a:xfrm>
          <a:prstGeom prst="rect">
            <a:avLst/>
          </a:prstGeom>
        </p:spPr>
      </p:pic>
      <p:sp>
        <p:nvSpPr>
          <p:cNvPr id="3" name="Speech Bubble: Oval 2">
            <a:extLst>
              <a:ext uri="{FF2B5EF4-FFF2-40B4-BE49-F238E27FC236}">
                <a16:creationId xmlns:a16="http://schemas.microsoft.com/office/drawing/2014/main" id="{EB25A838-98EC-41BE-A834-8D85D022D1B4}"/>
              </a:ext>
            </a:extLst>
          </p:cNvPr>
          <p:cNvSpPr/>
          <p:nvPr/>
        </p:nvSpPr>
        <p:spPr>
          <a:xfrm>
            <a:off x="6719777" y="1765004"/>
            <a:ext cx="3742660" cy="1663995"/>
          </a:xfrm>
          <a:prstGeom prst="wedgeEllipseCallout">
            <a:avLst>
              <a:gd name="adj1" fmla="val -97865"/>
              <a:gd name="adj2" fmla="val -24614"/>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chemeClr val="tx1">
                    <a:lumMod val="75000"/>
                    <a:lumOff val="25000"/>
                  </a:schemeClr>
                </a:solidFill>
              </a:rPr>
              <a:t>Comment te sens-tu aujourd’hui ?</a:t>
            </a:r>
          </a:p>
        </p:txBody>
      </p:sp>
    </p:spTree>
    <p:custDataLst>
      <p:tags r:id="rId1"/>
    </p:custDataLst>
    <p:extLst>
      <p:ext uri="{BB962C8B-B14F-4D97-AF65-F5344CB8AC3E}">
        <p14:creationId xmlns:p14="http://schemas.microsoft.com/office/powerpoint/2010/main" val="3846670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F-G4-CH12-SLO8-Slide 4">
            <a:hlinkClick r:id="" action="ppaction://media"/>
            <a:extLst>
              <a:ext uri="{FF2B5EF4-FFF2-40B4-BE49-F238E27FC236}">
                <a16:creationId xmlns:a16="http://schemas.microsoft.com/office/drawing/2014/main" id="{AF283118-B584-611E-9735-CE2E991A0A1E}"/>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0" y="0"/>
            <a:ext cx="12192000" cy="6858000"/>
          </a:xfrm>
          <a:prstGeom prst="rect">
            <a:avLst/>
          </a:prstGeom>
        </p:spPr>
      </p:pic>
    </p:spTree>
    <p:custDataLst>
      <p:tags r:id="rId1"/>
    </p:custDataLst>
    <p:extLst>
      <p:ext uri="{BB962C8B-B14F-4D97-AF65-F5344CB8AC3E}">
        <p14:creationId xmlns:p14="http://schemas.microsoft.com/office/powerpoint/2010/main" val="1192249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817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711749" y="2115499"/>
            <a:ext cx="10768501" cy="1313501"/>
          </a:xfrm>
          <a:prstGeom prst="rect">
            <a:avLst/>
          </a:prstGeom>
          <a:noFill/>
        </p:spPr>
        <p:txBody>
          <a:bodyPr wrap="square" lIns="91440" tIns="45720" rIns="91440" bIns="45720" anchor="t">
            <a:spAutoFit/>
          </a:bodyPr>
          <a:lstStyle/>
          <a:p>
            <a:pPr algn="just">
              <a:lnSpc>
                <a:spcPct val="150000"/>
              </a:lnSpc>
            </a:pPr>
            <a:r>
              <a:rPr lang="fr-FR" sz="2800" dirty="0">
                <a:solidFill>
                  <a:schemeClr val="tx1">
                    <a:lumMod val="75000"/>
                    <a:lumOff val="25000"/>
                  </a:schemeClr>
                </a:solidFill>
                <a:latin typeface="+mn-lt"/>
              </a:rPr>
              <a:t>A la fin de cette séance, l’élève doit connaître que la somme des angles d’un triangle est de 180</a:t>
            </a:r>
            <a:r>
              <a:rPr lang="fr-FR" sz="2800" baseline="30000" dirty="0">
                <a:solidFill>
                  <a:schemeClr val="tx1">
                    <a:lumMod val="75000"/>
                    <a:lumOff val="25000"/>
                  </a:schemeClr>
                </a:solidFill>
                <a:latin typeface="+mn-lt"/>
              </a:rPr>
              <a:t>o</a:t>
            </a:r>
            <a:r>
              <a:rPr lang="fr-FR" sz="2800" dirty="0">
                <a:solidFill>
                  <a:schemeClr val="tx1">
                    <a:lumMod val="75000"/>
                    <a:lumOff val="25000"/>
                  </a:schemeClr>
                </a:solidFill>
                <a:latin typeface="+mn-lt"/>
              </a:rPr>
              <a:t>.</a:t>
            </a:r>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dirty="0"/>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sym typeface="Comic Sans MS"/>
              </a:rPr>
              <a:t>Objectif d’apprentissage spécifique</a:t>
            </a:r>
            <a:endParaRPr lang="fr-FR" dirty="0">
              <a:sym typeface="Comic Sans MS"/>
            </a:endParaRPr>
          </a:p>
        </p:txBody>
      </p:sp>
    </p:spTree>
    <p:custDataLst>
      <p:tags r:id="rId1"/>
    </p:custDataLst>
    <p:extLst>
      <p:ext uri="{BB962C8B-B14F-4D97-AF65-F5344CB8AC3E}">
        <p14:creationId xmlns:p14="http://schemas.microsoft.com/office/powerpoint/2010/main" val="7775780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Compréhension Conceptuelle</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479111" cy="830997"/>
          </a:xfrm>
          <a:prstGeom prst="rect">
            <a:avLst/>
          </a:prstGeom>
          <a:noFill/>
        </p:spPr>
        <p:txBody>
          <a:bodyPr wrap="none" rtlCol="0">
            <a:spAutoFit/>
          </a:bodyPr>
          <a:lstStyle/>
          <a:p>
            <a:r>
              <a:rPr lang="fr-FR" sz="4800" b="1" dirty="0">
                <a:solidFill>
                  <a:schemeClr val="bg1"/>
                </a:solidFill>
                <a:latin typeface="+mj-lt"/>
              </a:rPr>
              <a:t>Compréhension</a:t>
            </a:r>
          </a:p>
        </p:txBody>
      </p:sp>
    </p:spTree>
    <p:custDataLst>
      <p:tags r:id="rId1"/>
    </p:custDataLst>
    <p:extLst>
      <p:ext uri="{BB962C8B-B14F-4D97-AF65-F5344CB8AC3E}">
        <p14:creationId xmlns:p14="http://schemas.microsoft.com/office/powerpoint/2010/main" val="1942896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F-G6-CH12-SLO8-SLIDES 7 to10">
            <a:hlinkClick r:id="" action="ppaction://media"/>
            <a:extLst>
              <a:ext uri="{FF2B5EF4-FFF2-40B4-BE49-F238E27FC236}">
                <a16:creationId xmlns:a16="http://schemas.microsoft.com/office/drawing/2014/main" id="{F12FFF41-3531-206B-EE63-32EED23302EA}"/>
              </a:ext>
            </a:extLst>
          </p:cNvPr>
          <p:cNvPicPr>
            <a:picLocks noChangeAspect="1"/>
          </p:cNvPicPr>
          <p:nvPr>
            <a:videoFile r:link="rId3"/>
            <p:extLst>
              <p:ext uri="{DAA4B4D4-6D71-4841-9C94-3DE7FCFB9230}">
                <p14:media xmlns:p14="http://schemas.microsoft.com/office/powerpoint/2010/main" r:embed="rId2">
                  <p14:bmkLst>
                    <p14:bmk name="Bookmark 1" time="144.027"/>
                  </p14:bmkLst>
                </p14:media>
              </p:ext>
            </p:extLst>
          </p:nvPr>
        </p:nvPicPr>
        <p:blipFill>
          <a:blip r:embed="rId6"/>
          <a:stretch>
            <a:fillRect/>
          </a:stretch>
        </p:blipFill>
        <p:spPr>
          <a:xfrm>
            <a:off x="0" y="0"/>
            <a:ext cx="12192000" cy="6858000"/>
          </a:xfrm>
          <a:prstGeom prst="rect">
            <a:avLst/>
          </a:prstGeom>
        </p:spPr>
      </p:pic>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sym typeface="Comic Sans MS"/>
              </a:rPr>
              <a:t>Tracez un triangle. </a:t>
            </a:r>
            <a:endParaRPr lang="fr-FR" b="1" dirty="0"/>
          </a:p>
        </p:txBody>
      </p:sp>
      <p:sp>
        <p:nvSpPr>
          <p:cNvPr id="20" name="TextBox 19">
            <a:extLst>
              <a:ext uri="{FF2B5EF4-FFF2-40B4-BE49-F238E27FC236}">
                <a16:creationId xmlns:a16="http://schemas.microsoft.com/office/drawing/2014/main" id="{6A9D3B0D-32EE-43BC-A8D8-5E6C4BD63360}"/>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fr-FR" dirty="0">
                <a:solidFill>
                  <a:schemeClr val="tx1">
                    <a:lumMod val="50000"/>
                    <a:lumOff val="50000"/>
                  </a:schemeClr>
                </a:solidFill>
                <a:latin typeface="+mj-lt"/>
              </a:rPr>
              <a:t>Activité d’apprentissage</a:t>
            </a:r>
          </a:p>
        </p:txBody>
      </p:sp>
      <p:grpSp>
        <p:nvGrpSpPr>
          <p:cNvPr id="17" name="Group 16">
            <a:extLst>
              <a:ext uri="{FF2B5EF4-FFF2-40B4-BE49-F238E27FC236}">
                <a16:creationId xmlns:a16="http://schemas.microsoft.com/office/drawing/2014/main" id="{225ABB82-A20E-40E9-916F-5B42D37544A9}"/>
              </a:ext>
            </a:extLst>
          </p:cNvPr>
          <p:cNvGrpSpPr/>
          <p:nvPr/>
        </p:nvGrpSpPr>
        <p:grpSpPr>
          <a:xfrm>
            <a:off x="9399321" y="1191092"/>
            <a:ext cx="2677797" cy="1562100"/>
            <a:chOff x="2229703" y="0"/>
            <a:chExt cx="2847122" cy="1562100"/>
          </a:xfrm>
        </p:grpSpPr>
        <p:grpSp>
          <p:nvGrpSpPr>
            <p:cNvPr id="19" name="Group 18">
              <a:extLst>
                <a:ext uri="{FF2B5EF4-FFF2-40B4-BE49-F238E27FC236}">
                  <a16:creationId xmlns:a16="http://schemas.microsoft.com/office/drawing/2014/main" id="{BE65545C-8123-427E-8FAF-3CBD1BEE969F}"/>
                </a:ext>
              </a:extLst>
            </p:cNvPr>
            <p:cNvGrpSpPr/>
            <p:nvPr/>
          </p:nvGrpSpPr>
          <p:grpSpPr>
            <a:xfrm>
              <a:off x="2229703" y="0"/>
              <a:ext cx="2847122" cy="1562100"/>
              <a:chOff x="2128127" y="0"/>
              <a:chExt cx="2717420" cy="1562100"/>
            </a:xfrm>
            <a:solidFill>
              <a:schemeClr val="accent2">
                <a:lumMod val="20000"/>
                <a:lumOff val="80000"/>
              </a:schemeClr>
            </a:solidFill>
          </p:grpSpPr>
          <p:sp>
            <p:nvSpPr>
              <p:cNvPr id="24" name="Rectangle: Rounded Corners 23">
                <a:extLst>
                  <a:ext uri="{FF2B5EF4-FFF2-40B4-BE49-F238E27FC236}">
                    <a16:creationId xmlns:a16="http://schemas.microsoft.com/office/drawing/2014/main" id="{F23CE94C-B741-46F9-B800-07DC3F28A2A9}"/>
                  </a:ext>
                </a:extLst>
              </p:cNvPr>
              <p:cNvSpPr/>
              <p:nvPr/>
            </p:nvSpPr>
            <p:spPr>
              <a:xfrm>
                <a:off x="2128127" y="0"/>
                <a:ext cx="2717420" cy="1562100"/>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pic>
            <p:nvPicPr>
              <p:cNvPr id="26" name="Picture 25" descr="See the source image">
                <a:extLst>
                  <a:ext uri="{FF2B5EF4-FFF2-40B4-BE49-F238E27FC236}">
                    <a16:creationId xmlns:a16="http://schemas.microsoft.com/office/drawing/2014/main" id="{6C1C44DB-4C29-4D19-A87E-34A2DD782DFB}"/>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0086475">
                <a:off x="3808118" y="300513"/>
                <a:ext cx="881760" cy="881760"/>
              </a:xfrm>
              <a:prstGeom prst="rect">
                <a:avLst/>
              </a:prstGeom>
              <a:grpFill/>
              <a:ln>
                <a:noFill/>
              </a:ln>
            </p:spPr>
          </p:pic>
        </p:grpSp>
        <p:pic>
          <p:nvPicPr>
            <p:cNvPr id="21" name="Picture 20" descr="See the source image">
              <a:extLst>
                <a:ext uri="{FF2B5EF4-FFF2-40B4-BE49-F238E27FC236}">
                  <a16:creationId xmlns:a16="http://schemas.microsoft.com/office/drawing/2014/main" id="{E0996FB3-6574-4DCE-B2FC-47DBFE530EB7}"/>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915154">
              <a:off x="2350379" y="234663"/>
              <a:ext cx="2171700" cy="1013460"/>
            </a:xfrm>
            <a:prstGeom prst="rect">
              <a:avLst/>
            </a:prstGeom>
            <a:noFill/>
            <a:ln>
              <a:noFill/>
            </a:ln>
          </p:spPr>
        </p:pic>
      </p:grpSp>
    </p:spTree>
    <p:custDataLst>
      <p:tags r:id="rId1"/>
    </p:custDataLst>
    <p:extLst>
      <p:ext uri="{BB962C8B-B14F-4D97-AF65-F5344CB8AC3E}">
        <p14:creationId xmlns:p14="http://schemas.microsoft.com/office/powerpoint/2010/main" val="162550893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5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seq concurrent="1" nextAc="seek">
                  <p:cTn id="13" restart="whenNotActive" fill="hold" evtFilter="cancelBubble" nodeType="interactiveSeq">
                    <p:stCondLst>
                      <p:cond evt="onMediaBookmark" delay="0">
                        <p:tgtEl>
                          <p14:bmkTgt spid="3" bmkName="Bookmark 1"/>
                        </p:tgtEl>
                      </p:cond>
                    </p:stCondLst>
                    <p:endSync evt="end" delay="0">
                      <p:rtn val="all"/>
                    </p:endSync>
                    <p:childTnLst>
                      <p:par>
                        <p:cTn id="14" fill="hold">
                          <p:stCondLst>
                            <p:cond delay="0"/>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500"/>
                                            <p:tgtEl>
                                              <p:spTgt spid="20"/>
                                            </p:tgtEl>
                                          </p:cBhvr>
                                        </p:animEffect>
                                        <p:set>
                                          <p:cBhvr>
                                            <p:cTn id="21" dur="1" fill="hold">
                                              <p:stCondLst>
                                                <p:cond delay="499"/>
                                              </p:stCondLst>
                                            </p:cTn>
                                            <p:tgtEl>
                                              <p:spTgt spid="20"/>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17"/>
                                            </p:tgtEl>
                                          </p:cBhvr>
                                        </p:animEffect>
                                        <p:set>
                                          <p:cBhvr>
                                            <p:cTn id="24"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MediaBookmark" delay="0">
                      <p:tgtEl>
                        <p14:bmkTgt spid="3" bmkName="Bookmark 1"/>
                      </p:tgtEl>
                    </p:cond>
                  </p:nextCondLst>
                </p:seq>
              </p:childTnLst>
            </p:cTn>
          </p:par>
        </p:tnLst>
        <p:bldLst>
          <p:bldP spid="2" grpId="0" animBg="1"/>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5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sym typeface="Comic Sans MS"/>
                  </a:rPr>
                  <a:t>Calculez la mesure de l’angle </a:t>
                </a:r>
                <a14:m>
                  <m:oMath xmlns:m="http://schemas.openxmlformats.org/officeDocument/2006/math">
                    <m:acc>
                      <m:accPr>
                        <m:chr m:val="̂"/>
                        <m:ctrlPr>
                          <a:rPr lang="fr-FR" b="1" i="1">
                            <a:latin typeface="Cambria Math" panose="02040503050406030204" pitchFamily="18" charset="0"/>
                          </a:rPr>
                        </m:ctrlPr>
                      </m:accPr>
                      <m:e>
                        <m:r>
                          <a:rPr lang="fr-FR" b="1" i="1">
                            <a:latin typeface="Cambria Math" panose="02040503050406030204" pitchFamily="18" charset="0"/>
                          </a:rPr>
                          <m:t>𝑩𝑨𝑪</m:t>
                        </m:r>
                      </m:e>
                    </m:acc>
                  </m:oMath>
                </a14:m>
                <a:r>
                  <a:rPr lang="fr-FR" b="1" dirty="0"/>
                  <a:t>.</a:t>
                </a:r>
              </a:p>
            </p:txBody>
          </p:sp>
        </mc:Choice>
        <mc:Fallback xmlns="">
          <p:sp>
            <p:nvSpPr>
              <p:cNvPr id="2" name="Google Shape;222;p10">
                <a:extLst>
                  <a:ext uri="{FF2B5EF4-FFF2-40B4-BE49-F238E27FC236}">
                    <a16:creationId xmlns:a16="http://schemas.microsoft.com/office/drawing/2014/main" id="{D98D8C86-09D2-4530-A165-3666C3BFA106}"/>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4"/>
                <a:stretch>
                  <a:fillRect t="-10101" b="-32323"/>
                </a:stretch>
              </a:blipFill>
              <a:ln>
                <a:noFill/>
              </a:ln>
            </p:spPr>
            <p:txBody>
              <a:bodyPr/>
              <a:lstStyle/>
              <a:p>
                <a:r>
                  <a:rPr lang="fr-FR">
                    <a:noFill/>
                  </a:rPr>
                  <a:t> </a:t>
                </a:r>
              </a:p>
            </p:txBody>
          </p:sp>
        </mc:Fallback>
      </mc:AlternateContent>
      <p:pic>
        <p:nvPicPr>
          <p:cNvPr id="12" name="Picture 11">
            <a:extLst>
              <a:ext uri="{FF2B5EF4-FFF2-40B4-BE49-F238E27FC236}">
                <a16:creationId xmlns:a16="http://schemas.microsoft.com/office/drawing/2014/main" id="{950470F4-82F0-4A0F-BDFF-737B5C6FE76A}"/>
              </a:ext>
            </a:extLst>
          </p:cNvPr>
          <p:cNvPicPr/>
          <p:nvPr/>
        </p:nvPicPr>
        <p:blipFill>
          <a:blip r:embed="rId5"/>
          <a:stretch>
            <a:fillRect/>
          </a:stretch>
        </p:blipFill>
        <p:spPr>
          <a:xfrm>
            <a:off x="6983111" y="1743004"/>
            <a:ext cx="4959992" cy="3682170"/>
          </a:xfrm>
          <a:prstGeom prst="rect">
            <a:avLst/>
          </a:prstGeom>
        </p:spPr>
      </p:pic>
      <mc:AlternateContent xmlns:mc="http://schemas.openxmlformats.org/markup-compatibility/2006" xmlns:a14="http://schemas.microsoft.com/office/drawing/2010/main">
        <mc:Choice Requires="a14">
          <p:sp>
            <p:nvSpPr>
              <p:cNvPr id="13" name="Title 1">
                <a:extLst>
                  <a:ext uri="{FF2B5EF4-FFF2-40B4-BE49-F238E27FC236}">
                    <a16:creationId xmlns:a16="http://schemas.microsoft.com/office/drawing/2014/main" id="{7100E7CF-C040-4EC8-BF0F-29B103FA724D}"/>
                  </a:ext>
                </a:extLst>
              </p:cNvPr>
              <p:cNvSpPr txBox="1">
                <a:spLocks/>
              </p:cNvSpPr>
              <p:nvPr/>
            </p:nvSpPr>
            <p:spPr>
              <a:xfrm>
                <a:off x="677049" y="1540220"/>
                <a:ext cx="5565216" cy="94514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14:m>
                  <m:oMath xmlns:m="http://schemas.openxmlformats.org/officeDocument/2006/math">
                    <m:acc>
                      <m:accPr>
                        <m:chr m:val="̂"/>
                        <m:ctrlP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t>𝑩𝑨𝑪</m:t>
                        </m:r>
                      </m:e>
                    </m:acc>
                    <m: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t>+ </m:t>
                    </m:r>
                    <m:acc>
                      <m:accPr>
                        <m:chr m:val="̂"/>
                        <m:ctrlP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t>𝑨𝑩𝑪</m:t>
                        </m:r>
                      </m:e>
                    </m:acc>
                    <m: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t>+ </m:t>
                    </m:r>
                    <m:acc>
                      <m:accPr>
                        <m:chr m:val="̂"/>
                        <m:ctrlP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t>𝑨𝑪𝑩</m:t>
                        </m:r>
                      </m:e>
                    </m:acc>
                    <m: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t>𝟏𝟖𝟎</m:t>
                    </m:r>
                    <m:r>
                      <a:rPr lang="en-US" sz="3200" b="1" i="1"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t> </m:t>
                    </m:r>
                  </m:oMath>
                </a14:m>
                <a:r>
                  <a:rPr lang="en-US" sz="3200" b="1" dirty="0">
                    <a:solidFill>
                      <a:schemeClr val="tx1">
                        <a:lumMod val="75000"/>
                        <a:lumOff val="25000"/>
                      </a:schemeClr>
                    </a:solidFill>
                    <a:latin typeface="+mj-lt"/>
                    <a:cs typeface="Poppins Medium" panose="00000600000000000000" pitchFamily="50" charset="0"/>
                  </a:rPr>
                  <a:t> </a:t>
                </a:r>
              </a:p>
            </p:txBody>
          </p:sp>
        </mc:Choice>
        <mc:Fallback xmlns="">
          <p:sp>
            <p:nvSpPr>
              <p:cNvPr id="13" name="Title 1">
                <a:extLst>
                  <a:ext uri="{FF2B5EF4-FFF2-40B4-BE49-F238E27FC236}">
                    <a16:creationId xmlns:a16="http://schemas.microsoft.com/office/drawing/2014/main" id="{7100E7CF-C040-4EC8-BF0F-29B103FA724D}"/>
                  </a:ext>
                </a:extLst>
              </p:cNvPr>
              <p:cNvSpPr txBox="1">
                <a:spLocks noRot="1" noChangeAspect="1" noMove="1" noResize="1" noEditPoints="1" noAdjustHandles="1" noChangeArrowheads="1" noChangeShapeType="1" noTextEdit="1"/>
              </p:cNvSpPr>
              <p:nvPr/>
            </p:nvSpPr>
            <p:spPr>
              <a:xfrm>
                <a:off x="677049" y="1540220"/>
                <a:ext cx="5565216" cy="945145"/>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4" name="Title 1">
                <a:extLst>
                  <a:ext uri="{FF2B5EF4-FFF2-40B4-BE49-F238E27FC236}">
                    <a16:creationId xmlns:a16="http://schemas.microsoft.com/office/drawing/2014/main" id="{3FB2E07E-416E-4429-ADD6-C88116037C6B}"/>
                  </a:ext>
                </a:extLst>
              </p:cNvPr>
              <p:cNvSpPr txBox="1">
                <a:spLocks/>
              </p:cNvSpPr>
              <p:nvPr/>
            </p:nvSpPr>
            <p:spPr>
              <a:xfrm>
                <a:off x="677049" y="2407168"/>
                <a:ext cx="5787545"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14:m>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𝑩𝑨𝑪</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𝟏𝟖𝟎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acc>
                      <m:accPr>
                        <m:chr m:val="̂"/>
                        <m:ctrlP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𝑨𝑩𝑪</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𝑨𝑪𝑩</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 </m:t>
                    </m:r>
                  </m:oMath>
                </a14:m>
                <a:r>
                  <a:rPr lang="en-US" sz="3200" b="1" cap="none" dirty="0">
                    <a:solidFill>
                      <a:schemeClr val="tx1">
                        <a:lumMod val="75000"/>
                        <a:lumOff val="25000"/>
                      </a:schemeClr>
                    </a:solidFill>
                    <a:cs typeface="Poppins Medium" panose="00000600000000000000" pitchFamily="50" charset="0"/>
                  </a:rPr>
                  <a:t> </a:t>
                </a:r>
              </a:p>
            </p:txBody>
          </p:sp>
        </mc:Choice>
        <mc:Fallback xmlns="">
          <p:sp>
            <p:nvSpPr>
              <p:cNvPr id="14" name="Title 1">
                <a:extLst>
                  <a:ext uri="{FF2B5EF4-FFF2-40B4-BE49-F238E27FC236}">
                    <a16:creationId xmlns:a16="http://schemas.microsoft.com/office/drawing/2014/main" id="{3FB2E07E-416E-4429-ADD6-C88116037C6B}"/>
                  </a:ext>
                </a:extLst>
              </p:cNvPr>
              <p:cNvSpPr txBox="1">
                <a:spLocks noRot="1" noChangeAspect="1" noMove="1" noResize="1" noEditPoints="1" noAdjustHandles="1" noChangeArrowheads="1" noChangeShapeType="1" noTextEdit="1"/>
              </p:cNvSpPr>
              <p:nvPr/>
            </p:nvSpPr>
            <p:spPr>
              <a:xfrm>
                <a:off x="677049" y="2407168"/>
                <a:ext cx="5787545" cy="945145"/>
              </a:xfrm>
              <a:prstGeom prst="rect">
                <a:avLst/>
              </a:prstGeom>
              <a:blipFill>
                <a:blip r:embed="rId7"/>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2" name="Title 1">
                <a:extLst>
                  <a:ext uri="{FF2B5EF4-FFF2-40B4-BE49-F238E27FC236}">
                    <a16:creationId xmlns:a16="http://schemas.microsoft.com/office/drawing/2014/main" id="{2BB40632-D277-4882-BE91-7C5C6004E9B2}"/>
                  </a:ext>
                </a:extLst>
              </p:cNvPr>
              <p:cNvSpPr txBox="1">
                <a:spLocks/>
              </p:cNvSpPr>
              <p:nvPr/>
            </p:nvSpPr>
            <p:spPr>
              <a:xfrm>
                <a:off x="677051" y="3305257"/>
                <a:ext cx="6306060"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14:m>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𝑩𝑨𝑪</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𝟏𝟖𝟎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𝟓𝟗</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𝟓𝟒</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 </m:t>
                    </m:r>
                  </m:oMath>
                </a14:m>
                <a:r>
                  <a:rPr lang="en-US" sz="3200" b="1" cap="none" dirty="0">
                    <a:solidFill>
                      <a:schemeClr val="tx1">
                        <a:lumMod val="75000"/>
                        <a:lumOff val="25000"/>
                      </a:schemeClr>
                    </a:solidFill>
                    <a:cs typeface="Poppins Medium" panose="00000600000000000000" pitchFamily="50" charset="0"/>
                  </a:rPr>
                  <a:t> </a:t>
                </a:r>
              </a:p>
            </p:txBody>
          </p:sp>
        </mc:Choice>
        <mc:Fallback xmlns="">
          <p:sp>
            <p:nvSpPr>
              <p:cNvPr id="22" name="Title 1">
                <a:extLst>
                  <a:ext uri="{FF2B5EF4-FFF2-40B4-BE49-F238E27FC236}">
                    <a16:creationId xmlns:a16="http://schemas.microsoft.com/office/drawing/2014/main" id="{2BB40632-D277-4882-BE91-7C5C6004E9B2}"/>
                  </a:ext>
                </a:extLst>
              </p:cNvPr>
              <p:cNvSpPr txBox="1">
                <a:spLocks noRot="1" noChangeAspect="1" noMove="1" noResize="1" noEditPoints="1" noAdjustHandles="1" noChangeArrowheads="1" noChangeShapeType="1" noTextEdit="1"/>
              </p:cNvSpPr>
              <p:nvPr/>
            </p:nvSpPr>
            <p:spPr>
              <a:xfrm>
                <a:off x="677051" y="3305257"/>
                <a:ext cx="6306060" cy="945145"/>
              </a:xfrm>
              <a:prstGeom prst="rect">
                <a:avLst/>
              </a:prstGeom>
              <a:blipFill>
                <a:blip r:embed="rId8"/>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3" name="Title 1">
                <a:extLst>
                  <a:ext uri="{FF2B5EF4-FFF2-40B4-BE49-F238E27FC236}">
                    <a16:creationId xmlns:a16="http://schemas.microsoft.com/office/drawing/2014/main" id="{A25A0F3D-FA96-4B09-A765-438DAF46EDD0}"/>
                  </a:ext>
                </a:extLst>
              </p:cNvPr>
              <p:cNvSpPr txBox="1">
                <a:spLocks/>
              </p:cNvSpPr>
              <p:nvPr/>
            </p:nvSpPr>
            <p:spPr>
              <a:xfrm>
                <a:off x="248897" y="4203346"/>
                <a:ext cx="4805915"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pPr/>
                <a14:m>
                  <m:oMathPara xmlns:m="http://schemas.openxmlformats.org/officeDocument/2006/math">
                    <m:oMathParaPr>
                      <m:jc m:val="centerGroup"/>
                    </m:oMathParaPr>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𝑩𝑨𝑪</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𝟏𝟖𝟎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𝟏𝟏𝟑</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3200" b="1" cap="none" dirty="0">
                  <a:solidFill>
                    <a:schemeClr val="tx1">
                      <a:lumMod val="75000"/>
                      <a:lumOff val="25000"/>
                    </a:schemeClr>
                  </a:solidFill>
                  <a:cs typeface="Poppins Medium" panose="00000600000000000000" pitchFamily="50" charset="0"/>
                </a:endParaRPr>
              </a:p>
            </p:txBody>
          </p:sp>
        </mc:Choice>
        <mc:Fallback xmlns="">
          <p:sp>
            <p:nvSpPr>
              <p:cNvPr id="23" name="Title 1">
                <a:extLst>
                  <a:ext uri="{FF2B5EF4-FFF2-40B4-BE49-F238E27FC236}">
                    <a16:creationId xmlns:a16="http://schemas.microsoft.com/office/drawing/2014/main" id="{A25A0F3D-FA96-4B09-A765-438DAF46EDD0}"/>
                  </a:ext>
                </a:extLst>
              </p:cNvPr>
              <p:cNvSpPr txBox="1">
                <a:spLocks noRot="1" noChangeAspect="1" noMove="1" noResize="1" noEditPoints="1" noAdjustHandles="1" noChangeArrowheads="1" noChangeShapeType="1" noTextEdit="1"/>
              </p:cNvSpPr>
              <p:nvPr/>
            </p:nvSpPr>
            <p:spPr>
              <a:xfrm>
                <a:off x="248897" y="4203346"/>
                <a:ext cx="4805915" cy="945145"/>
              </a:xfrm>
              <a:prstGeom prst="rect">
                <a:avLst/>
              </a:prstGeom>
              <a:blipFill>
                <a:blip r:embed="rId9"/>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4" name="Title 1">
                <a:extLst>
                  <a:ext uri="{FF2B5EF4-FFF2-40B4-BE49-F238E27FC236}">
                    <a16:creationId xmlns:a16="http://schemas.microsoft.com/office/drawing/2014/main" id="{1FA88B2C-C404-45B4-8165-B4A1C4CDCED0}"/>
                  </a:ext>
                </a:extLst>
              </p:cNvPr>
              <p:cNvSpPr txBox="1">
                <a:spLocks/>
              </p:cNvSpPr>
              <p:nvPr/>
            </p:nvSpPr>
            <p:spPr>
              <a:xfrm>
                <a:off x="694882" y="5161966"/>
                <a:ext cx="4805915"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pPr/>
                <a14:m>
                  <m:oMathPara xmlns:m="http://schemas.openxmlformats.org/officeDocument/2006/math">
                    <m:oMathParaPr>
                      <m:jc m:val="left"/>
                    </m:oMathParaPr>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𝑩𝑨𝑪</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𝟔𝟕</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3200" b="1" cap="none" dirty="0">
                  <a:solidFill>
                    <a:schemeClr val="tx1">
                      <a:lumMod val="75000"/>
                      <a:lumOff val="25000"/>
                    </a:schemeClr>
                  </a:solidFill>
                  <a:cs typeface="Poppins Medium" panose="00000600000000000000" pitchFamily="50" charset="0"/>
                </a:endParaRPr>
              </a:p>
            </p:txBody>
          </p:sp>
        </mc:Choice>
        <mc:Fallback xmlns="">
          <p:sp>
            <p:nvSpPr>
              <p:cNvPr id="24" name="Title 1">
                <a:extLst>
                  <a:ext uri="{FF2B5EF4-FFF2-40B4-BE49-F238E27FC236}">
                    <a16:creationId xmlns:a16="http://schemas.microsoft.com/office/drawing/2014/main" id="{1FA88B2C-C404-45B4-8165-B4A1C4CDCED0}"/>
                  </a:ext>
                </a:extLst>
              </p:cNvPr>
              <p:cNvSpPr txBox="1">
                <a:spLocks noRot="1" noChangeAspect="1" noMove="1" noResize="1" noEditPoints="1" noAdjustHandles="1" noChangeArrowheads="1" noChangeShapeType="1" noTextEdit="1"/>
              </p:cNvSpPr>
              <p:nvPr/>
            </p:nvSpPr>
            <p:spPr>
              <a:xfrm>
                <a:off x="694882" y="5161966"/>
                <a:ext cx="4805915" cy="945145"/>
              </a:xfrm>
              <a:prstGeom prst="rect">
                <a:avLst/>
              </a:prstGeom>
              <a:blipFill>
                <a:blip r:embed="rId10"/>
                <a:stretch>
                  <a:fillRect l="-1142"/>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986578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fr-FR" b="1" dirty="0">
                <a:sym typeface="Comic Sans MS"/>
              </a:rPr>
              <a:t>Angles dans les triangles rectangles</a:t>
            </a:r>
            <a:endParaRPr lang="fr-FR" b="1" dirty="0"/>
          </a:p>
        </p:txBody>
      </p:sp>
      <mc:AlternateContent xmlns:mc="http://schemas.openxmlformats.org/markup-compatibility/2006" xmlns:a14="http://schemas.microsoft.com/office/drawing/2010/main">
        <mc:Choice Requires="a14">
          <p:sp>
            <p:nvSpPr>
              <p:cNvPr id="15" name="Title 1">
                <a:extLst>
                  <a:ext uri="{FF2B5EF4-FFF2-40B4-BE49-F238E27FC236}">
                    <a16:creationId xmlns:a16="http://schemas.microsoft.com/office/drawing/2014/main" id="{0CB55DE1-8764-4BDA-8F33-11585BF15E18}"/>
                  </a:ext>
                </a:extLst>
              </p:cNvPr>
              <p:cNvSpPr txBox="1">
                <a:spLocks/>
              </p:cNvSpPr>
              <p:nvPr/>
            </p:nvSpPr>
            <p:spPr>
              <a:xfrm>
                <a:off x="656782" y="4689393"/>
                <a:ext cx="5439218"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pPr/>
                <a14:m>
                  <m:oMathPara xmlns:m="http://schemas.openxmlformats.org/officeDocument/2006/math">
                    <m:oMathParaPr>
                      <m:jc m:val="left"/>
                    </m:oMathParaPr>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𝑨</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en-US" sz="3200" b="1" i="1" cap="none">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𝑪</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𝟔𝟎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𝟑𝟎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𝟗𝟎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3200" b="1" cap="none" dirty="0">
                  <a:solidFill>
                    <a:schemeClr val="tx1">
                      <a:lumMod val="75000"/>
                      <a:lumOff val="25000"/>
                    </a:schemeClr>
                  </a:solidFill>
                  <a:latin typeface="Comic Sans MS" panose="030F0702030302020204" pitchFamily="66" charset="0"/>
                  <a:cs typeface="Poppins Medium" panose="00000600000000000000" pitchFamily="50" charset="0"/>
                </a:endParaRPr>
              </a:p>
            </p:txBody>
          </p:sp>
        </mc:Choice>
        <mc:Fallback xmlns="">
          <p:sp>
            <p:nvSpPr>
              <p:cNvPr id="15" name="Title 1">
                <a:extLst>
                  <a:ext uri="{FF2B5EF4-FFF2-40B4-BE49-F238E27FC236}">
                    <a16:creationId xmlns:a16="http://schemas.microsoft.com/office/drawing/2014/main" id="{0CB55DE1-8764-4BDA-8F33-11585BF15E18}"/>
                  </a:ext>
                </a:extLst>
              </p:cNvPr>
              <p:cNvSpPr txBox="1">
                <a:spLocks noRot="1" noChangeAspect="1" noMove="1" noResize="1" noEditPoints="1" noAdjustHandles="1" noChangeArrowheads="1" noChangeShapeType="1" noTextEdit="1"/>
              </p:cNvSpPr>
              <p:nvPr/>
            </p:nvSpPr>
            <p:spPr>
              <a:xfrm>
                <a:off x="656782" y="4689393"/>
                <a:ext cx="5439218" cy="945145"/>
              </a:xfrm>
              <a:prstGeom prst="rect">
                <a:avLst/>
              </a:prstGeom>
              <a:blipFill>
                <a:blip r:embed="rId4"/>
                <a:stretch>
                  <a:fillRect l="-897"/>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6" name="Title 1">
                <a:extLst>
                  <a:ext uri="{FF2B5EF4-FFF2-40B4-BE49-F238E27FC236}">
                    <a16:creationId xmlns:a16="http://schemas.microsoft.com/office/drawing/2014/main" id="{CAF356AC-C58A-4E01-ACD7-7FC7E8FD58CF}"/>
                  </a:ext>
                </a:extLst>
              </p:cNvPr>
              <p:cNvSpPr txBox="1">
                <a:spLocks/>
              </p:cNvSpPr>
              <p:nvPr/>
            </p:nvSpPr>
            <p:spPr>
              <a:xfrm>
                <a:off x="6479176" y="4728306"/>
                <a:ext cx="5439218"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pPr/>
                <a14:m>
                  <m:oMathPara xmlns:m="http://schemas.openxmlformats.org/officeDocument/2006/math">
                    <m:oMathParaPr>
                      <m:jc m:val="centerGroup"/>
                    </m:oMathParaPr>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𝑻</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en-US" sz="3200" b="1" i="1" cap="none">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𝑺</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𝟔𝟓</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𝟐𝟓</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𝟗𝟎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3200" b="1" cap="none" dirty="0">
                  <a:solidFill>
                    <a:schemeClr val="tx1">
                      <a:lumMod val="75000"/>
                      <a:lumOff val="25000"/>
                    </a:schemeClr>
                  </a:solidFill>
                  <a:latin typeface="Comic Sans MS" panose="030F0702030302020204" pitchFamily="66" charset="0"/>
                  <a:cs typeface="Poppins Medium" panose="00000600000000000000" pitchFamily="50" charset="0"/>
                </a:endParaRPr>
              </a:p>
            </p:txBody>
          </p:sp>
        </mc:Choice>
        <mc:Fallback xmlns="">
          <p:sp>
            <p:nvSpPr>
              <p:cNvPr id="16" name="Title 1">
                <a:extLst>
                  <a:ext uri="{FF2B5EF4-FFF2-40B4-BE49-F238E27FC236}">
                    <a16:creationId xmlns:a16="http://schemas.microsoft.com/office/drawing/2014/main" id="{CAF356AC-C58A-4E01-ACD7-7FC7E8FD58CF}"/>
                  </a:ext>
                </a:extLst>
              </p:cNvPr>
              <p:cNvSpPr txBox="1">
                <a:spLocks noRot="1" noChangeAspect="1" noMove="1" noResize="1" noEditPoints="1" noAdjustHandles="1" noChangeArrowheads="1" noChangeShapeType="1" noTextEdit="1"/>
              </p:cNvSpPr>
              <p:nvPr/>
            </p:nvSpPr>
            <p:spPr>
              <a:xfrm>
                <a:off x="6479176" y="4728306"/>
                <a:ext cx="5439218" cy="945145"/>
              </a:xfrm>
              <a:prstGeom prst="rect">
                <a:avLst/>
              </a:prstGeom>
              <a:blipFill>
                <a:blip r:embed="rId5"/>
                <a:stretch>
                  <a:fillRect/>
                </a:stretch>
              </a:blipFill>
            </p:spPr>
            <p:txBody>
              <a:bodyPr/>
              <a:lstStyle/>
              <a:p>
                <a:r>
                  <a:rPr lang="fr-FR">
                    <a:noFill/>
                  </a:rPr>
                  <a:t> </a:t>
                </a:r>
              </a:p>
            </p:txBody>
          </p:sp>
        </mc:Fallback>
      </mc:AlternateContent>
      <p:graphicFrame>
        <p:nvGraphicFramePr>
          <p:cNvPr id="4" name="Object 3">
            <a:extLst>
              <a:ext uri="{FF2B5EF4-FFF2-40B4-BE49-F238E27FC236}">
                <a16:creationId xmlns:a16="http://schemas.microsoft.com/office/drawing/2014/main" id="{55B4B5F3-AB98-4BA5-ACD6-D07F8FF93D36}"/>
              </a:ext>
            </a:extLst>
          </p:cNvPr>
          <p:cNvGraphicFramePr>
            <a:graphicFrameLocks noChangeAspect="1"/>
          </p:cNvGraphicFramePr>
          <p:nvPr>
            <p:extLst>
              <p:ext uri="{D42A27DB-BD31-4B8C-83A1-F6EECF244321}">
                <p14:modId xmlns:p14="http://schemas.microsoft.com/office/powerpoint/2010/main" val="3798164092"/>
              </p:ext>
            </p:extLst>
          </p:nvPr>
        </p:nvGraphicFramePr>
        <p:xfrm>
          <a:off x="6226629" y="1409626"/>
          <a:ext cx="5579289" cy="3247466"/>
        </p:xfrm>
        <a:graphic>
          <a:graphicData uri="http://schemas.openxmlformats.org/presentationml/2006/ole">
            <mc:AlternateContent xmlns:mc="http://schemas.openxmlformats.org/markup-compatibility/2006">
              <mc:Choice xmlns:v="urn:schemas-microsoft-com:vml" Requires="v">
                <p:oleObj r:id="rId6" imgW="8812440" imgH="5130000" progId="">
                  <p:embed/>
                </p:oleObj>
              </mc:Choice>
              <mc:Fallback>
                <p:oleObj r:id="rId6" imgW="8812440" imgH="5130000" progId="">
                  <p:embed/>
                  <p:pic>
                    <p:nvPicPr>
                      <p:cNvPr id="4" name="Object 3">
                        <a:extLst>
                          <a:ext uri="{FF2B5EF4-FFF2-40B4-BE49-F238E27FC236}">
                            <a16:creationId xmlns:a16="http://schemas.microsoft.com/office/drawing/2014/main" id="{55B4B5F3-AB98-4BA5-ACD6-D07F8FF93D36}"/>
                          </a:ext>
                        </a:extLst>
                      </p:cNvPr>
                      <p:cNvPicPr/>
                      <p:nvPr/>
                    </p:nvPicPr>
                    <p:blipFill>
                      <a:blip r:embed="rId7"/>
                      <a:stretch>
                        <a:fillRect/>
                      </a:stretch>
                    </p:blipFill>
                    <p:spPr>
                      <a:xfrm>
                        <a:off x="6226629" y="1409626"/>
                        <a:ext cx="5579289" cy="3247466"/>
                      </a:xfrm>
                      <a:prstGeom prst="rect">
                        <a:avLst/>
                      </a:prstGeom>
                    </p:spPr>
                  </p:pic>
                </p:oleObj>
              </mc:Fallback>
            </mc:AlternateContent>
          </a:graphicData>
        </a:graphic>
      </p:graphicFrame>
      <p:pic>
        <p:nvPicPr>
          <p:cNvPr id="9" name="Picture 8">
            <a:extLst>
              <a:ext uri="{FF2B5EF4-FFF2-40B4-BE49-F238E27FC236}">
                <a16:creationId xmlns:a16="http://schemas.microsoft.com/office/drawing/2014/main" id="{BF204815-92B6-48A6-B874-CB4B2F8E072A}"/>
              </a:ext>
            </a:extLst>
          </p:cNvPr>
          <p:cNvPicPr>
            <a:picLocks noChangeAspect="1"/>
          </p:cNvPicPr>
          <p:nvPr/>
        </p:nvPicPr>
        <p:blipFill rotWithShape="1">
          <a:blip r:embed="rId8"/>
          <a:srcRect l="13033"/>
          <a:stretch/>
        </p:blipFill>
        <p:spPr>
          <a:xfrm>
            <a:off x="656782" y="1243332"/>
            <a:ext cx="5158376" cy="3413760"/>
          </a:xfrm>
          <a:prstGeom prst="rect">
            <a:avLst/>
          </a:prstGeom>
        </p:spPr>
      </p:pic>
    </p:spTree>
    <p:custDataLst>
      <p:tags r:id="rId1"/>
    </p:custDataLst>
    <p:extLst>
      <p:ext uri="{BB962C8B-B14F-4D97-AF65-F5344CB8AC3E}">
        <p14:creationId xmlns:p14="http://schemas.microsoft.com/office/powerpoint/2010/main" val="1268959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PROJECT_OPEN" val="0"/>
  <p:tag name="ARTICULATE_SLIDE_COUNT" val="29"/>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8EDB57-09A0-4C29-BC94-3E9320684E5B}">
  <ds:schemaRefs>
    <ds:schemaRef ds:uri="http://schemas.microsoft.com/sharepoint/v3/contenttype/forms"/>
  </ds:schemaRefs>
</ds:datastoreItem>
</file>

<file path=customXml/itemProps2.xml><?xml version="1.0" encoding="utf-8"?>
<ds:datastoreItem xmlns:ds="http://schemas.openxmlformats.org/officeDocument/2006/customXml" ds:itemID="{B52C9AE0-2863-482C-91B6-D8A991EB5B04}">
  <ds:schemaRefs>
    <ds:schemaRef ds:uri="http://purl.org/dc/terms/"/>
    <ds:schemaRef ds:uri="d23d726e-30b8-4020-9bcc-ea20acae9033"/>
    <ds:schemaRef ds:uri="http://schemas.microsoft.com/office/2006/documentManagement/types"/>
    <ds:schemaRef ds:uri="20540652-c8d4-4907-a72c-8ae251fa5497"/>
    <ds:schemaRef ds:uri="http://www.w3.org/XML/1998/namespace"/>
    <ds:schemaRef ds:uri="http://schemas.openxmlformats.org/package/2006/metadata/core-properties"/>
    <ds:schemaRef ds:uri="http://schemas.microsoft.com/office/2006/metadata/properties"/>
    <ds:schemaRef ds:uri="http://schemas.microsoft.com/office/infopath/2007/PartnerControls"/>
    <ds:schemaRef ds:uri="http://purl.org/dc/dcmitype/"/>
    <ds:schemaRef ds:uri="http://purl.org/dc/elements/1.1/"/>
  </ds:schemaRefs>
</ds:datastoreItem>
</file>

<file path=customXml/itemProps3.xml><?xml version="1.0" encoding="utf-8"?>
<ds:datastoreItem xmlns:ds="http://schemas.openxmlformats.org/officeDocument/2006/customXml" ds:itemID="{1DF22625-601B-4801-8549-F05DF2F4B9DA}"/>
</file>

<file path=docProps/app.xml><?xml version="1.0" encoding="utf-8"?>
<Properties xmlns="http://schemas.openxmlformats.org/officeDocument/2006/extended-properties" xmlns:vt="http://schemas.openxmlformats.org/officeDocument/2006/docPropsVTypes">
  <TotalTime>12075</TotalTime>
  <Words>4016</Words>
  <Application>Microsoft Office PowerPoint</Application>
  <PresentationFormat>Widescreen</PresentationFormat>
  <Paragraphs>507</Paragraphs>
  <Slides>29</Slides>
  <Notes>28</Notes>
  <HiddenSlides>0</HiddenSlides>
  <MMClips>2</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0</vt:i4>
      </vt:variant>
      <vt:variant>
        <vt:lpstr>Slide Titles</vt:lpstr>
      </vt:variant>
      <vt:variant>
        <vt:i4>29</vt:i4>
      </vt:variant>
    </vt:vector>
  </HeadingPairs>
  <TitlesOfParts>
    <vt:vector size="40" baseType="lpstr">
      <vt:lpstr>Arial</vt:lpstr>
      <vt:lpstr>Calibri</vt:lpstr>
      <vt:lpstr>Calibri Light</vt:lpstr>
      <vt:lpstr>Cambria Math</vt:lpstr>
      <vt:lpstr>Comic Sans MS</vt:lpstr>
      <vt:lpstr>Neo Sans</vt:lpstr>
      <vt:lpstr>Noto Sans Symbols</vt:lpstr>
      <vt:lpstr>Twentieth Century</vt:lpstr>
      <vt:lpstr>Wingdings</vt:lpstr>
      <vt:lpstr>Integral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G6-Ch12-SLO1</dc:title>
  <dc:creator>Zeina Hijazi</dc:creator>
  <cp:keywords/>
  <cp:lastModifiedBy>Theresia Tabchi</cp:lastModifiedBy>
  <cp:revision>503</cp:revision>
  <dcterms:created xsi:type="dcterms:W3CDTF">2020-11-03T06:34:51Z</dcterms:created>
  <dcterms:modified xsi:type="dcterms:W3CDTF">2023-10-20T16:35:27Z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0x0101009F54216B8249A44DBCB9574DC42E64E6</vt:lpwstr>
  </property>
</Properties>
</file>