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75" r:id="rId9"/>
    <p:sldId id="276" r:id="rId10"/>
    <p:sldId id="271" r:id="rId11"/>
    <p:sldId id="272" r:id="rId12"/>
    <p:sldId id="273" r:id="rId13"/>
    <p:sldId id="274" r:id="rId14"/>
    <p:sldId id="277" r:id="rId15"/>
    <p:sldId id="266" r:id="rId16"/>
    <p:sldId id="267" r:id="rId17"/>
    <p:sldId id="268" r:id="rId18"/>
    <p:sldId id="269" r:id="rId19"/>
    <p:sldId id="270" r:id="rId20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mbria Math" panose="02040503050406030204" pitchFamily="18" charset="0"/>
      <p:regular r:id="rId27"/>
    </p:embeddedFont>
    <p:embeddedFont>
      <p:font typeface="Myriad Pro" panose="020B0503030403020204" pitchFamily="34" charset="0"/>
      <p:regular r:id="rId28"/>
      <p:bold r:id="rId29"/>
      <p:italic r:id="rId30"/>
    </p:embeddedFont>
    <p:embeddedFont>
      <p:font typeface="Myriad Pro Light" panose="020B0403030403020204" pitchFamily="34" charset="0"/>
      <p:regular r:id="rId31"/>
      <p:bold r:id="rId32"/>
      <p:italic r:id="rId33"/>
      <p:boldItalic r:id="rId34"/>
    </p:embeddedFont>
    <p:embeddedFont>
      <p:font typeface="Tw Cen MT" panose="020B0602020104020603" pitchFamily="34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ma Amacha" initials="RA" lastIdx="8" clrIdx="0">
    <p:extLst>
      <p:ext uri="{19B8F6BF-5375-455C-9EA6-DF929625EA0E}">
        <p15:presenceInfo xmlns:p15="http://schemas.microsoft.com/office/powerpoint/2012/main" userId="f224e99967485c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96"/>
  </p:normalViewPr>
  <p:slideViewPr>
    <p:cSldViewPr snapToGrid="0">
      <p:cViewPr varScale="1">
        <p:scale>
          <a:sx n="78" d="100"/>
          <a:sy n="78" d="100"/>
        </p:scale>
        <p:origin x="5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commentAuthors" Target="commentAuthors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049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92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53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2129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Objectifs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938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C4AB20A-7DCC-FF46-9BBF-1541FB0EFF74}"/>
              </a:ext>
            </a:extLst>
          </p:cNvPr>
          <p:cNvSpPr/>
          <p:nvPr userDrawn="1"/>
        </p:nvSpPr>
        <p:spPr>
          <a:xfrm>
            <a:off x="0" y="0"/>
            <a:ext cx="6954504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2DF8AA4-9683-C948-B380-B334FF99DB0A}"/>
              </a:ext>
            </a:extLst>
          </p:cNvPr>
          <p:cNvSpPr/>
          <p:nvPr userDrawn="1"/>
        </p:nvSpPr>
        <p:spPr>
          <a:xfrm>
            <a:off x="10687343" y="2312274"/>
            <a:ext cx="504780" cy="50478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40148CE-298B-7940-ACE5-3E63A71F6A39}"/>
              </a:ext>
            </a:extLst>
          </p:cNvPr>
          <p:cNvCxnSpPr>
            <a:stCxn id="7" idx="4"/>
            <a:endCxn id="14" idx="0"/>
          </p:cNvCxnSpPr>
          <p:nvPr userDrawn="1"/>
        </p:nvCxnSpPr>
        <p:spPr>
          <a:xfrm flipH="1">
            <a:off x="10924620" y="2817054"/>
            <a:ext cx="15113" cy="18989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02B81E0E-DB9A-AB49-B4FF-4492C037274B}"/>
              </a:ext>
            </a:extLst>
          </p:cNvPr>
          <p:cNvSpPr/>
          <p:nvPr userDrawn="1"/>
        </p:nvSpPr>
        <p:spPr>
          <a:xfrm>
            <a:off x="10676963" y="3487640"/>
            <a:ext cx="504780" cy="504780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5CBF946-90A6-9E42-8644-219CA6AEC8D1}"/>
              </a:ext>
            </a:extLst>
          </p:cNvPr>
          <p:cNvSpPr/>
          <p:nvPr userDrawn="1"/>
        </p:nvSpPr>
        <p:spPr>
          <a:xfrm>
            <a:off x="10672230" y="4716009"/>
            <a:ext cx="504780" cy="50478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B5C777D-35F0-E24E-BAE5-A7A70E4BD7A5}"/>
              </a:ext>
            </a:extLst>
          </p:cNvPr>
          <p:cNvSpPr/>
          <p:nvPr userDrawn="1"/>
        </p:nvSpPr>
        <p:spPr>
          <a:xfrm>
            <a:off x="4040736" y="3325043"/>
            <a:ext cx="2081559" cy="2081559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65046DF-7BF2-4F4D-9849-C1534CC4D47E}"/>
              </a:ext>
            </a:extLst>
          </p:cNvPr>
          <p:cNvSpPr/>
          <p:nvPr userDrawn="1"/>
        </p:nvSpPr>
        <p:spPr>
          <a:xfrm>
            <a:off x="2904635" y="1413644"/>
            <a:ext cx="2475312" cy="2475311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5A4B3AB-CFC5-C642-A2E3-647C01A187D1}"/>
              </a:ext>
            </a:extLst>
          </p:cNvPr>
          <p:cNvSpPr/>
          <p:nvPr userDrawn="1"/>
        </p:nvSpPr>
        <p:spPr>
          <a:xfrm>
            <a:off x="750827" y="2706265"/>
            <a:ext cx="3190836" cy="319083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366FEB5-4605-6E45-8993-594F19F2EE64}"/>
              </a:ext>
            </a:extLst>
          </p:cNvPr>
          <p:cNvGrpSpPr/>
          <p:nvPr userDrawn="1"/>
        </p:nvGrpSpPr>
        <p:grpSpPr>
          <a:xfrm>
            <a:off x="360487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25" name="Freeform 334">
              <a:extLst>
                <a:ext uri="{FF2B5EF4-FFF2-40B4-BE49-F238E27FC236}">
                  <a16:creationId xmlns:a16="http://schemas.microsoft.com/office/drawing/2014/main" id="{0DAED139-3FBB-FD47-AAE6-181388A758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335">
              <a:extLst>
                <a:ext uri="{FF2B5EF4-FFF2-40B4-BE49-F238E27FC236}">
                  <a16:creationId xmlns:a16="http://schemas.microsoft.com/office/drawing/2014/main" id="{BC29EDD9-ABF1-D04D-B227-F73CCFFC0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337">
              <a:extLst>
                <a:ext uri="{FF2B5EF4-FFF2-40B4-BE49-F238E27FC236}">
                  <a16:creationId xmlns:a16="http://schemas.microsoft.com/office/drawing/2014/main" id="{C61C6712-77D4-C044-BB23-D5A035FF4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 338">
              <a:extLst>
                <a:ext uri="{FF2B5EF4-FFF2-40B4-BE49-F238E27FC236}">
                  <a16:creationId xmlns:a16="http://schemas.microsoft.com/office/drawing/2014/main" id="{67DBAD5E-0000-764D-9E75-5150BD28A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 339">
              <a:extLst>
                <a:ext uri="{FF2B5EF4-FFF2-40B4-BE49-F238E27FC236}">
                  <a16:creationId xmlns:a16="http://schemas.microsoft.com/office/drawing/2014/main" id="{DFCC084F-63C1-DD41-8D8A-8F0DEA73E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 341">
              <a:extLst>
                <a:ext uri="{FF2B5EF4-FFF2-40B4-BE49-F238E27FC236}">
                  <a16:creationId xmlns:a16="http://schemas.microsoft.com/office/drawing/2014/main" id="{FB34C353-DE2A-3D4E-8177-8254F4FBAA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355">
              <a:extLst>
                <a:ext uri="{FF2B5EF4-FFF2-40B4-BE49-F238E27FC236}">
                  <a16:creationId xmlns:a16="http://schemas.microsoft.com/office/drawing/2014/main" id="{4D680EAC-9683-8B40-9AF2-9DB77DF0E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 356">
              <a:extLst>
                <a:ext uri="{FF2B5EF4-FFF2-40B4-BE49-F238E27FC236}">
                  <a16:creationId xmlns:a16="http://schemas.microsoft.com/office/drawing/2014/main" id="{5BE9B288-FB0D-A648-9A1C-8B4D1C0DE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375">
              <a:extLst>
                <a:ext uri="{FF2B5EF4-FFF2-40B4-BE49-F238E27FC236}">
                  <a16:creationId xmlns:a16="http://schemas.microsoft.com/office/drawing/2014/main" id="{AEE89F23-84B4-0144-8079-0D2A65FF1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 376">
              <a:extLst>
                <a:ext uri="{FF2B5EF4-FFF2-40B4-BE49-F238E27FC236}">
                  <a16:creationId xmlns:a16="http://schemas.microsoft.com/office/drawing/2014/main" id="{1757A291-DA59-1C44-A05D-1999DB4F3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 377">
              <a:extLst>
                <a:ext uri="{FF2B5EF4-FFF2-40B4-BE49-F238E27FC236}">
                  <a16:creationId xmlns:a16="http://schemas.microsoft.com/office/drawing/2014/main" id="{6918DB23-F842-354D-BA70-A13F1B3BD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540">
              <a:extLst>
                <a:ext uri="{FF2B5EF4-FFF2-40B4-BE49-F238E27FC236}">
                  <a16:creationId xmlns:a16="http://schemas.microsoft.com/office/drawing/2014/main" id="{0B98ED7C-4AA0-E842-BFA7-9E1F11869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541">
              <a:extLst>
                <a:ext uri="{FF2B5EF4-FFF2-40B4-BE49-F238E27FC236}">
                  <a16:creationId xmlns:a16="http://schemas.microsoft.com/office/drawing/2014/main" id="{B662E28F-B67E-FB42-A73F-744EC5481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542">
              <a:extLst>
                <a:ext uri="{FF2B5EF4-FFF2-40B4-BE49-F238E27FC236}">
                  <a16:creationId xmlns:a16="http://schemas.microsoft.com/office/drawing/2014/main" id="{69A929D3-318D-BE4C-AD66-41C08454F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543">
              <a:extLst>
                <a:ext uri="{FF2B5EF4-FFF2-40B4-BE49-F238E27FC236}">
                  <a16:creationId xmlns:a16="http://schemas.microsoft.com/office/drawing/2014/main" id="{7B3FA849-C013-E441-B2B6-3846C2C72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544">
              <a:extLst>
                <a:ext uri="{FF2B5EF4-FFF2-40B4-BE49-F238E27FC236}">
                  <a16:creationId xmlns:a16="http://schemas.microsoft.com/office/drawing/2014/main" id="{83B02DB1-F0FF-1C48-9ED5-8624BA9C52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545">
              <a:extLst>
                <a:ext uri="{FF2B5EF4-FFF2-40B4-BE49-F238E27FC236}">
                  <a16:creationId xmlns:a16="http://schemas.microsoft.com/office/drawing/2014/main" id="{107236EC-C945-3E46-BB34-552263313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546">
              <a:extLst>
                <a:ext uri="{FF2B5EF4-FFF2-40B4-BE49-F238E27FC236}">
                  <a16:creationId xmlns:a16="http://schemas.microsoft.com/office/drawing/2014/main" id="{AE770715-34CA-9F4F-8483-262C45220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 547">
              <a:extLst>
                <a:ext uri="{FF2B5EF4-FFF2-40B4-BE49-F238E27FC236}">
                  <a16:creationId xmlns:a16="http://schemas.microsoft.com/office/drawing/2014/main" id="{9A380D8F-F235-4347-A7AA-C40317069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 548">
              <a:extLst>
                <a:ext uri="{FF2B5EF4-FFF2-40B4-BE49-F238E27FC236}">
                  <a16:creationId xmlns:a16="http://schemas.microsoft.com/office/drawing/2014/main" id="{A5C603D8-CDC8-944B-A38E-EE1098B0B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 549">
              <a:extLst>
                <a:ext uri="{FF2B5EF4-FFF2-40B4-BE49-F238E27FC236}">
                  <a16:creationId xmlns:a16="http://schemas.microsoft.com/office/drawing/2014/main" id="{0C9B3CC9-5F3B-3E4B-ACDD-8E2E251A5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 550">
              <a:extLst>
                <a:ext uri="{FF2B5EF4-FFF2-40B4-BE49-F238E27FC236}">
                  <a16:creationId xmlns:a16="http://schemas.microsoft.com/office/drawing/2014/main" id="{D40216C4-816A-964E-B4C7-3B73AFD50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 551">
              <a:extLst>
                <a:ext uri="{FF2B5EF4-FFF2-40B4-BE49-F238E27FC236}">
                  <a16:creationId xmlns:a16="http://schemas.microsoft.com/office/drawing/2014/main" id="{5036D4AE-5A20-AF44-AC6E-671C0D321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 552">
              <a:extLst>
                <a:ext uri="{FF2B5EF4-FFF2-40B4-BE49-F238E27FC236}">
                  <a16:creationId xmlns:a16="http://schemas.microsoft.com/office/drawing/2014/main" id="{EC8AFF9B-3A28-9A4A-9230-C44A63F580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9" name="Graphic 48">
            <a:extLst>
              <a:ext uri="{FF2B5EF4-FFF2-40B4-BE49-F238E27FC236}">
                <a16:creationId xmlns:a16="http://schemas.microsoft.com/office/drawing/2014/main" id="{38D559B1-2B77-6C45-B8B8-F33125D0B8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11045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6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4" grpId="0" animBg="1"/>
      <p:bldP spid="15" grpId="0" animBg="1"/>
      <p:bldP spid="16" grpId="0" animBg="1"/>
      <p:bldP spid="1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C4AB20A-7DCC-FF46-9BBF-1541FB0EFF74}"/>
              </a:ext>
            </a:extLst>
          </p:cNvPr>
          <p:cNvSpPr/>
          <p:nvPr userDrawn="1"/>
        </p:nvSpPr>
        <p:spPr>
          <a:xfrm>
            <a:off x="0" y="0"/>
            <a:ext cx="6954504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38D559B1-2B77-6C45-B8B8-F33125D0B8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11045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611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52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744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Références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90878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Notre équipe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4824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5218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18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61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3862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626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157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7585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8184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6477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EDCB9-71B5-4F56-A116-D3EC98E7ABB8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795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7" r:id="rId14"/>
    <p:sldLayoutId id="2147483668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0.png"/><Relationship Id="rId13" Type="http://schemas.openxmlformats.org/officeDocument/2006/relationships/image" Target="../media/image390.png"/><Relationship Id="rId3" Type="http://schemas.openxmlformats.org/officeDocument/2006/relationships/image" Target="../media/image290.png"/><Relationship Id="rId7" Type="http://schemas.openxmlformats.org/officeDocument/2006/relationships/image" Target="../media/image330.png"/><Relationship Id="rId12" Type="http://schemas.openxmlformats.org/officeDocument/2006/relationships/image" Target="../media/image380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20.png"/><Relationship Id="rId11" Type="http://schemas.openxmlformats.org/officeDocument/2006/relationships/image" Target="../media/image370.png"/><Relationship Id="rId5" Type="http://schemas.openxmlformats.org/officeDocument/2006/relationships/image" Target="../media/image310.png"/><Relationship Id="rId10" Type="http://schemas.openxmlformats.org/officeDocument/2006/relationships/image" Target="../media/image360.png"/><Relationship Id="rId4" Type="http://schemas.openxmlformats.org/officeDocument/2006/relationships/image" Target="../media/image300.png"/><Relationship Id="rId9" Type="http://schemas.openxmlformats.org/officeDocument/2006/relationships/image" Target="../media/image35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19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png"/><Relationship Id="rId5" Type="http://schemas.openxmlformats.org/officeDocument/2006/relationships/image" Target="../media/image171.png"/><Relationship Id="rId4" Type="http://schemas.openxmlformats.org/officeDocument/2006/relationships/image" Target="../media/image16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4813237" y="4593967"/>
            <a:ext cx="6510177" cy="1979612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 : EB7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813237" y="2678020"/>
            <a:ext cx="6789441" cy="75713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fr-FR" sz="4800" b="1" dirty="0">
                <a:latin typeface="Myriad Pro" panose="020B0503030403020204" pitchFamily="34" charset="0"/>
              </a:rPr>
              <a:t>Expressions algébriques</a:t>
            </a:r>
            <a:endParaRPr lang="fr-FR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4695249" y="1718215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Mathématiques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75574583-A641-0244-A6B5-479DE5758048}"/>
              </a:ext>
            </a:extLst>
          </p:cNvPr>
          <p:cNvSpPr/>
          <p:nvPr/>
        </p:nvSpPr>
        <p:spPr>
          <a:xfrm>
            <a:off x="4887552" y="3634162"/>
            <a:ext cx="2155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0097D7"/>
                </a:solidFill>
                <a:latin typeface="Myriad Pro" panose="020B0503030403020204" pitchFamily="34" charset="0"/>
              </a:rPr>
              <a:t>Chapitre 11_01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6AFB01C-FF07-4B48-9281-64F326EED598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" r="3970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546839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monômes semblables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06400" y="1179390"/>
            <a:ext cx="11453667" cy="417181"/>
          </a:xfrm>
          <a:prstGeom prst="rect">
            <a:avLst/>
          </a:prstGeom>
          <a:solidFill>
            <a:srgbClr val="DEEBF7"/>
          </a:solidFill>
        </p:spPr>
        <p:txBody>
          <a:bodyPr>
            <a:normAutofit lnSpcReduction="100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7601" y="1666953"/>
                <a:ext cx="11639255" cy="3224645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200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 2 :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Pour </a:t>
                </a:r>
                <a:r>
                  <a:rPr lang="en-US" sz="2200" b="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chacune</a:t>
                </a:r>
                <a:r>
                  <a:rPr lang="en-US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des </a:t>
                </a:r>
                <a:r>
                  <a:rPr lang="en-US" sz="2200" b="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paires</a:t>
                </a:r>
                <a:r>
                  <a:rPr lang="en-US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de </a:t>
                </a:r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monômes ci-dessous, dire s’ils sont semblables ou pas: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2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𝑥𝑦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2 </m:t>
                    </m:r>
                  </m:oMath>
                </a14:m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			b) </a:t>
                </a:r>
                <a14:m>
                  <m:oMath xmlns:m="http://schemas.openxmlformats.org/officeDocument/2006/math"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endParaRPr lang="fr-FR" sz="2200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01" y="1666953"/>
                <a:ext cx="11639255" cy="3224645"/>
              </a:xfrm>
              <a:prstGeom prst="rect">
                <a:avLst/>
              </a:prstGeom>
              <a:blipFill>
                <a:blip r:embed="rId2"/>
                <a:stretch>
                  <a:fillRect l="-681" t="-7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93302" y="1007939"/>
            <a:ext cx="11538721" cy="70293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r-FR" sz="22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Définition : </a:t>
            </a:r>
            <a:r>
              <a:rPr lang="fr-FR" sz="2200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Deux monômes ayant la même partie littérale sont dits </a:t>
            </a:r>
            <a:r>
              <a:rPr lang="fr-FR" sz="22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monômes semblables</a:t>
            </a:r>
            <a:r>
              <a:rPr lang="fr-FR" sz="2200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DA6DA181-CADB-4F59-97EC-A0CAA6610D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551" y="2780141"/>
                <a:ext cx="11134246" cy="45151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a) Pour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2</m:t>
                    </m:r>
                    <m:r>
                      <a:rPr lang="en-US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𝑥𝑦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:</a:t>
                </a:r>
                <a:endParaRPr lang="en-US" sz="22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DA6DA181-CADB-4F59-97EC-A0CAA6610D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51" y="2780141"/>
                <a:ext cx="11134246" cy="451510"/>
              </a:xfrm>
              <a:prstGeom prst="rect">
                <a:avLst/>
              </a:prstGeom>
              <a:blipFill>
                <a:blip r:embed="rId3"/>
                <a:stretch>
                  <a:fillRect l="-712" t="-8108" b="-24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48885E5-8E12-474E-BBF5-23422163B3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551" y="3231651"/>
                <a:ext cx="5639127" cy="119303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𝑥𝑦</m:t>
                    </m:r>
                    <m:r>
                      <a:rPr lang="fr-FR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la partie littérale de 3</a:t>
                </a:r>
                <a14:m>
                  <m:oMath xmlns:m="http://schemas.openxmlformats.org/officeDocument/2006/math">
                    <m:r>
                      <a:rPr lang="en-US" sz="22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sSup>
                      <m:sSupPr>
                        <m:ctrlPr>
                          <a:rPr lang="en-US" sz="22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2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2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𝑥𝑦</m:t>
                    </m:r>
                    <m:r>
                      <a:rPr lang="fr-FR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la partie littérale de 2</a:t>
                </a:r>
                <a14:m>
                  <m:oMath xmlns:m="http://schemas.openxmlformats.org/officeDocument/2006/math">
                    <m:r>
                      <a:rPr lang="en-US" sz="22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sSup>
                      <m:sSupPr>
                        <m:ctrlPr>
                          <a:rPr lang="en-US" sz="22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2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2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endParaRPr lang="fr-FR" sz="2200" dirty="0"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Donc </a:t>
                </a:r>
                <a14:m>
                  <m:oMath xmlns:m="http://schemas.openxmlformats.org/officeDocument/2006/math"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2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𝑥𝑦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2 </m:t>
                    </m:r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sont deux monômes semblables.</a:t>
                </a:r>
              </a:p>
            </p:txBody>
          </p:sp>
        </mc:Choice>
        <mc:Fallback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48885E5-8E12-474E-BBF5-23422163B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51" y="3231651"/>
                <a:ext cx="5639127" cy="1193034"/>
              </a:xfrm>
              <a:prstGeom prst="rect">
                <a:avLst/>
              </a:prstGeom>
              <a:blipFill>
                <a:blip r:embed="rId4"/>
                <a:stretch>
                  <a:fillRect l="-1405" t="-3061" b="-311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2A222EF6-98EE-44CC-B162-36A1CC32F381}"/>
              </a:ext>
            </a:extLst>
          </p:cNvPr>
          <p:cNvSpPr txBox="1">
            <a:spLocks/>
          </p:cNvSpPr>
          <p:nvPr/>
        </p:nvSpPr>
        <p:spPr>
          <a:xfrm>
            <a:off x="6337264" y="3115661"/>
            <a:ext cx="5812787" cy="116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2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Préciser la partie littérale de chaque monôme.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200" dirty="0">
              <a:solidFill>
                <a:srgbClr val="0070C0"/>
              </a:solidFill>
              <a:latin typeface="Myriad Pro" panose="020B050303040302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2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Ils ont la même partie littérale.</a:t>
            </a:r>
            <a:endParaRPr lang="fr-FR" sz="2200" dirty="0">
              <a:solidFill>
                <a:srgbClr val="0070C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551" y="4676608"/>
                <a:ext cx="11134246" cy="45151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b) Pour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:</a:t>
                </a:r>
                <a:endParaRPr lang="en-US" sz="22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51" y="4676608"/>
                <a:ext cx="11134246" cy="451510"/>
              </a:xfrm>
              <a:prstGeom prst="rect">
                <a:avLst/>
              </a:prstGeom>
              <a:blipFill>
                <a:blip r:embed="rId5"/>
                <a:stretch>
                  <a:fillRect l="-712" t="-8108" b="-24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F1F77E5-B5C1-489C-BAB6-0BD402F5A8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6400" y="5054223"/>
                <a:ext cx="5930863" cy="119303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fr-FR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fr-FR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la partie littérale de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2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2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2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fr-FR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fr-FR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fr-FR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la partie littérale de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2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2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2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2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2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endParaRPr lang="fr-FR" sz="2200" dirty="0"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Donc </a:t>
                </a:r>
                <a14:m>
                  <m:oMath xmlns:m="http://schemas.openxmlformats.org/officeDocument/2006/math"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en-US" sz="22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200" b="0" i="0" baseline="3000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</m:t>
                    </m:r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ne sont pas des monômes semblables.</a:t>
                </a:r>
              </a:p>
            </p:txBody>
          </p:sp>
        </mc:Choice>
        <mc:Fallback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F1F77E5-B5C1-489C-BAB6-0BD402F5A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00" y="5054223"/>
                <a:ext cx="5930863" cy="1193034"/>
              </a:xfrm>
              <a:prstGeom prst="rect">
                <a:avLst/>
              </a:prstGeom>
              <a:blipFill>
                <a:blip r:embed="rId6"/>
                <a:stretch>
                  <a:fillRect l="-1336" t="-3061" b="-311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2A222EF6-98EE-44CC-B162-36A1CC32F381}"/>
              </a:ext>
            </a:extLst>
          </p:cNvPr>
          <p:cNvSpPr txBox="1">
            <a:spLocks/>
          </p:cNvSpPr>
          <p:nvPr/>
        </p:nvSpPr>
        <p:spPr>
          <a:xfrm>
            <a:off x="6337263" y="5054223"/>
            <a:ext cx="5812787" cy="116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2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Préciser la partie littérale de chaque monôme.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200" dirty="0">
              <a:solidFill>
                <a:srgbClr val="0070C0"/>
              </a:solidFill>
              <a:latin typeface="Myriad Pro" panose="020B050303040302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2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Ils n’ont pas la même partie littérale.</a:t>
            </a:r>
            <a:endParaRPr lang="fr-FR" sz="2200" dirty="0">
              <a:solidFill>
                <a:srgbClr val="0070C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92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18" grpId="0" uiExpand="1" build="p"/>
      <p:bldP spid="19" grpId="0" uiExpand="1" build="p"/>
      <p:bldP spid="20" grpId="0" uiExpand="1" build="p"/>
      <p:bldP spid="22" grpId="0" uiExpand="1" build="p"/>
      <p:bldP spid="23" grpId="0" uiExpand="1" build="p"/>
      <p:bldP spid="2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applications | monômes semblables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 :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Rami a trouvé six cartes sur lesquelles on a marqué des monômes.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 err="1">
                <a:latin typeface="Myriad Pro" panose="020B0503030403020204" pitchFamily="34" charset="0"/>
                <a:cs typeface="Times New Roman" panose="02020603050405020304" pitchFamily="18" charset="0"/>
              </a:rPr>
              <a:t>Aidez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-le à les classer par </a:t>
            </a:r>
            <a:r>
              <a:rPr lang="en-US" b="0" dirty="0" err="1">
                <a:latin typeface="Myriad Pro" panose="020B0503030403020204" pitchFamily="34" charset="0"/>
                <a:cs typeface="Times New Roman" panose="02020603050405020304" pitchFamily="18" charset="0"/>
              </a:rPr>
              <a:t>paires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de mon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ô</a:t>
            </a:r>
            <a:r>
              <a:rPr lang="en-US" b="0" dirty="0" err="1">
                <a:latin typeface="Myriad Pro" panose="020B0503030403020204" pitchFamily="34" charset="0"/>
                <a:cs typeface="Times New Roman" panose="02020603050405020304" pitchFamily="18" charset="0"/>
              </a:rPr>
              <a:t>mes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latin typeface="Myriad Pro" panose="020B0503030403020204" pitchFamily="34" charset="0"/>
                <a:cs typeface="Times New Roman" panose="02020603050405020304" pitchFamily="18" charset="0"/>
              </a:rPr>
              <a:t>semblables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008C128-1753-4532-9C96-9AE7678712B8}"/>
                  </a:ext>
                </a:extLst>
              </p:cNvPr>
              <p:cNvSpPr txBox="1"/>
              <p:nvPr/>
            </p:nvSpPr>
            <p:spPr>
              <a:xfrm>
                <a:off x="587285" y="2600929"/>
                <a:ext cx="1512000" cy="523220"/>
              </a:xfrm>
              <a:prstGeom prst="rect">
                <a:avLst/>
              </a:prstGeom>
              <a:solidFill>
                <a:srgbClr val="CC00CC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−3</m:t>
                      </m:r>
                      <m:sSup>
                        <m:sSupPr>
                          <m:ctrlPr>
                            <a:rPr lang="en-US" sz="2800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b="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008C128-1753-4532-9C96-9AE7678712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85" y="2600929"/>
                <a:ext cx="1512000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1BE447F-3F4D-49FE-82E6-4C164C957A42}"/>
                  </a:ext>
                </a:extLst>
              </p:cNvPr>
              <p:cNvSpPr txBox="1"/>
              <p:nvPr/>
            </p:nvSpPr>
            <p:spPr>
              <a:xfrm>
                <a:off x="2496461" y="2600929"/>
                <a:ext cx="1512000" cy="52322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80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x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1BE447F-3F4D-49FE-82E6-4C164C957A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6461" y="2600929"/>
                <a:ext cx="1512000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6252470-5A25-4073-9674-A6206A2C795A}"/>
                  </a:ext>
                </a:extLst>
              </p:cNvPr>
              <p:cNvSpPr txBox="1"/>
              <p:nvPr/>
            </p:nvSpPr>
            <p:spPr>
              <a:xfrm>
                <a:off x="4405635" y="2600929"/>
                <a:ext cx="1512000" cy="523220"/>
              </a:xfrm>
              <a:prstGeom prst="rect">
                <a:avLst/>
              </a:prstGeom>
              <a:solidFill>
                <a:srgbClr val="00CCFF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7</m:t>
                      </m:r>
                      <m:r>
                        <m:rPr>
                          <m:sty m:val="p"/>
                        </m:rPr>
                        <a:rPr lang="en-US" sz="280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6252470-5A25-4073-9674-A6206A2C79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5635" y="2600929"/>
                <a:ext cx="1512000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5F216B8-7041-436E-8876-4FD833112D13}"/>
                  </a:ext>
                </a:extLst>
              </p:cNvPr>
              <p:cNvSpPr txBox="1"/>
              <p:nvPr/>
            </p:nvSpPr>
            <p:spPr>
              <a:xfrm>
                <a:off x="10133165" y="2600929"/>
                <a:ext cx="1512000" cy="523220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−11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5F216B8-7041-436E-8876-4FD833112D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33165" y="2600929"/>
                <a:ext cx="1512000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0EE47AB-BB56-4D21-9B85-381A4AABD582}"/>
                  </a:ext>
                </a:extLst>
              </p:cNvPr>
              <p:cNvSpPr txBox="1"/>
              <p:nvPr/>
            </p:nvSpPr>
            <p:spPr>
              <a:xfrm>
                <a:off x="8248220" y="2600929"/>
                <a:ext cx="1512000" cy="523220"/>
              </a:xfrm>
              <a:prstGeom prst="rect">
                <a:avLst/>
              </a:prstGeom>
              <a:solidFill>
                <a:srgbClr val="FF0066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8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i="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8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800" i="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0EE47AB-BB56-4D21-9B85-381A4AABD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8220" y="2600929"/>
                <a:ext cx="151200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F51B324-1FC6-4310-9A14-AD2898FCCEAD}"/>
                  </a:ext>
                </a:extLst>
              </p:cNvPr>
              <p:cNvSpPr txBox="1"/>
              <p:nvPr/>
            </p:nvSpPr>
            <p:spPr>
              <a:xfrm>
                <a:off x="6363275" y="2510391"/>
                <a:ext cx="1512000" cy="704295"/>
              </a:xfrm>
              <a:prstGeom prst="rect">
                <a:avLst/>
              </a:prstGeom>
              <a:solidFill>
                <a:srgbClr val="00CC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i="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8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x</a:t>
                </a:r>
                <a:r>
                  <a:rPr lang="en-US" sz="2800" baseline="30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3</a:t>
                </a:r>
                <a:endParaRPr lang="en-US" sz="28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F51B324-1FC6-4310-9A14-AD2898FCCE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275" y="2510391"/>
                <a:ext cx="1512000" cy="704295"/>
              </a:xfrm>
              <a:prstGeom prst="rect">
                <a:avLst/>
              </a:prstGeom>
              <a:blipFill>
                <a:blip r:embed="rId7"/>
                <a:stretch>
                  <a:fillRect b="-113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375C4858-F4D8-479A-97E4-B5F44C9FD37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0919" y="3732919"/>
                <a:ext cx="2457158" cy="8240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3x</a:t>
                </a:r>
                <a:r>
                  <a:rPr lang="en-US" sz="2400" baseline="300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3</a:t>
                </a:r>
                <a:r>
                  <a:rPr lang="en-US" sz="24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sSup>
                      <m:sSupPr>
                        <m:ctrlPr>
                          <a:rPr lang="en-US" sz="24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en-US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375C4858-F4D8-479A-97E4-B5F44C9FD3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919" y="3732919"/>
                <a:ext cx="2457158" cy="8240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F999BBA8-6797-484A-8651-E8F1AA19753F}"/>
              </a:ext>
            </a:extLst>
          </p:cNvPr>
          <p:cNvSpPr txBox="1">
            <a:spLocks/>
          </p:cNvSpPr>
          <p:nvPr/>
        </p:nvSpPr>
        <p:spPr>
          <a:xfrm>
            <a:off x="586311" y="4541636"/>
            <a:ext cx="2457158" cy="5425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2y</a:t>
            </a:r>
            <a:r>
              <a:rPr lang="en-US" sz="2400" baseline="300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x et 7xy</a:t>
            </a:r>
            <a:r>
              <a:rPr lang="en-US" sz="2400" baseline="300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sz="2400" dirty="0">
              <a:solidFill>
                <a:srgbClr val="FF0066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C95D859D-D719-418E-B936-7B2EFBDF65C1}"/>
              </a:ext>
            </a:extLst>
          </p:cNvPr>
          <p:cNvSpPr txBox="1">
            <a:spLocks/>
          </p:cNvSpPr>
          <p:nvPr/>
        </p:nvSpPr>
        <p:spPr>
          <a:xfrm>
            <a:off x="586311" y="5331410"/>
            <a:ext cx="2614089" cy="5425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2x</a:t>
            </a:r>
            <a:r>
              <a:rPr lang="en-US" sz="2400" baseline="300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3</a:t>
            </a: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sz="2400" baseline="300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et 11x</a:t>
            </a:r>
            <a:r>
              <a:rPr lang="en-US" sz="2400" baseline="300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3</a:t>
            </a: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sz="2400" baseline="300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sz="2400" dirty="0">
              <a:solidFill>
                <a:srgbClr val="FF0066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19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monômes semblables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388551" y="2314823"/>
            <a:ext cx="11658305" cy="33198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Exemple 3 :</a:t>
            </a:r>
            <a:endParaRPr lang="fr-FR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388552" y="1179388"/>
            <a:ext cx="11414896" cy="82399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Propriété : 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peut additionner ou soustraire deux monômes semblables en additionnant ou soustrayant leurs coefficients et en conservant la partie littérale.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48885E5-8E12-474E-BBF5-23422163B3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551" y="3231651"/>
                <a:ext cx="2949735" cy="5420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+</m:t>
                    </m:r>
                    <m:d>
                      <m:dPr>
                        <m:ctrlP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−2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</p:txBody>
          </p:sp>
        </mc:Choice>
        <mc:Fallback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48885E5-8E12-474E-BBF5-23422163B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51" y="3231651"/>
                <a:ext cx="2949735" cy="54206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2A222EF6-98EE-44CC-B162-36A1CC32F3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1204" y="2827802"/>
                <a:ext cx="5812787" cy="116099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(−2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sont semblables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On </a:t>
                </a:r>
                <a:r>
                  <a:rPr lang="fr-FR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additionne</a:t>
                </a:r>
                <a:r>
                  <a:rPr lang="en-US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les coefficients 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5+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−2</m:t>
                        </m:r>
                      </m:e>
                    </m:d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=5−2=3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On conserve la partie littérale.</a:t>
                </a:r>
                <a:endParaRPr lang="fr-FR" sz="24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2A222EF6-98EE-44CC-B162-36A1CC32F3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204" y="2827802"/>
                <a:ext cx="5812787" cy="1160990"/>
              </a:xfrm>
              <a:prstGeom prst="rect">
                <a:avLst/>
              </a:prstGeom>
              <a:blipFill>
                <a:blip r:embed="rId3"/>
                <a:stretch>
                  <a:fillRect l="-1572" t="-3684" b="-46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65715" y="3226616"/>
                <a:ext cx="670992" cy="45151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defPPr>
                  <a:defRPr lang="en-US"/>
                </a:defPPr>
                <a:lvl1pPr indent="0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2400" b="0" i="1">
                    <a:solidFill>
                      <a:srgbClr val="FF0066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14:m>
                  <m:oMath xmlns:m="http://schemas.openxmlformats.org/officeDocument/2006/math">
                    <m:r>
                      <a:rPr lang="en-US" dirty="0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dirty="0">
                        <a:latin typeface="Cambria Math" panose="02040503050406030204" pitchFamily="18" charset="0"/>
                      </a:rPr>
                      <m:t>𝒙</m:t>
                    </m:r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dirty="0"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p>
                        <m:r>
                          <a:rPr lang="en-US" dirty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5715" y="3226616"/>
                <a:ext cx="670992" cy="451510"/>
              </a:xfrm>
              <a:prstGeom prst="rect">
                <a:avLst/>
              </a:prstGeom>
              <a:blipFill>
                <a:blip r:embed="rId4"/>
                <a:stretch>
                  <a:fillRect r="-1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350311" y="4868526"/>
                <a:ext cx="302621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</m:t>
                    </m:r>
                    <m:d>
                      <m:dPr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−2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fr-FR" sz="2400" dirty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11" y="4868526"/>
                <a:ext cx="3026213" cy="461665"/>
              </a:xfrm>
              <a:prstGeom prst="rect">
                <a:avLst/>
              </a:prstGeom>
              <a:blipFill>
                <a:blip r:embed="rId5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346" y="4868525"/>
                <a:ext cx="863730" cy="45151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b="0" i="1" dirty="0">
                    <a:solidFill>
                      <a:srgbClr val="FF0066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7</a:t>
                </a:r>
                <a14:m>
                  <m:oMath xmlns:m="http://schemas.openxmlformats.org/officeDocument/2006/math">
                    <m:r>
                      <a:rPr lang="en-US" b="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sSup>
                      <m:sSupPr>
                        <m:ctrlPr>
                          <a:rPr lang="en-US" b="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p>
                        <m:r>
                          <a:rPr lang="en-US" b="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9346" y="4868525"/>
                <a:ext cx="863730" cy="451510"/>
              </a:xfrm>
              <a:prstGeom prst="rect">
                <a:avLst/>
              </a:prstGeom>
              <a:blipFill>
                <a:blip r:embed="rId6"/>
                <a:stretch>
                  <a:fillRect l="-11268" t="-10811" b="-3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2A222EF6-98EE-44CC-B162-36A1CC32F3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1203" y="4785170"/>
                <a:ext cx="5812787" cy="116099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(−2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sont semblables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On </a:t>
                </a: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soustrait</a:t>
                </a:r>
                <a:r>
                  <a:rPr lang="en-US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les coefficients 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−2</m:t>
                        </m:r>
                      </m:e>
                    </m:d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=5+2=7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On conserve la partie littérale.</a:t>
                </a:r>
                <a:endParaRPr lang="fr-FR" sz="24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2A222EF6-98EE-44CC-B162-36A1CC32F3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203" y="4785170"/>
                <a:ext cx="5812787" cy="1160990"/>
              </a:xfrm>
              <a:prstGeom prst="rect">
                <a:avLst/>
              </a:prstGeom>
              <a:blipFill>
                <a:blip r:embed="rId7"/>
                <a:stretch>
                  <a:fillRect l="-1572" t="-3684" b="-46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674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61" grpId="0" animBg="1"/>
      <p:bldP spid="19" grpId="0" uiExpand="1" build="p"/>
      <p:bldP spid="20" grpId="0" uiExpand="1" build="p"/>
      <p:bldP spid="22" grpId="0" uiExpand="1" build="p"/>
      <p:bldP spid="3" grpId="0"/>
      <p:bldP spid="16" grpId="0" uiExpand="1" build="p"/>
      <p:bldP spid="1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Applications diverses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5 :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Pour chacune des opérations ci-dessous, choisir la bonne réponse 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94250" y="1964585"/>
                <a:ext cx="236782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𝑏𝑐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−5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𝑏𝑐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0" y="1964585"/>
                <a:ext cx="2367828" cy="369332"/>
              </a:xfrm>
              <a:prstGeom prst="rect">
                <a:avLst/>
              </a:prstGeom>
              <a:blipFill>
                <a:blip r:embed="rId2"/>
                <a:stretch>
                  <a:fillRect l="-2571" r="-771" b="-81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937413" y="2552414"/>
                <a:ext cx="87799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𝑏𝑐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413" y="2552414"/>
                <a:ext cx="877996" cy="369332"/>
              </a:xfrm>
              <a:prstGeom prst="rect">
                <a:avLst/>
              </a:prstGeom>
              <a:blipFill>
                <a:blip r:embed="rId3"/>
                <a:stretch>
                  <a:fillRect l="-8333" t="-1667" r="-6944" b="-8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464398" y="2552414"/>
                <a:ext cx="110722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−2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𝑏𝑐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398" y="2552414"/>
                <a:ext cx="1107226" cy="369332"/>
              </a:xfrm>
              <a:prstGeom prst="rect">
                <a:avLst/>
              </a:prstGeom>
              <a:blipFill>
                <a:blip r:embed="rId4"/>
                <a:stretch>
                  <a:fillRect l="-1099" t="-1667" r="-5495" b="-8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8220613" y="2552414"/>
                <a:ext cx="140743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−2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0613" y="2552414"/>
                <a:ext cx="1407437" cy="369332"/>
              </a:xfrm>
              <a:prstGeom prst="rect">
                <a:avLst/>
              </a:prstGeom>
              <a:blipFill>
                <a:blip r:embed="rId5"/>
                <a:stretch>
                  <a:fillRect l="-870" t="-1667" r="-2174" b="-8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/>
          <p:nvPr/>
        </p:nvSpPr>
        <p:spPr>
          <a:xfrm>
            <a:off x="5225143" y="2407448"/>
            <a:ext cx="1741714" cy="659263"/>
          </a:xfrm>
          <a:prstGeom prst="ellipse">
            <a:avLst/>
          </a:prstGeom>
          <a:noFill/>
          <a:ln w="2857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94250" y="3728071"/>
                <a:ext cx="215270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0" y="3728071"/>
                <a:ext cx="2152704" cy="369332"/>
              </a:xfrm>
              <a:prstGeom prst="rect">
                <a:avLst/>
              </a:prstGeom>
              <a:blipFill>
                <a:blip r:embed="rId6"/>
                <a:stretch>
                  <a:fillRect l="-283" t="-1667" r="-1133" b="-2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2937413" y="4199786"/>
                <a:ext cx="97000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413" y="4199786"/>
                <a:ext cx="970009" cy="369332"/>
              </a:xfrm>
              <a:prstGeom prst="rect">
                <a:avLst/>
              </a:prstGeom>
              <a:blipFill>
                <a:blip r:embed="rId7"/>
                <a:stretch>
                  <a:fillRect l="-1887" r="-2516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5468470" y="4199786"/>
                <a:ext cx="74078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8470" y="4199786"/>
                <a:ext cx="740780" cy="369332"/>
              </a:xfrm>
              <a:prstGeom prst="rect">
                <a:avLst/>
              </a:prstGeom>
              <a:blipFill>
                <a:blip r:embed="rId8"/>
                <a:stretch>
                  <a:fillRect l="-9016" r="-3279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8220613" y="4199786"/>
                <a:ext cx="97000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0613" y="4199786"/>
                <a:ext cx="970009" cy="369332"/>
              </a:xfrm>
              <a:prstGeom prst="rect">
                <a:avLst/>
              </a:prstGeom>
              <a:blipFill>
                <a:blip r:embed="rId9"/>
                <a:stretch>
                  <a:fillRect l="-1887" r="-2516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Oval 29"/>
          <p:cNvSpPr/>
          <p:nvPr/>
        </p:nvSpPr>
        <p:spPr>
          <a:xfrm>
            <a:off x="7834760" y="4054820"/>
            <a:ext cx="1741714" cy="659263"/>
          </a:xfrm>
          <a:prstGeom prst="ellipse">
            <a:avLst/>
          </a:prstGeom>
          <a:noFill/>
          <a:ln w="2857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494250" y="5306891"/>
                <a:ext cx="231813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−2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0" y="5306891"/>
                <a:ext cx="2318134" cy="369332"/>
              </a:xfrm>
              <a:prstGeom prst="rect">
                <a:avLst/>
              </a:prstGeom>
              <a:blipFill>
                <a:blip r:embed="rId10"/>
                <a:stretch>
                  <a:fillRect l="-263" t="-1667" r="-1053" b="-3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2937412" y="5847158"/>
                <a:ext cx="112011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412" y="5847158"/>
                <a:ext cx="1120115" cy="369332"/>
              </a:xfrm>
              <a:prstGeom prst="rect">
                <a:avLst/>
              </a:prstGeom>
              <a:blipFill>
                <a:blip r:embed="rId11"/>
                <a:stretch>
                  <a:fillRect l="-1630" r="-2174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278802" y="5847158"/>
                <a:ext cx="96776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8802" y="5847158"/>
                <a:ext cx="967765" cy="369332"/>
              </a:xfrm>
              <a:prstGeom prst="rect">
                <a:avLst/>
              </a:prstGeom>
              <a:blipFill>
                <a:blip r:embed="rId12"/>
                <a:stretch>
                  <a:fillRect l="-1887" r="-6918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8220613" y="5847157"/>
                <a:ext cx="23884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0613" y="5847157"/>
                <a:ext cx="238847" cy="369332"/>
              </a:xfrm>
              <a:prstGeom prst="rect">
                <a:avLst/>
              </a:prstGeom>
              <a:blipFill>
                <a:blip r:embed="rId13"/>
                <a:stretch>
                  <a:fillRect l="-30769" r="-30769" b="-655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Oval 34"/>
          <p:cNvSpPr/>
          <p:nvPr/>
        </p:nvSpPr>
        <p:spPr>
          <a:xfrm>
            <a:off x="7448908" y="5676223"/>
            <a:ext cx="1741714" cy="659263"/>
          </a:xfrm>
          <a:prstGeom prst="ellipse">
            <a:avLst/>
          </a:prstGeom>
          <a:noFill/>
          <a:ln w="2857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571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22" grpId="0"/>
      <p:bldP spid="23" grpId="0"/>
      <p:bldP spid="24" grpId="0"/>
      <p:bldP spid="4" grpId="0" animBg="1"/>
      <p:bldP spid="26" grpId="0"/>
      <p:bldP spid="27" grpId="0"/>
      <p:bldP spid="28" grpId="0"/>
      <p:bldP spid="29" grpId="0"/>
      <p:bldP spid="30" grpId="0" animBg="1"/>
      <p:bldP spid="31" grpId="0"/>
      <p:bldP spid="32" grpId="0"/>
      <p:bldP spid="33" grpId="0"/>
      <p:bldP spid="34" grpId="0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Applications diverses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6 :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Parmi les étiquettes ci-dessous, grouper celles qui sont égales 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660399" y="2149251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399" y="2149251"/>
                <a:ext cx="1625600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219199" y="3111185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199" y="3111185"/>
                <a:ext cx="1625600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614056" y="3111185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4056" y="3111185"/>
                <a:ext cx="1625600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693307" y="2149251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3307" y="2149251"/>
                <a:ext cx="162560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4893128" y="2149251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3128" y="2149251"/>
                <a:ext cx="1625600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6242956" y="3111185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2956" y="3111185"/>
                <a:ext cx="1625600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7092949" y="2149251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949" y="2149251"/>
                <a:ext cx="1625600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8592457" y="3111185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2457" y="3111185"/>
                <a:ext cx="1625600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9311367" y="2149251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1367" y="2149251"/>
                <a:ext cx="1625600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4843" y="4360282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=2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843" y="4360282"/>
                <a:ext cx="1796711" cy="434686"/>
              </a:xfrm>
              <a:prstGeom prst="rect">
                <a:avLst/>
              </a:prstGeom>
              <a:blipFill>
                <a:blip r:embed="rId11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81084" y="4360282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</m:t>
                      </m:r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084" y="4360282"/>
                <a:ext cx="1796711" cy="43468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81723" y="4360282"/>
                <a:ext cx="318010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−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−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=0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1723" y="4360282"/>
                <a:ext cx="3180106" cy="434686"/>
              </a:xfrm>
              <a:prstGeom prst="rect">
                <a:avLst/>
              </a:prstGeom>
              <a:blipFill>
                <a:blip r:embed="rId13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58499" y="4360282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=1×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8499" y="4360282"/>
                <a:ext cx="1796711" cy="434686"/>
              </a:xfrm>
              <a:prstGeom prst="rect">
                <a:avLst/>
              </a:prstGeom>
              <a:blipFill>
                <a:blip r:embed="rId14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000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Tâche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altLang="en-US" sz="28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Sélectionner des exercices et des problèmes appropriés dans votre manuel et/ou vos propres ressources.</a:t>
            </a:r>
          </a:p>
        </p:txBody>
      </p:sp>
    </p:spTree>
    <p:extLst>
      <p:ext uri="{BB962C8B-B14F-4D97-AF65-F5344CB8AC3E}">
        <p14:creationId xmlns:p14="http://schemas.microsoft.com/office/powerpoint/2010/main" val="17795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253480" y="1231271"/>
            <a:ext cx="6210694" cy="327735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53480" y="3091749"/>
            <a:ext cx="6002465" cy="120725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Définition : 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Toute expression présentée sous forme de produit d’un nombre par des lettres représentant des nombres s’appelle un </a:t>
            </a:r>
            <a:r>
              <a:rPr lang="fr-FR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monôme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Le monôme est constitué d’une </a:t>
            </a:r>
            <a:r>
              <a:rPr lang="fr-FR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partie numérique 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appelée le « coefficient » et d’une </a:t>
            </a:r>
            <a:r>
              <a:rPr lang="fr-FR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partie littérale 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contenant une(des) </a:t>
            </a:r>
            <a:r>
              <a:rPr lang="fr-FR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variable(s)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53480" y="5181710"/>
            <a:ext cx="6107359" cy="125841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Définition : 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Deux monômes ayant la même partie littérale sont dits </a:t>
            </a:r>
            <a:r>
              <a:rPr lang="fr-FR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monômes semblables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7575937" y="4299007"/>
            <a:ext cx="3933891" cy="2452709"/>
          </a:xfrm>
          <a:prstGeom prst="rect">
            <a:avLst/>
          </a:prstGeom>
          <a:solidFill>
            <a:srgbClr val="DEEBF7"/>
          </a:solidFill>
        </p:spPr>
        <p:txBody>
          <a:bodyPr>
            <a:normAutofit lnSpcReduction="100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Propriété : </a:t>
            </a: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peut additionner ou soustraire deux monômes semblables en additionnant ou soustrayant leurs coefficients et en conservant la partie littérale.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7575937" y="1125647"/>
            <a:ext cx="3933892" cy="2567532"/>
          </a:xfrm>
          <a:prstGeom prst="rect">
            <a:avLst/>
          </a:prstGeom>
          <a:solidFill>
            <a:srgbClr val="DEEBF7"/>
          </a:solidFill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Propriété : </a:t>
            </a: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peut multiplier deux monômes en multipliant les coefficients puis les parties littérales. On applique la règle du produit sur les puissances des variables.</a:t>
            </a:r>
          </a:p>
        </p:txBody>
      </p:sp>
    </p:spTree>
    <p:extLst>
      <p:ext uri="{BB962C8B-B14F-4D97-AF65-F5344CB8AC3E}">
        <p14:creationId xmlns:p14="http://schemas.microsoft.com/office/powerpoint/2010/main" val="30447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animBg="1"/>
      <p:bldP spid="7" grpId="0" animBg="1"/>
      <p:bldP spid="8" grpId="0" build="p" animBg="1"/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Maths - Livre national – EB7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https://pxhere.com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646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Coordinateur : Samer Siefeldeen 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Auteur : Georges Habib Maamari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Réviseur: Rima </a:t>
            </a:r>
            <a:r>
              <a:rPr lang="fr-FR" sz="2400" dirty="0" err="1">
                <a:latin typeface="Myriad Pro" panose="020B0503030403020204" pitchFamily="34" charset="0"/>
              </a:rPr>
              <a:t>Amacha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Éditeur de langue : Hala </a:t>
            </a:r>
            <a:r>
              <a:rPr lang="fr-FR" sz="2400" dirty="0" err="1">
                <a:latin typeface="Myriad Pro" panose="020B0503030403020204" pitchFamily="34" charset="0"/>
              </a:rPr>
              <a:t>Fayad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Validateur</a:t>
            </a:r>
            <a:r>
              <a:rPr lang="en-US" sz="2400" dirty="0">
                <a:latin typeface="Myriad Pro" panose="020B0503030403020204" pitchFamily="34" charset="0"/>
              </a:rPr>
              <a:t>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29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964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35048" y="1577578"/>
            <a:ext cx="8597066" cy="6673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 eaLnBrk="0" fontAlgn="base" hangingPunct="0">
              <a:lnSpc>
                <a:spcPct val="100000"/>
              </a:lnSpc>
              <a:spcAft>
                <a:spcPts val="600"/>
              </a:spcAft>
            </a:pPr>
            <a:r>
              <a:rPr lang="fr-FR" altLang="en-US" sz="2400" dirty="0">
                <a:latin typeface="Myriad Pro" panose="020B0503030403020204"/>
                <a:cs typeface="Times New Roman"/>
              </a:rPr>
              <a:t>À la fin de ce chapitre, l’élève doit être capable de/d’ :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582672" y="3589442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3245783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20529" y="355235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1867574" y="3711072"/>
            <a:ext cx="817397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 dirty="0">
                <a:latin typeface="Myriad Pro"/>
                <a:ea typeface="GE SS Two Light" panose="020A0503020102020204" pitchFamily="18" charset="-78"/>
                <a:cs typeface="GE SS Two Light"/>
              </a:rPr>
              <a:t>Reconnaître les termes semblables dans une expression algébrique.</a:t>
            </a:r>
            <a:endParaRPr lang="en-US" sz="2000" dirty="0">
              <a:latin typeface="Myriad Pro"/>
              <a:ea typeface="GE SS Two Light" panose="020A0503020102020204" pitchFamily="18" charset="-78"/>
              <a:cs typeface="GE SS Two Light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582672" y="4385228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4044247"/>
            <a:ext cx="737188" cy="1039132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28221" y="4318775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1867574" y="4489477"/>
            <a:ext cx="817397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 dirty="0">
                <a:latin typeface="Myriad Pro"/>
                <a:ea typeface="GE SS Two Light" panose="020A0503020102020204" pitchFamily="18" charset="-78"/>
                <a:cs typeface="GE SS Two Light"/>
              </a:rPr>
              <a:t>Réduire les termes semblables dans une expression algébrique. </a:t>
            </a:r>
            <a:endParaRPr lang="en-US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82672" y="2427784"/>
            <a:ext cx="9026653" cy="9850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2382904"/>
            <a:ext cx="737188" cy="111965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20529" y="271371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1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1938214" y="2581129"/>
            <a:ext cx="817397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 dirty="0">
                <a:latin typeface="Myriad Pro"/>
                <a:ea typeface="GE SS Two Light" panose="020A0503020102020204" pitchFamily="18" charset="-78"/>
                <a:cs typeface="GE SS Two Light"/>
              </a:rPr>
              <a:t>Comprendre la signification de : terme algébrique, monôme, coefficient, variable, expression algébrique.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D458CC3A-D9E1-A74C-AEBB-E5AB4713ACD6}"/>
              </a:ext>
            </a:extLst>
          </p:cNvPr>
          <p:cNvSpPr/>
          <p:nvPr/>
        </p:nvSpPr>
        <p:spPr>
          <a:xfrm flipH="1">
            <a:off x="1582671" y="5095905"/>
            <a:ext cx="9026653" cy="964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342F2E23-5563-064B-8F7A-8181E896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21349" y="4806018"/>
            <a:ext cx="737188" cy="1263779"/>
          </a:xfrm>
          <a:prstGeom prst="rect">
            <a:avLst/>
          </a:prstGeom>
        </p:spPr>
      </p:pic>
      <p:sp>
        <p:nvSpPr>
          <p:cNvPr id="144" name="TextBox 143">
            <a:extLst>
              <a:ext uri="{FF2B5EF4-FFF2-40B4-BE49-F238E27FC236}">
                <a16:creationId xmlns:a16="http://schemas.microsoft.com/office/drawing/2014/main" id="{1E8ECEDA-C938-9643-A3C0-90BC897C2EC9}"/>
              </a:ext>
            </a:extLst>
          </p:cNvPr>
          <p:cNvSpPr txBox="1"/>
          <p:nvPr/>
        </p:nvSpPr>
        <p:spPr>
          <a:xfrm flipH="1">
            <a:off x="1867574" y="5243888"/>
            <a:ext cx="817397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 dirty="0">
                <a:latin typeface="Myriad Pro"/>
                <a:ea typeface="GE SS Two Light" panose="020A0503020102020204" pitchFamily="18" charset="-78"/>
                <a:cs typeface="GE SS Two Light"/>
              </a:rPr>
              <a:t>Effectuer des opérations de calcul sur des expressions algébriques (multiplication, développement, factorisation, …)</a:t>
            </a:r>
            <a:endParaRPr lang="en-US" sz="2000" dirty="0">
              <a:latin typeface="Myriad Pro"/>
              <a:ea typeface="GE SS Two Light" panose="020A0503020102020204" pitchFamily="18" charset="-78"/>
              <a:cs typeface="GE SS Two Light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1028221" y="522793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78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114866" y="1643134"/>
            <a:ext cx="624610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Le magicien dit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Pensez à un nombre,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Retranchez 4 à ce nombre,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Multipliez le résultat par 2,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Retranchez 2 au résultat,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Ajoutez 10 au résultat;</a:t>
            </a:r>
          </a:p>
          <a:p>
            <a:endParaRPr lang="fr-FR" sz="2400" dirty="0">
              <a:solidFill>
                <a:prstClr val="white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Le nombre trouvé est le double de ce nombre</a:t>
            </a:r>
          </a:p>
          <a:p>
            <a:endParaRPr lang="fr-FR" sz="2400" dirty="0">
              <a:solidFill>
                <a:prstClr val="white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endParaRPr lang="fr-FR" sz="2400" dirty="0">
              <a:solidFill>
                <a:prstClr val="white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Pouvez-vous dévoiler le secret du magicien?</a:t>
            </a:r>
          </a:p>
        </p:txBody>
      </p:sp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172016" y="1140738"/>
            <a:ext cx="5629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 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la magie, montrer, étape, dessin animé, cirque, conjurer, divertissement, amusement, drôle, mains, chapeau, illusionniste, imagination, magique, magicien, homme, miracle, mystérieux, mystère, performance, Montrant, tour, sorcier, théâtre, cabaret, illustration, art, clipart, personnage fictif, Talent show"/>
          <p:cNvPicPr>
            <a:picLocks noGrp="1" noChangeAspect="1" noChangeArrowheads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4" r="5984"/>
          <a:stretch>
            <a:fillRect/>
          </a:stretch>
        </p:blipFill>
        <p:spPr bwMode="auto">
          <a:xfrm>
            <a:off x="6096000" y="1538288"/>
            <a:ext cx="6096000" cy="401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54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sp>
        <p:nvSpPr>
          <p:cNvPr id="44" name="Content Placeholder 3">
            <a:extLst>
              <a:ext uri="{FF2B5EF4-FFF2-40B4-BE49-F238E27FC236}">
                <a16:creationId xmlns:a16="http://schemas.microsoft.com/office/drawing/2014/main" id="{2B7664C6-7782-4A57-90DB-50259AA99120}"/>
              </a:ext>
            </a:extLst>
          </p:cNvPr>
          <p:cNvSpPr txBox="1">
            <a:spLocks/>
          </p:cNvSpPr>
          <p:nvPr/>
        </p:nvSpPr>
        <p:spPr>
          <a:xfrm>
            <a:off x="402184" y="1282838"/>
            <a:ext cx="8190273" cy="548640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1) 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Combien de carreaux verts devez-vous utiliser pour construire un cadre carré de 3 carreaux de côté? Vous pouvez vous référer à la figure ci-contre.</a:t>
            </a: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fr-FR" sz="240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sz="240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4260" y="2506597"/>
                <a:ext cx="7667740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Pour un carré de côté 3, il faut utiliser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×4−4=8 </m:t>
                    </m:r>
                  </m:oMath>
                </a14:m>
                <a:r>
                  <a:rPr lang="fr-FR" sz="24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carreaux …</a:t>
                </a:r>
              </a:p>
            </p:txBody>
          </p:sp>
        </mc:Choice>
        <mc:Fallback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260" y="2506597"/>
                <a:ext cx="7667740" cy="434686"/>
              </a:xfrm>
              <a:prstGeom prst="rect">
                <a:avLst/>
              </a:prstGeom>
              <a:blipFill>
                <a:blip r:embed="rId2"/>
                <a:stretch>
                  <a:fillRect l="-1192" t="-9859" b="-1239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9537819F-7347-43FD-A4D4-93C42F5EE9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327" t="25744" r="70637" b="58185"/>
          <a:stretch/>
        </p:blipFill>
        <p:spPr>
          <a:xfrm>
            <a:off x="9754920" y="1282838"/>
            <a:ext cx="1175658" cy="1175657"/>
          </a:xfrm>
          <a:prstGeom prst="rect">
            <a:avLst/>
          </a:prstGeom>
        </p:spPr>
      </p:pic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73AAFEB3-60BF-4837-930A-C6A1C4918696}"/>
              </a:ext>
            </a:extLst>
          </p:cNvPr>
          <p:cNvSpPr txBox="1">
            <a:spLocks/>
          </p:cNvSpPr>
          <p:nvPr/>
        </p:nvSpPr>
        <p:spPr>
          <a:xfrm>
            <a:off x="402184" y="3616402"/>
            <a:ext cx="7626686" cy="646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2) 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Même question pour un cadre carré de 5 carreaux de côté.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C565FCB-76DE-47C2-9F24-A5B32F8635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841" t="20675" r="47211" b="52936"/>
          <a:stretch/>
        </p:blipFill>
        <p:spPr>
          <a:xfrm>
            <a:off x="9370292" y="3421841"/>
            <a:ext cx="1944914" cy="19304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4260" y="4262892"/>
                <a:ext cx="7667740" cy="46331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Pour un carré de côté 5, il faut utiliser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×4−4=16</m:t>
                    </m:r>
                  </m:oMath>
                </a14:m>
                <a:r>
                  <a:rPr lang="fr-FR" sz="24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carreaux …</a:t>
                </a:r>
              </a:p>
            </p:txBody>
          </p:sp>
        </mc:Choice>
        <mc:Fallback>
          <p:sp>
            <p:nvSpPr>
              <p:cNvPr id="3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260" y="4262892"/>
                <a:ext cx="7667740" cy="463314"/>
              </a:xfrm>
              <a:prstGeom prst="rect">
                <a:avLst/>
              </a:prstGeom>
              <a:blipFill>
                <a:blip r:embed="rId4"/>
                <a:stretch>
                  <a:fillRect l="-1192" t="-9211" b="-10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>
            <a:extLst>
              <a:ext uri="{FF2B5EF4-FFF2-40B4-BE49-F238E27FC236}">
                <a16:creationId xmlns:a16="http://schemas.microsoft.com/office/drawing/2014/main" id="{4C1A4EED-5196-4F7C-9552-AC50A0DEC564}"/>
              </a:ext>
            </a:extLst>
          </p:cNvPr>
          <p:cNvSpPr txBox="1"/>
          <p:nvPr/>
        </p:nvSpPr>
        <p:spPr>
          <a:xfrm>
            <a:off x="422760" y="5205936"/>
            <a:ext cx="760611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3) Pouvez-vous déterminer le nombre de carreaux nécessaires pour construire un cadre carré de côté x?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4260" y="5930020"/>
                <a:ext cx="7207522" cy="59857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Pour un carré de côté x, il faut utiliser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×4−4</m:t>
                    </m:r>
                  </m:oMath>
                </a14:m>
                <a:r>
                  <a:rPr lang="fr-FR" sz="24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carreaux …</a:t>
                </a:r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260" y="5930020"/>
                <a:ext cx="7207522" cy="598579"/>
              </a:xfrm>
              <a:prstGeom prst="rect">
                <a:avLst/>
              </a:prstGeom>
              <a:blipFill>
                <a:blip r:embed="rId5"/>
                <a:stretch>
                  <a:fillRect l="-1268" t="-7143" b="-622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005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  <p:bldP spid="5" grpId="0"/>
      <p:bldP spid="17" grpId="0" uiExpand="1" build="p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Monôme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28067" y="1179391"/>
            <a:ext cx="11232000" cy="89771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47452" y="1596691"/>
            <a:ext cx="11193229" cy="41718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Définition : 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Toute expression présentée sous forme de produit d’un nombre par des lettres représentant des nombres s’appelle un </a:t>
            </a:r>
            <a:r>
              <a:rPr lang="fr-FR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monôme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F1C34DF-99B3-470B-BC4A-C634E0733D87}"/>
              </a:ext>
            </a:extLst>
          </p:cNvPr>
          <p:cNvSpPr txBox="1">
            <a:spLocks/>
          </p:cNvSpPr>
          <p:nvPr/>
        </p:nvSpPr>
        <p:spPr>
          <a:xfrm>
            <a:off x="4499237" y="2350530"/>
            <a:ext cx="3193526" cy="119856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sz="5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sz="5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5 </a:t>
            </a:r>
            <a:r>
              <a:rPr lang="en-US" sz="5400" dirty="0">
                <a:solidFill>
                  <a:srgbClr val="0000FF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x</a:t>
            </a:r>
            <a:r>
              <a:rPr lang="en-US" sz="5400" baseline="30000" dirty="0">
                <a:solidFill>
                  <a:srgbClr val="0000FF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3</a:t>
            </a:r>
            <a:r>
              <a:rPr lang="en-US" sz="5400" dirty="0">
                <a:solidFill>
                  <a:srgbClr val="0000FF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y</a:t>
            </a:r>
            <a:r>
              <a:rPr lang="en-US" sz="5400" baseline="30000" dirty="0">
                <a:solidFill>
                  <a:srgbClr val="0000FF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2</a:t>
            </a:r>
            <a:endParaRPr lang="en-US" sz="5400" dirty="0">
              <a:solidFill>
                <a:srgbClr val="0000FF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5F8FCF8-AA1D-4677-BD3E-42D5A2154D30}"/>
              </a:ext>
            </a:extLst>
          </p:cNvPr>
          <p:cNvGrpSpPr/>
          <p:nvPr/>
        </p:nvGrpSpPr>
        <p:grpSpPr>
          <a:xfrm>
            <a:off x="2261468" y="2581792"/>
            <a:ext cx="2181346" cy="798512"/>
            <a:chOff x="2213581" y="3791370"/>
            <a:chExt cx="2181346" cy="798512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8B885A1F-1D85-4D64-98A1-299A881C1CB9}"/>
                </a:ext>
              </a:extLst>
            </p:cNvPr>
            <p:cNvCxnSpPr>
              <a:cxnSpLocks/>
            </p:cNvCxnSpPr>
            <p:nvPr/>
          </p:nvCxnSpPr>
          <p:spPr>
            <a:xfrm>
              <a:off x="3636905" y="4188640"/>
              <a:ext cx="758022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Subtitle 2">
              <a:extLst>
                <a:ext uri="{FF2B5EF4-FFF2-40B4-BE49-F238E27FC236}">
                  <a16:creationId xmlns:a16="http://schemas.microsoft.com/office/drawing/2014/main" id="{DCB5E864-7F23-4E04-9029-2BBEA4EB1AF6}"/>
                </a:ext>
              </a:extLst>
            </p:cNvPr>
            <p:cNvSpPr txBox="1">
              <a:spLocks/>
            </p:cNvSpPr>
            <p:nvPr/>
          </p:nvSpPr>
          <p:spPr>
            <a:xfrm>
              <a:off x="2213581" y="3791370"/>
              <a:ext cx="1577829" cy="7985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ctr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  <a:def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L="914400" marR="0" lvl="1" indent="-3810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  <a:defRPr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2pPr>
              <a:lvl3pPr marL="1371600" marR="0" lvl="2" indent="-3556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3pPr>
              <a:lvl4pPr marL="1828800" marR="0" lvl="3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4pPr>
              <a:lvl5pPr marL="2286000" marR="0" lvl="4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5pPr>
              <a:lvl6pPr marL="2743200" marR="0" lvl="5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r>
                <a:rPr lang="fr-FR" dirty="0">
                  <a:solidFill>
                    <a:srgbClr val="00B05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Monôme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5E69DAA-F84D-4273-B87F-CC997888C89B}"/>
              </a:ext>
            </a:extLst>
          </p:cNvPr>
          <p:cNvGrpSpPr/>
          <p:nvPr/>
        </p:nvGrpSpPr>
        <p:grpSpPr>
          <a:xfrm>
            <a:off x="3382931" y="3195948"/>
            <a:ext cx="2781300" cy="1426287"/>
            <a:chOff x="3376601" y="4399148"/>
            <a:chExt cx="2781300" cy="1426287"/>
          </a:xfrm>
        </p:grpSpPr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26338C44-6EB2-4485-99BB-8675204F6C12}"/>
                </a:ext>
              </a:extLst>
            </p:cNvPr>
            <p:cNvSpPr txBox="1">
              <a:spLocks/>
            </p:cNvSpPr>
            <p:nvPr/>
          </p:nvSpPr>
          <p:spPr>
            <a:xfrm>
              <a:off x="3376601" y="5026923"/>
              <a:ext cx="2781300" cy="7985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ctr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  <a:def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L="914400" marR="0" lvl="1" indent="-3810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  <a:defRPr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2pPr>
              <a:lvl3pPr marL="1371600" marR="0" lvl="2" indent="-3556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3pPr>
              <a:lvl4pPr marL="1828800" marR="0" lvl="3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4pPr>
              <a:lvl5pPr marL="2286000" marR="0" lvl="4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5pPr>
              <a:lvl6pPr marL="2743200" marR="0" lvl="5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r>
                <a:rPr lang="en-US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Coefficient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AF93272-940F-41C5-936A-C284FD969D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15601" y="4399148"/>
              <a:ext cx="340031" cy="5645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C31BF9E-7DEF-469B-A3AE-8A55CB4B6021}"/>
              </a:ext>
            </a:extLst>
          </p:cNvPr>
          <p:cNvGrpSpPr/>
          <p:nvPr/>
        </p:nvGrpSpPr>
        <p:grpSpPr>
          <a:xfrm>
            <a:off x="6174534" y="3213372"/>
            <a:ext cx="2781300" cy="1419723"/>
            <a:chOff x="6174534" y="4418050"/>
            <a:chExt cx="2781300" cy="1419723"/>
          </a:xfrm>
        </p:grpSpPr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11146CB2-AEDF-4600-9AC1-70971A108A81}"/>
                </a:ext>
              </a:extLst>
            </p:cNvPr>
            <p:cNvSpPr txBox="1">
              <a:spLocks/>
            </p:cNvSpPr>
            <p:nvPr/>
          </p:nvSpPr>
          <p:spPr>
            <a:xfrm>
              <a:off x="6174534" y="5039261"/>
              <a:ext cx="2781300" cy="7985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92500"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ctr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  <a:def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L="914400" marR="0" lvl="1" indent="-3810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  <a:defRPr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2pPr>
              <a:lvl3pPr marL="1371600" marR="0" lvl="2" indent="-3556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3pPr>
              <a:lvl4pPr marL="1828800" marR="0" lvl="3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4pPr>
              <a:lvl5pPr marL="2286000" marR="0" lvl="4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5pPr>
              <a:lvl6pPr marL="2743200" marR="0" lvl="5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0" indent="0"/>
              <a:r>
                <a:rPr lang="fr-FR" dirty="0">
                  <a:solidFill>
                    <a:srgbClr val="0000FF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Partie</a:t>
              </a:r>
              <a:r>
                <a:rPr lang="en-US" dirty="0">
                  <a:solidFill>
                    <a:srgbClr val="0000FF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 </a:t>
              </a:r>
              <a:r>
                <a:rPr lang="fr-FR" dirty="0">
                  <a:solidFill>
                    <a:srgbClr val="0000FF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littérale</a:t>
              </a:r>
              <a:r>
                <a:rPr lang="en-US" dirty="0">
                  <a:solidFill>
                    <a:srgbClr val="0000FF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 de variables x et y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EC814F85-B571-4093-B02C-5DB4AA1F088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36189" y="4418050"/>
              <a:ext cx="448323" cy="422554"/>
            </a:xfrm>
            <a:prstGeom prst="straightConnector1">
              <a:avLst/>
            </a:prstGeom>
            <a:ln w="28575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58CFD19-E4A8-42CB-B7A8-0EB392818EBC}"/>
              </a:ext>
            </a:extLst>
          </p:cNvPr>
          <p:cNvSpPr txBox="1"/>
          <p:nvPr/>
        </p:nvSpPr>
        <p:spPr>
          <a:xfrm>
            <a:off x="727670" y="4831920"/>
            <a:ext cx="1087312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Remarques :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Le monôme est constitué d’une </a:t>
            </a:r>
            <a:r>
              <a:rPr lang="fr-FR" sz="2400" b="1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partie numérique </a:t>
            </a: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appelée le « 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coefficient</a:t>
            </a: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 » et d’une </a:t>
            </a:r>
            <a:r>
              <a:rPr lang="fr-FR" sz="2400" b="1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partie littérale </a:t>
            </a: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contenant une (des) </a:t>
            </a:r>
            <a:r>
              <a:rPr lang="fr-FR" sz="2400" b="1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variable</a:t>
            </a: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(</a:t>
            </a:r>
            <a:r>
              <a:rPr lang="fr-FR" sz="2400" b="1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</a:t>
            </a: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). </a:t>
            </a:r>
            <a:endParaRPr lang="fr-FR" sz="2400" b="1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Un nombre est un monôme ne contenant pas de partie littérale (pas de variables).</a:t>
            </a:r>
          </a:p>
        </p:txBody>
      </p:sp>
    </p:spTree>
    <p:extLst>
      <p:ext uri="{BB962C8B-B14F-4D97-AF65-F5344CB8AC3E}">
        <p14:creationId xmlns:p14="http://schemas.microsoft.com/office/powerpoint/2010/main" val="247865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61" grpId="0" animBg="1"/>
      <p:bldP spid="7" grpId="0" animBg="1"/>
      <p:bldP spid="21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monôme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20914" y="1134322"/>
            <a:ext cx="11503336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1 :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Indiquer le coefficient, la (les) variable(s), ainsi que la partie littérale de chacun des monômes ci-dessous: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920BAC12-BFA9-416B-80BB-2A7A7495DA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028" y="2090756"/>
                <a:ext cx="11134246" cy="45151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1) Le monôme </a:t>
                </a:r>
                <a:r>
                  <a:rPr lang="fr-FR" b="0" spc="400" dirty="0">
                    <a:solidFill>
                      <a:schemeClr val="dk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7</a:t>
                </a:r>
                <a14:m>
                  <m:oMath xmlns:m="http://schemas.openxmlformats.org/officeDocument/2006/math">
                    <m:r>
                      <a:rPr lang="fr-FR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b="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920BAC12-BFA9-416B-80BB-2A7A7495DA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028" y="2090756"/>
                <a:ext cx="11134246" cy="451510"/>
              </a:xfrm>
              <a:prstGeom prst="rect">
                <a:avLst/>
              </a:prstGeom>
              <a:blipFill>
                <a:blip r:embed="rId2"/>
                <a:stretch>
                  <a:fillRect l="-876" t="-9459" b="-33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3">
                <a:extLst>
                  <a:ext uri="{FF2B5EF4-FFF2-40B4-BE49-F238E27FC236}">
                    <a16:creationId xmlns:a16="http://schemas.microsoft.com/office/drawing/2014/main" id="{A4B96493-D4CE-4B9C-866A-144C8FF3C9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5486" y="2430991"/>
                <a:ext cx="3421084" cy="119303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defPPr>
                  <a:defRPr lang="en-US"/>
                </a:defPPr>
                <a:lvl1pPr indent="0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240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fr-FR" dirty="0">
                    <a:latin typeface="Myriad Pro" panose="020B0503030403020204" pitchFamily="34" charset="0"/>
                    <a:sym typeface="Symbol" panose="05050102010706020507" pitchFamily="18" charset="2"/>
                  </a:rPr>
                  <a:t>Le coefficient est 7</a:t>
                </a:r>
              </a:p>
              <a:p>
                <a:r>
                  <a:rPr lang="fr-FR" dirty="0">
                    <a:latin typeface="Myriad Pro" panose="020B0503030403020204" pitchFamily="34" charset="0"/>
                    <a:sym typeface="Symbol" panose="05050102010706020507" pitchFamily="18" charset="2"/>
                  </a:rPr>
                  <a:t>La partie littérale est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</m:oMath>
                </a14:m>
                <a:endParaRPr lang="fr-FR" dirty="0">
                  <a:latin typeface="Myriad Pro" panose="020B0503030403020204" pitchFamily="34" charset="0"/>
                </a:endParaRPr>
              </a:p>
              <a:p>
                <a:r>
                  <a:rPr lang="fr-FR" dirty="0">
                    <a:latin typeface="Myriad Pro" panose="020B0503030403020204" pitchFamily="34" charset="0"/>
                  </a:rPr>
                  <a:t>La variable est </a:t>
                </a:r>
                <a14:m>
                  <m:oMath xmlns:m="http://schemas.openxmlformats.org/officeDocument/2006/math">
                    <m:r>
                      <a:rPr lang="fr-FR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fr-FR" dirty="0">
                  <a:latin typeface="Myriad Pro" panose="020B0503030403020204" pitchFamily="34" charset="0"/>
                </a:endParaRPr>
              </a:p>
            </p:txBody>
          </p:sp>
        </mc:Choice>
        <mc:Fallback>
          <p:sp>
            <p:nvSpPr>
              <p:cNvPr id="6" name="Content Placeholder 3">
                <a:extLst>
                  <a:ext uri="{FF2B5EF4-FFF2-40B4-BE49-F238E27FC236}">
                    <a16:creationId xmlns:a16="http://schemas.microsoft.com/office/drawing/2014/main" id="{A4B96493-D4CE-4B9C-866A-144C8FF3C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486" y="2430991"/>
                <a:ext cx="3421084" cy="1193034"/>
              </a:xfrm>
              <a:prstGeom prst="rect">
                <a:avLst/>
              </a:prstGeom>
              <a:blipFill>
                <a:blip r:embed="rId3"/>
                <a:stretch>
                  <a:fillRect l="-2669" t="-3590" b="-1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5086650" y="2139997"/>
            <a:ext cx="7105350" cy="116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Le coefficient est la partie numérique.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La partie littérale est la partie non-numérique.</a:t>
            </a:r>
            <a:endParaRPr lang="fr-FR" sz="2400" dirty="0">
              <a:solidFill>
                <a:srgbClr val="0070C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La variable est la lettre située dans la partie littérale.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920BAC12-BFA9-416B-80BB-2A7A7495DA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028" y="3655727"/>
                <a:ext cx="11134246" cy="45151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2) Le monôme </a:t>
                </a:r>
                <a14:m>
                  <m:oMath xmlns:m="http://schemas.openxmlformats.org/officeDocument/2006/math">
                    <m:r>
                      <a:rPr lang="fr-FR" b="0" i="1" spc="400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−4</m:t>
                    </m:r>
                    <m:r>
                      <a:rPr lang="fr-FR" b="0" i="1" spc="400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𝑎𝑏</m:t>
                    </m:r>
                    <m:r>
                      <a:rPr lang="fr-FR" b="0" i="1" baseline="3000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920BAC12-BFA9-416B-80BB-2A7A7495DA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028" y="3655727"/>
                <a:ext cx="11134246" cy="451510"/>
              </a:xfrm>
              <a:prstGeom prst="rect">
                <a:avLst/>
              </a:prstGeom>
              <a:blipFill>
                <a:blip r:embed="rId4"/>
                <a:stretch>
                  <a:fillRect l="-876" t="-9459" b="-33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A4B96493-D4CE-4B9C-866A-144C8FF3C9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5487" y="4000957"/>
                <a:ext cx="3707437" cy="119303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defPPr>
                  <a:defRPr lang="en-US"/>
                </a:defPPr>
                <a:lvl1pPr indent="0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240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fr-FR" dirty="0">
                    <a:latin typeface="Myriad Pro" panose="020B0503030403020204" pitchFamily="34" charset="0"/>
                    <a:sym typeface="Symbol" panose="05050102010706020507" pitchFamily="18" charset="2"/>
                  </a:rPr>
                  <a:t>Le coefficient est </a:t>
                </a:r>
                <a14:m>
                  <m:oMath xmlns:m="http://schemas.openxmlformats.org/officeDocument/2006/math">
                    <m:r>
                      <a:rPr lang="fr-FR" dirty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− 4</m:t>
                    </m:r>
                  </m:oMath>
                </a14:m>
                <a:endParaRPr lang="fr-FR" dirty="0">
                  <a:latin typeface="Myriad Pro" panose="020B0503030403020204" pitchFamily="34" charset="0"/>
                  <a:sym typeface="Symbol" panose="05050102010706020507" pitchFamily="18" charset="2"/>
                </a:endParaRPr>
              </a:p>
              <a:p>
                <a:r>
                  <a:rPr lang="fr-FR" dirty="0">
                    <a:latin typeface="Myriad Pro" panose="020B0503030403020204" pitchFamily="34" charset="0"/>
                    <a:sym typeface="Symbol" panose="05050102010706020507" pitchFamily="18" charset="2"/>
                  </a:rPr>
                  <a:t>La partie littérale est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ab</m:t>
                        </m:r>
                      </m:e>
                      <m:sup>
                        <m:r>
                          <a:rPr lang="en-US" b="0" i="0" dirty="0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endParaRPr lang="fr-FR" dirty="0">
                  <a:latin typeface="Myriad Pro" panose="020B0503030403020204" pitchFamily="34" charset="0"/>
                </a:endParaRPr>
              </a:p>
              <a:p>
                <a:r>
                  <a:rPr lang="fr-FR" dirty="0">
                    <a:latin typeface="Myriad Pro" panose="020B0503030403020204" pitchFamily="34" charset="0"/>
                  </a:rPr>
                  <a:t>Les variables sont </a:t>
                </a:r>
                <a14:m>
                  <m:oMath xmlns:m="http://schemas.openxmlformats.org/officeDocument/2006/math">
                    <m:r>
                      <a:rPr lang="fr-FR" dirty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dirty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fr-FR" dirty="0">
                  <a:latin typeface="Myriad Pro" panose="020B0503030403020204" pitchFamily="34" charset="0"/>
                </a:endParaRPr>
              </a:p>
            </p:txBody>
          </p:sp>
        </mc:Choice>
        <mc:Fallback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A4B96493-D4CE-4B9C-866A-144C8FF3C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487" y="4000957"/>
                <a:ext cx="3707437" cy="1193034"/>
              </a:xfrm>
              <a:prstGeom prst="rect">
                <a:avLst/>
              </a:prstGeom>
              <a:blipFill>
                <a:blip r:embed="rId5"/>
                <a:stretch>
                  <a:fillRect l="-2463" t="-3571" b="-117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5086650" y="3881482"/>
            <a:ext cx="7105350" cy="116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Le coefficient est la partie numérique.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La partie littérale est la partie non-numérique.</a:t>
            </a:r>
            <a:endParaRPr lang="fr-FR" sz="2400" dirty="0">
              <a:solidFill>
                <a:srgbClr val="0070C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La variable est la lettre située dans la partie littérale.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7AC06FB-C24F-49C0-8CB9-7C8A50738DAE}"/>
              </a:ext>
            </a:extLst>
          </p:cNvPr>
          <p:cNvSpPr txBox="1">
            <a:spLocks/>
          </p:cNvSpPr>
          <p:nvPr/>
        </p:nvSpPr>
        <p:spPr>
          <a:xfrm>
            <a:off x="394028" y="5188755"/>
            <a:ext cx="3332419" cy="4110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3) Le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monôme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5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A4B96493-D4CE-4B9C-866A-144C8FF3C916}"/>
              </a:ext>
            </a:extLst>
          </p:cNvPr>
          <p:cNvSpPr txBox="1">
            <a:spLocks/>
          </p:cNvSpPr>
          <p:nvPr/>
        </p:nvSpPr>
        <p:spPr>
          <a:xfrm>
            <a:off x="715487" y="5539221"/>
            <a:ext cx="3043712" cy="1193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Le coefficient est </a:t>
            </a: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5</a:t>
            </a:r>
            <a:endParaRPr lang="fr-FR" sz="2400" dirty="0">
              <a:solidFill>
                <a:srgbClr val="FF0066"/>
              </a:solidFill>
              <a:latin typeface="Myriad Pro" panose="020B050303040302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Pas de partie littérale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Pas de variable.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5086650" y="5499507"/>
            <a:ext cx="7105350" cy="116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Le coefficient est la partie numérique.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Pas de partie non-numérique.</a:t>
            </a:r>
            <a:endParaRPr lang="fr-FR" sz="2400" dirty="0">
              <a:solidFill>
                <a:srgbClr val="0070C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20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5" grpId="0" uiExpand="1" build="p"/>
      <p:bldP spid="6" grpId="0" uiExpand="1" build="p"/>
      <p:bldP spid="7" grpId="0" uiExpand="1" build="p"/>
      <p:bldP spid="8" grpId="0" uiExpand="1" build="p"/>
      <p:bldP spid="9" grpId="0" uiExpand="1" build="p"/>
      <p:bldP spid="10" grpId="0" uiExpand="1" build="p"/>
      <p:bldP spid="12" grpId="0" uiExpand="1" build="p"/>
      <p:bldP spid="13" grpId="0" uiExpand="1" build="p"/>
      <p:bldP spid="1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2 :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Compléter convenablement 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2">
                <a:extLst>
                  <a:ext uri="{FF2B5EF4-FFF2-40B4-BE49-F238E27FC236}">
                    <a16:creationId xmlns:a16="http://schemas.microsoft.com/office/drawing/2014/main" id="{32F987AB-F2DB-4199-9D78-26223E7443E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1373272"/>
                  </p:ext>
                </p:extLst>
              </p:nvPr>
            </p:nvGraphicFramePr>
            <p:xfrm>
              <a:off x="494250" y="1827512"/>
              <a:ext cx="11036492" cy="445407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59123">
                      <a:extLst>
                        <a:ext uri="{9D8B030D-6E8A-4147-A177-3AD203B41FA5}">
                          <a16:colId xmlns:a16="http://schemas.microsoft.com/office/drawing/2014/main" val="3254887072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934985878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409997111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4229350470"/>
                        </a:ext>
                      </a:extLst>
                    </a:gridCol>
                  </a:tblGrid>
                  <a:tr h="49489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Monôme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Coefficient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Partie littérale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Variable(s)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9740947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kern="1200" spc="400" baseline="0" noProof="0" dirty="0">
                              <a:solidFill>
                                <a:schemeClr val="dk1"/>
                              </a:solidFill>
                              <a:latin typeface="Myriad Pro" panose="020B0503030403020204" pitchFamily="34" charset="0"/>
                              <a:ea typeface="+mn-ea"/>
                              <a:cs typeface="Times New Roman" panose="02020603050405020304" pitchFamily="18" charset="0"/>
                            </a:rPr>
                            <a:t>4</a:t>
                          </a:r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d</a:t>
                          </a:r>
                          <a:r>
                            <a:rPr lang="fr-FR" sz="2400" baseline="30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5</a:t>
                          </a:r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826574668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</a:t>
                          </a:r>
                          <a:r>
                            <a:rPr lang="fr-FR" sz="2400" spc="400" baseline="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m</a:t>
                          </a:r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n</a:t>
                          </a:r>
                          <a:r>
                            <a:rPr lang="fr-FR" sz="2400" baseline="30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2</a:t>
                          </a:r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1446347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85591570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baseline="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fr-FR" sz="2400" spc="400" baseline="30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fr-FR" sz="2400" baseline="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q</a:t>
                          </a:r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38452883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4</a:t>
                          </a:r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600" b="1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</a:t>
                          </a:r>
                          <a:endParaRPr lang="fr-FR" sz="3600" b="1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lnBlToT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600" b="1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</a:t>
                          </a:r>
                          <a:endParaRPr lang="fr-FR" sz="3600" b="1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lnBlToT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997391648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1</a:t>
                          </a:r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i="1" noProof="0" dirty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fr-FR" sz="2400" i="1" baseline="30000" noProof="0" dirty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6920276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2">
                <a:extLst>
                  <a:ext uri="{FF2B5EF4-FFF2-40B4-BE49-F238E27FC236}">
                    <a16:creationId xmlns:a16="http://schemas.microsoft.com/office/drawing/2014/main" id="{32F987AB-F2DB-4199-9D78-26223E7443E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1373272"/>
                  </p:ext>
                </p:extLst>
              </p:nvPr>
            </p:nvGraphicFramePr>
            <p:xfrm>
              <a:off x="494250" y="1827512"/>
              <a:ext cx="11036492" cy="445407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59123">
                      <a:extLst>
                        <a:ext uri="{9D8B030D-6E8A-4147-A177-3AD203B41FA5}">
                          <a16:colId xmlns:a16="http://schemas.microsoft.com/office/drawing/2014/main" val="3254887072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934985878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409997111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4229350470"/>
                        </a:ext>
                      </a:extLst>
                    </a:gridCol>
                  </a:tblGrid>
                  <a:tr h="49489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Monôme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Coefficient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Partie littérale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Variable(s)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9740947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kern="1200" spc="400" baseline="0" noProof="0" dirty="0">
                              <a:solidFill>
                                <a:schemeClr val="dk1"/>
                              </a:solidFill>
                              <a:latin typeface="Myriad Pro" panose="020B0503030403020204" pitchFamily="34" charset="0"/>
                              <a:ea typeface="+mn-ea"/>
                              <a:cs typeface="Times New Roman" panose="02020603050405020304" pitchFamily="18" charset="0"/>
                            </a:rPr>
                            <a:t>4</a:t>
                          </a:r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d</a:t>
                          </a:r>
                          <a:r>
                            <a:rPr lang="fr-FR" sz="2400" baseline="30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5</a:t>
                          </a:r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826574668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</a:t>
                          </a:r>
                          <a:r>
                            <a:rPr lang="fr-FR" sz="2400" spc="400" baseline="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m</a:t>
                          </a:r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n</a:t>
                          </a:r>
                          <a:r>
                            <a:rPr lang="fr-FR" sz="2400" baseline="30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2</a:t>
                          </a:r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1446347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85591570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baseline="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fr-FR" sz="2400" spc="400" baseline="30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fr-FR" sz="2400" baseline="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q</a:t>
                          </a:r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38452883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4</a:t>
                          </a:r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600" b="1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</a:t>
                          </a:r>
                          <a:endParaRPr lang="fr-FR" sz="3600" b="1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lnBlToT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600" b="1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</a:t>
                          </a:r>
                          <a:endParaRPr lang="fr-FR" sz="3600" b="1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lnBlToT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997391648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1</a:t>
                          </a:r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00664" t="-583333" r="-101106" b="-6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692027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7B19DC7A-2E2C-49B8-ABF2-3283D63D925A}"/>
              </a:ext>
            </a:extLst>
          </p:cNvPr>
          <p:cNvSpPr txBox="1">
            <a:spLocks/>
          </p:cNvSpPr>
          <p:nvPr/>
        </p:nvSpPr>
        <p:spPr>
          <a:xfrm>
            <a:off x="4357980" y="2418422"/>
            <a:ext cx="58597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81BE069-7D73-4954-96DA-A9AAFF7CB681}"/>
              </a:ext>
            </a:extLst>
          </p:cNvPr>
          <p:cNvSpPr txBox="1">
            <a:spLocks/>
          </p:cNvSpPr>
          <p:nvPr/>
        </p:nvSpPr>
        <p:spPr>
          <a:xfrm>
            <a:off x="7101548" y="2418422"/>
            <a:ext cx="58597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</a:t>
            </a:r>
            <a:r>
              <a:rPr lang="en-US" sz="2400" baseline="300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5</a:t>
            </a:r>
            <a:endParaRPr lang="en-US" sz="2400" dirty="0">
              <a:solidFill>
                <a:srgbClr val="FF0066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7C449167-5AA0-4125-A36A-2A0FD5A0BF7D}"/>
              </a:ext>
            </a:extLst>
          </p:cNvPr>
          <p:cNvSpPr txBox="1">
            <a:spLocks/>
          </p:cNvSpPr>
          <p:nvPr/>
        </p:nvSpPr>
        <p:spPr>
          <a:xfrm>
            <a:off x="9845116" y="2418422"/>
            <a:ext cx="58597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B7C1-5C77-4835-B07B-51B90EC68619}"/>
              </a:ext>
            </a:extLst>
          </p:cNvPr>
          <p:cNvSpPr txBox="1">
            <a:spLocks/>
          </p:cNvSpPr>
          <p:nvPr/>
        </p:nvSpPr>
        <p:spPr>
          <a:xfrm>
            <a:off x="4357980" y="3085315"/>
            <a:ext cx="58597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1</a:t>
            </a:r>
            <a:endParaRPr lang="en-US" sz="2400" dirty="0">
              <a:solidFill>
                <a:srgbClr val="FF0066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04F4929-FAC8-453B-8B21-1E44B1C36006}"/>
              </a:ext>
            </a:extLst>
          </p:cNvPr>
          <p:cNvSpPr txBox="1">
            <a:spLocks/>
          </p:cNvSpPr>
          <p:nvPr/>
        </p:nvSpPr>
        <p:spPr>
          <a:xfrm>
            <a:off x="7016490" y="3085315"/>
            <a:ext cx="756093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spc="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</a:t>
            </a: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n</a:t>
            </a:r>
            <a:r>
              <a:rPr lang="en-US" sz="2400" baseline="300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2</a:t>
            </a:r>
            <a:endParaRPr lang="en-US" sz="2400" dirty="0">
              <a:solidFill>
                <a:srgbClr val="FF0066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EC89B78-2900-4373-A302-36B78FBEB498}"/>
              </a:ext>
            </a:extLst>
          </p:cNvPr>
          <p:cNvSpPr txBox="1">
            <a:spLocks/>
          </p:cNvSpPr>
          <p:nvPr/>
        </p:nvSpPr>
        <p:spPr>
          <a:xfrm>
            <a:off x="9760058" y="3087201"/>
            <a:ext cx="756093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m, n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B3978D6D-C9E6-4F3B-A503-31A0B8C63BDF}"/>
              </a:ext>
            </a:extLst>
          </p:cNvPr>
          <p:cNvSpPr txBox="1">
            <a:spLocks/>
          </p:cNvSpPr>
          <p:nvPr/>
        </p:nvSpPr>
        <p:spPr>
          <a:xfrm>
            <a:off x="4357980" y="3752208"/>
            <a:ext cx="58597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0</a:t>
            </a:r>
            <a:endParaRPr lang="en-US" sz="2400" dirty="0">
              <a:solidFill>
                <a:srgbClr val="FF0066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D686B8AE-7DEA-4F97-8126-8A4307EBC03C}"/>
              </a:ext>
            </a:extLst>
          </p:cNvPr>
          <p:cNvSpPr txBox="1">
            <a:spLocks/>
          </p:cNvSpPr>
          <p:nvPr/>
        </p:nvSpPr>
        <p:spPr>
          <a:xfrm>
            <a:off x="6980841" y="3636104"/>
            <a:ext cx="756093" cy="6668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</a:t>
            </a:r>
            <a:endParaRPr lang="en-US" sz="3600" b="1" dirty="0">
              <a:solidFill>
                <a:srgbClr val="FF0066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BC0923D9-0806-48F5-9249-01E811B72C46}"/>
              </a:ext>
            </a:extLst>
          </p:cNvPr>
          <p:cNvSpPr txBox="1">
            <a:spLocks/>
          </p:cNvSpPr>
          <p:nvPr/>
        </p:nvSpPr>
        <p:spPr>
          <a:xfrm>
            <a:off x="9845116" y="3636103"/>
            <a:ext cx="756093" cy="6668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</a:t>
            </a:r>
            <a:endParaRPr lang="en-US" sz="3600" b="1" dirty="0">
              <a:solidFill>
                <a:srgbClr val="FF0066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F391CE-7023-4035-B060-89BAA672449A}"/>
              </a:ext>
            </a:extLst>
          </p:cNvPr>
          <p:cNvSpPr txBox="1">
            <a:spLocks/>
          </p:cNvSpPr>
          <p:nvPr/>
        </p:nvSpPr>
        <p:spPr>
          <a:xfrm>
            <a:off x="1402597" y="4415743"/>
            <a:ext cx="1101176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spc="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</a:t>
            </a:r>
            <a:r>
              <a:rPr lang="en-US" sz="2400" spc="400" baseline="300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q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E00472B7-0608-48AF-B995-896373A7BBB6}"/>
              </a:ext>
            </a:extLst>
          </p:cNvPr>
          <p:cNvSpPr txBox="1">
            <a:spLocks/>
          </p:cNvSpPr>
          <p:nvPr/>
        </p:nvSpPr>
        <p:spPr>
          <a:xfrm>
            <a:off x="9765719" y="4415743"/>
            <a:ext cx="756093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p, q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4A47198-FF00-4070-A222-81864D8752B4}"/>
              </a:ext>
            </a:extLst>
          </p:cNvPr>
          <p:cNvSpPr txBox="1">
            <a:spLocks/>
          </p:cNvSpPr>
          <p:nvPr/>
        </p:nvSpPr>
        <p:spPr>
          <a:xfrm>
            <a:off x="1402597" y="5083525"/>
            <a:ext cx="1101176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66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4</a:t>
            </a:r>
            <a:endParaRPr lang="en-US" sz="2400" dirty="0">
              <a:solidFill>
                <a:srgbClr val="FF0066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EE49E34-BFBA-4574-A94D-4E9B66DEEB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02597" y="5689315"/>
                <a:ext cx="110117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</m:t>
                      </m:r>
                      <m:r>
                        <a:rPr lang="en-US" sz="240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i="1" baseline="30000" dirty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3</m:t>
                      </m:r>
                    </m:oMath>
                  </m:oMathPara>
                </a14:m>
                <a:endParaRPr lang="en-US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EE49E34-BFBA-4574-A94D-4E9B66DEE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2597" y="5689315"/>
                <a:ext cx="1101176" cy="4346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ABEB88C4-ED11-441A-ACF1-3A2FD6E79E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0057" y="5744285"/>
                <a:ext cx="756093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ABEB88C4-ED11-441A-ACF1-3A2FD6E79E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0057" y="5744285"/>
                <a:ext cx="756093" cy="43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monôme </a:t>
            </a:r>
          </a:p>
        </p:txBody>
      </p:sp>
    </p:spTree>
    <p:extLst>
      <p:ext uri="{BB962C8B-B14F-4D97-AF65-F5344CB8AC3E}">
        <p14:creationId xmlns:p14="http://schemas.microsoft.com/office/powerpoint/2010/main" val="267802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Monôme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80000" y="1125646"/>
            <a:ext cx="11232000" cy="93285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194921" y="1128848"/>
            <a:ext cx="11564704" cy="101725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Propriété : </a:t>
            </a:r>
            <a:r>
              <a:rPr lang="fr-FR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peut multiplier deux monômes en multipliant les coefficients puis les parties littérales. On applique la règle du produit sur les puissances des variables.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8CFD19-E4A8-42CB-B7A8-0EB392818EBC}"/>
              </a:ext>
            </a:extLst>
          </p:cNvPr>
          <p:cNvSpPr txBox="1"/>
          <p:nvPr/>
        </p:nvSpPr>
        <p:spPr>
          <a:xfrm>
            <a:off x="480000" y="2368382"/>
            <a:ext cx="108731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Exemple 1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18771" y="3139932"/>
                <a:ext cx="297401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−4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71" y="3139932"/>
                <a:ext cx="2974019" cy="369332"/>
              </a:xfrm>
              <a:prstGeom prst="rect">
                <a:avLst/>
              </a:prstGeom>
              <a:blipFill>
                <a:blip r:embed="rId2"/>
                <a:stretch>
                  <a:fillRect r="-615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96115" y="2928769"/>
                <a:ext cx="6515885" cy="116099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On multiplie les coefficients 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	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−4</m:t>
                        </m:r>
                      </m:e>
                    </m:d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=−12</m:t>
                    </m:r>
                  </m:oMath>
                </a14:m>
                <a:endParaRPr lang="fr-FR" sz="24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On multiplie les parties littérales 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	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1+2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2+2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6115" y="2928769"/>
                <a:ext cx="6515885" cy="1160990"/>
              </a:xfrm>
              <a:prstGeom prst="rect">
                <a:avLst/>
              </a:prstGeom>
              <a:blipFill>
                <a:blip r:embed="rId3"/>
                <a:stretch>
                  <a:fillRect l="-1403" t="-3665" b="-387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492790" y="3089598"/>
                <a:ext cx="1508618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𝟏𝟐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2790" y="3089598"/>
                <a:ext cx="1508618" cy="470000"/>
              </a:xfrm>
              <a:prstGeom prst="rect">
                <a:avLst/>
              </a:prstGeom>
              <a:blipFill>
                <a:blip r:embed="rId4"/>
                <a:stretch>
                  <a:fillRect b="-1168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18771" y="5034046"/>
                <a:ext cx="280717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𝑎𝑏𝑐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71" y="5034046"/>
                <a:ext cx="2807179" cy="369332"/>
              </a:xfrm>
              <a:prstGeom prst="rect">
                <a:avLst/>
              </a:prstGeom>
              <a:blipFill>
                <a:blip r:embed="rId5"/>
                <a:stretch>
                  <a:fillRect r="-434" b="-8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96115" y="4822883"/>
                <a:ext cx="6763656" cy="116099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On multiplie les coefficients 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	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(−2)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×5=−10</m:t>
                    </m:r>
                  </m:oMath>
                </a14:m>
                <a:endParaRPr lang="fr-FR" sz="24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On multiplie les parties littérales 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	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𝑎𝑏𝑐</m:t>
                        </m:r>
                      </m:e>
                    </m:d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𝑎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3</m:t>
                            </m:r>
                          </m:sup>
                        </m:sSup>
                      </m:e>
                    </m:d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1+1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1+3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𝑐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𝑐</m:t>
                    </m:r>
                  </m:oMath>
                </a14:m>
                <a:endParaRPr lang="fr-FR" sz="24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6115" y="4822883"/>
                <a:ext cx="6763656" cy="1160990"/>
              </a:xfrm>
              <a:prstGeom prst="rect">
                <a:avLst/>
              </a:prstGeom>
              <a:blipFill>
                <a:blip r:embed="rId6"/>
                <a:stretch>
                  <a:fillRect l="-1351" t="-3665" b="-329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3492790" y="4983712"/>
                <a:ext cx="1680140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𝟏𝟎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2790" y="4983712"/>
                <a:ext cx="1680140" cy="470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65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61" grpId="0" animBg="1"/>
      <p:bldP spid="21" grpId="0" uiExpand="1" build="p"/>
      <p:bldP spid="2" grpId="0"/>
      <p:bldP spid="18" grpId="0" uiExpand="1" build="p"/>
      <p:bldP spid="3" grpId="0"/>
      <p:bldP spid="22" grpId="0"/>
      <p:bldP spid="23" grpId="0" uiExpand="1" build="p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Applications diverses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 :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Effectuer 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789141" y="2149251"/>
                <a:ext cx="6096000" cy="39401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×2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×3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0"/>
                  </a:spcBef>
                  <a:buSzPts val="2800"/>
                </a:pP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</a:pPr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−3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</a:pPr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</a:pPr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×5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141" y="2149251"/>
                <a:ext cx="6096000" cy="3940181"/>
              </a:xfrm>
              <a:prstGeom prst="rect">
                <a:avLst/>
              </a:prstGeom>
              <a:blipFill>
                <a:blip r:embed="rId2"/>
                <a:stretch>
                  <a:fillRect l="-1800" t="-2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6086" y="2149251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−12</m:t>
                      </m:r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5</m:t>
                          </m:r>
                        </m:sup>
                      </m:sSup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6086" y="2149251"/>
                <a:ext cx="1796711" cy="434686"/>
              </a:xfrm>
              <a:prstGeom prst="rect">
                <a:avLst/>
              </a:prstGeom>
              <a:blipFill>
                <a:blip r:embed="rId3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6088" y="3145573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9</m:t>
                      </m:r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6088" y="3145573"/>
                <a:ext cx="1796711" cy="434686"/>
              </a:xfrm>
              <a:prstGeom prst="rect">
                <a:avLst/>
              </a:prstGeom>
              <a:blipFill>
                <a:blip r:embed="rId4"/>
                <a:stretch>
                  <a:fillRect b="-197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6087" y="4400159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−6</m:t>
                      </m:r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6087" y="4400159"/>
                <a:ext cx="1796711" cy="434686"/>
              </a:xfrm>
              <a:prstGeom prst="rect">
                <a:avLst/>
              </a:prstGeom>
              <a:blipFill>
                <a:blip r:embed="rId5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6086" y="5613824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−11</m:t>
                      </m:r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6086" y="5613824"/>
                <a:ext cx="1796711" cy="434686"/>
              </a:xfrm>
              <a:prstGeom prst="rect">
                <a:avLst/>
              </a:prstGeom>
              <a:blipFill>
                <a:blip r:embed="rId6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974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</TotalTime>
  <Words>1356</Words>
  <Application>Microsoft Office PowerPoint</Application>
  <PresentationFormat>Widescreen</PresentationFormat>
  <Paragraphs>215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Tw Cen MT</vt:lpstr>
      <vt:lpstr>Myriad Pro</vt:lpstr>
      <vt:lpstr>Arial</vt:lpstr>
      <vt:lpstr>Calibri</vt:lpstr>
      <vt:lpstr>Cambria Math</vt:lpstr>
      <vt:lpstr>Myriad Pro Light</vt:lpstr>
      <vt:lpstr>Calibri Light</vt:lpstr>
      <vt:lpstr>Wingdings</vt:lpstr>
      <vt:lpstr>Office Theme</vt:lpstr>
      <vt:lpstr>Expressions algébriques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Expressions algébriques</dc:title>
  <dc:creator>Personal</dc:creator>
  <cp:lastModifiedBy>Acer</cp:lastModifiedBy>
  <cp:revision>111</cp:revision>
  <dcterms:created xsi:type="dcterms:W3CDTF">2021-07-23T13:54:29Z</dcterms:created>
  <dcterms:modified xsi:type="dcterms:W3CDTF">2021-12-18T08:01:47Z</dcterms:modified>
</cp:coreProperties>
</file>