
<file path=[Content_Types].xml><?xml version="1.0" encoding="utf-8"?>
<Types xmlns="http://schemas.openxmlformats.org/package/2006/content-types">
  <Default Extension="emf" ContentType="image/x-emf"/>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tags/tag3.xml" ContentType="application/vnd.openxmlformats-officedocument.presentationml.tags+xml"/>
  <Override PartName="/ppt/tags/tag1.xml" ContentType="application/vnd.openxmlformats-officedocument.presentationml.tags+xml"/>
  <Override PartName="/ppt/tags/tag2.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9" r:id="rId1"/>
    <p:sldMasterId id="2147483670" r:id="rId2"/>
  </p:sldMasterIdLst>
  <p:notesMasterIdLst>
    <p:notesMasterId r:id="rId35"/>
  </p:notesMasterIdLst>
  <p:sldIdLst>
    <p:sldId id="256" r:id="rId3"/>
    <p:sldId id="257" r:id="rId4"/>
    <p:sldId id="288" r:id="rId5"/>
    <p:sldId id="259" r:id="rId6"/>
    <p:sldId id="260" r:id="rId7"/>
    <p:sldId id="261" r:id="rId8"/>
    <p:sldId id="262" r:id="rId9"/>
    <p:sldId id="263" r:id="rId10"/>
    <p:sldId id="264" r:id="rId11"/>
    <p:sldId id="265" r:id="rId12"/>
    <p:sldId id="289" r:id="rId13"/>
    <p:sldId id="267" r:id="rId14"/>
    <p:sldId id="268" r:id="rId15"/>
    <p:sldId id="269" r:id="rId16"/>
    <p:sldId id="270" r:id="rId17"/>
    <p:sldId id="290"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91" r:id="rId3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528">
          <p15:clr>
            <a:srgbClr val="A4A3A4"/>
          </p15:clr>
        </p15:guide>
        <p15:guide id="2" pos="36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A2F553-6EA1-4776-8953-41D2AF8158B8}" v="44" dt="2023-09-29T18:05:02.2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407" autoAdjust="0"/>
  </p:normalViewPr>
  <p:slideViewPr>
    <p:cSldViewPr snapToGrid="0">
      <p:cViewPr varScale="1">
        <p:scale>
          <a:sx n="48" d="100"/>
          <a:sy n="48" d="100"/>
        </p:scale>
        <p:origin x="2002" y="53"/>
      </p:cViewPr>
      <p:guideLst>
        <p:guide orient="horz" pos="3528"/>
        <p:guide pos="364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ustomXml" Target="../customXml/item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3" Type="http://schemas.openxmlformats.org/officeDocument/2006/relationships/customXml" Target="../customXml/item2.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la Samaha" userId="4a9e7ca1-f27c-40b3-8b42-2447518a0639" providerId="ADAL" clId="{C3A2F553-6EA1-4776-8953-41D2AF8158B8}"/>
    <pc:docChg chg="modSld">
      <pc:chgData name="Leila Samaha" userId="4a9e7ca1-f27c-40b3-8b42-2447518a0639" providerId="ADAL" clId="{C3A2F553-6EA1-4776-8953-41D2AF8158B8}" dt="2023-09-29T18:06:11.806" v="49" actId="948"/>
      <pc:docMkLst>
        <pc:docMk/>
      </pc:docMkLst>
      <pc:sldChg chg="modNotesTx">
        <pc:chgData name="Leila Samaha" userId="4a9e7ca1-f27c-40b3-8b42-2447518a0639" providerId="ADAL" clId="{C3A2F553-6EA1-4776-8953-41D2AF8158B8}" dt="2023-09-29T18:00:33.483" v="23" actId="948"/>
        <pc:sldMkLst>
          <pc:docMk/>
          <pc:sldMk cId="0" sldId="257"/>
        </pc:sldMkLst>
      </pc:sldChg>
      <pc:sldChg chg="modSp mod modNotesTx">
        <pc:chgData name="Leila Samaha" userId="4a9e7ca1-f27c-40b3-8b42-2447518a0639" providerId="ADAL" clId="{C3A2F553-6EA1-4776-8953-41D2AF8158B8}" dt="2023-09-29T18:00:46.206" v="24" actId="948"/>
        <pc:sldMkLst>
          <pc:docMk/>
          <pc:sldMk cId="0" sldId="259"/>
        </pc:sldMkLst>
        <pc:spChg chg="mod">
          <ac:chgData name="Leila Samaha" userId="4a9e7ca1-f27c-40b3-8b42-2447518a0639" providerId="ADAL" clId="{C3A2F553-6EA1-4776-8953-41D2AF8158B8}" dt="2023-09-29T17:57:16.419" v="0" actId="20577"/>
          <ac:spMkLst>
            <pc:docMk/>
            <pc:sldMk cId="0" sldId="259"/>
            <ac:spMk id="328" creationId="{00000000-0000-0000-0000-000000000000}"/>
          </ac:spMkLst>
        </pc:spChg>
      </pc:sldChg>
      <pc:sldChg chg="modNotesTx">
        <pc:chgData name="Leila Samaha" userId="4a9e7ca1-f27c-40b3-8b42-2447518a0639" providerId="ADAL" clId="{C3A2F553-6EA1-4776-8953-41D2AF8158B8}" dt="2023-09-29T18:00:59.495" v="25" actId="948"/>
        <pc:sldMkLst>
          <pc:docMk/>
          <pc:sldMk cId="0" sldId="260"/>
        </pc:sldMkLst>
      </pc:sldChg>
      <pc:sldChg chg="modSp mod modNotesTx">
        <pc:chgData name="Leila Samaha" userId="4a9e7ca1-f27c-40b3-8b42-2447518a0639" providerId="ADAL" clId="{C3A2F553-6EA1-4776-8953-41D2AF8158B8}" dt="2023-09-29T18:01:12.246" v="26" actId="948"/>
        <pc:sldMkLst>
          <pc:docMk/>
          <pc:sldMk cId="0" sldId="261"/>
        </pc:sldMkLst>
        <pc:spChg chg="mod">
          <ac:chgData name="Leila Samaha" userId="4a9e7ca1-f27c-40b3-8b42-2447518a0639" providerId="ADAL" clId="{C3A2F553-6EA1-4776-8953-41D2AF8158B8}" dt="2023-09-29T17:57:38.141" v="1" actId="20577"/>
          <ac:spMkLst>
            <pc:docMk/>
            <pc:sldMk cId="0" sldId="261"/>
            <ac:spMk id="357" creationId="{00000000-0000-0000-0000-000000000000}"/>
          </ac:spMkLst>
        </pc:spChg>
      </pc:sldChg>
      <pc:sldChg chg="modNotesTx">
        <pc:chgData name="Leila Samaha" userId="4a9e7ca1-f27c-40b3-8b42-2447518a0639" providerId="ADAL" clId="{C3A2F553-6EA1-4776-8953-41D2AF8158B8}" dt="2023-09-29T18:01:25.671" v="27" actId="948"/>
        <pc:sldMkLst>
          <pc:docMk/>
          <pc:sldMk cId="0" sldId="262"/>
        </pc:sldMkLst>
      </pc:sldChg>
      <pc:sldChg chg="modNotesTx">
        <pc:chgData name="Leila Samaha" userId="4a9e7ca1-f27c-40b3-8b42-2447518a0639" providerId="ADAL" clId="{C3A2F553-6EA1-4776-8953-41D2AF8158B8}" dt="2023-09-29T18:01:40.402" v="28" actId="948"/>
        <pc:sldMkLst>
          <pc:docMk/>
          <pc:sldMk cId="0" sldId="263"/>
        </pc:sldMkLst>
      </pc:sldChg>
      <pc:sldChg chg="modNotesTx">
        <pc:chgData name="Leila Samaha" userId="4a9e7ca1-f27c-40b3-8b42-2447518a0639" providerId="ADAL" clId="{C3A2F553-6EA1-4776-8953-41D2AF8158B8}" dt="2023-09-29T18:01:53.727" v="29" actId="948"/>
        <pc:sldMkLst>
          <pc:docMk/>
          <pc:sldMk cId="0" sldId="264"/>
        </pc:sldMkLst>
      </pc:sldChg>
      <pc:sldChg chg="modNotesTx">
        <pc:chgData name="Leila Samaha" userId="4a9e7ca1-f27c-40b3-8b42-2447518a0639" providerId="ADAL" clId="{C3A2F553-6EA1-4776-8953-41D2AF8158B8}" dt="2023-09-29T18:02:09.958" v="30" actId="948"/>
        <pc:sldMkLst>
          <pc:docMk/>
          <pc:sldMk cId="0" sldId="265"/>
        </pc:sldMkLst>
      </pc:sldChg>
      <pc:sldChg chg="modSp mod modNotesTx">
        <pc:chgData name="Leila Samaha" userId="4a9e7ca1-f27c-40b3-8b42-2447518a0639" providerId="ADAL" clId="{C3A2F553-6EA1-4776-8953-41D2AF8158B8}" dt="2023-09-29T18:02:24.841" v="31" actId="948"/>
        <pc:sldMkLst>
          <pc:docMk/>
          <pc:sldMk cId="0" sldId="267"/>
        </pc:sldMkLst>
        <pc:spChg chg="mod">
          <ac:chgData name="Leila Samaha" userId="4a9e7ca1-f27c-40b3-8b42-2447518a0639" providerId="ADAL" clId="{C3A2F553-6EA1-4776-8953-41D2AF8158B8}" dt="2023-09-29T17:58:02.410" v="2" actId="20577"/>
          <ac:spMkLst>
            <pc:docMk/>
            <pc:sldMk cId="0" sldId="267"/>
            <ac:spMk id="516" creationId="{00000000-0000-0000-0000-000000000000}"/>
          </ac:spMkLst>
        </pc:spChg>
      </pc:sldChg>
      <pc:sldChg chg="modSp mod modNotesTx">
        <pc:chgData name="Leila Samaha" userId="4a9e7ca1-f27c-40b3-8b42-2447518a0639" providerId="ADAL" clId="{C3A2F553-6EA1-4776-8953-41D2AF8158B8}" dt="2023-09-29T18:02:37.178" v="32" actId="948"/>
        <pc:sldMkLst>
          <pc:docMk/>
          <pc:sldMk cId="0" sldId="268"/>
        </pc:sldMkLst>
        <pc:spChg chg="mod">
          <ac:chgData name="Leila Samaha" userId="4a9e7ca1-f27c-40b3-8b42-2447518a0639" providerId="ADAL" clId="{C3A2F553-6EA1-4776-8953-41D2AF8158B8}" dt="2023-09-29T17:58:07.963" v="3" actId="20577"/>
          <ac:spMkLst>
            <pc:docMk/>
            <pc:sldMk cId="0" sldId="268"/>
            <ac:spMk id="536" creationId="{00000000-0000-0000-0000-000000000000}"/>
          </ac:spMkLst>
        </pc:spChg>
      </pc:sldChg>
      <pc:sldChg chg="modSp mod modNotesTx">
        <pc:chgData name="Leila Samaha" userId="4a9e7ca1-f27c-40b3-8b42-2447518a0639" providerId="ADAL" clId="{C3A2F553-6EA1-4776-8953-41D2AF8158B8}" dt="2023-09-29T18:02:49.635" v="33" actId="948"/>
        <pc:sldMkLst>
          <pc:docMk/>
          <pc:sldMk cId="0" sldId="269"/>
        </pc:sldMkLst>
        <pc:spChg chg="mod">
          <ac:chgData name="Leila Samaha" userId="4a9e7ca1-f27c-40b3-8b42-2447518a0639" providerId="ADAL" clId="{C3A2F553-6EA1-4776-8953-41D2AF8158B8}" dt="2023-09-29T17:58:18.222" v="4" actId="20577"/>
          <ac:spMkLst>
            <pc:docMk/>
            <pc:sldMk cId="0" sldId="269"/>
            <ac:spMk id="560" creationId="{00000000-0000-0000-0000-000000000000}"/>
          </ac:spMkLst>
        </pc:spChg>
      </pc:sldChg>
      <pc:sldChg chg="modSp mod modNotesTx">
        <pc:chgData name="Leila Samaha" userId="4a9e7ca1-f27c-40b3-8b42-2447518a0639" providerId="ADAL" clId="{C3A2F553-6EA1-4776-8953-41D2AF8158B8}" dt="2023-09-29T18:03:01.282" v="34" actId="948"/>
        <pc:sldMkLst>
          <pc:docMk/>
          <pc:sldMk cId="0" sldId="270"/>
        </pc:sldMkLst>
        <pc:spChg chg="mod">
          <ac:chgData name="Leila Samaha" userId="4a9e7ca1-f27c-40b3-8b42-2447518a0639" providerId="ADAL" clId="{C3A2F553-6EA1-4776-8953-41D2AF8158B8}" dt="2023-09-29T17:58:23.299" v="5" actId="20577"/>
          <ac:spMkLst>
            <pc:docMk/>
            <pc:sldMk cId="0" sldId="270"/>
            <ac:spMk id="601" creationId="{00000000-0000-0000-0000-000000000000}"/>
          </ac:spMkLst>
        </pc:spChg>
      </pc:sldChg>
      <pc:sldChg chg="modSp mod modNotesTx">
        <pc:chgData name="Leila Samaha" userId="4a9e7ca1-f27c-40b3-8b42-2447518a0639" providerId="ADAL" clId="{C3A2F553-6EA1-4776-8953-41D2AF8158B8}" dt="2023-09-29T18:03:16.267" v="35" actId="948"/>
        <pc:sldMkLst>
          <pc:docMk/>
          <pc:sldMk cId="0" sldId="272"/>
        </pc:sldMkLst>
        <pc:spChg chg="mod">
          <ac:chgData name="Leila Samaha" userId="4a9e7ca1-f27c-40b3-8b42-2447518a0639" providerId="ADAL" clId="{C3A2F553-6EA1-4776-8953-41D2AF8158B8}" dt="2023-09-29T17:58:31.376" v="6" actId="20577"/>
          <ac:spMkLst>
            <pc:docMk/>
            <pc:sldMk cId="0" sldId="272"/>
            <ac:spMk id="641" creationId="{00000000-0000-0000-0000-000000000000}"/>
          </ac:spMkLst>
        </pc:spChg>
      </pc:sldChg>
      <pc:sldChg chg="modSp mod modNotesTx">
        <pc:chgData name="Leila Samaha" userId="4a9e7ca1-f27c-40b3-8b42-2447518a0639" providerId="ADAL" clId="{C3A2F553-6EA1-4776-8953-41D2AF8158B8}" dt="2023-09-29T18:03:29.650" v="36" actId="948"/>
        <pc:sldMkLst>
          <pc:docMk/>
          <pc:sldMk cId="0" sldId="273"/>
        </pc:sldMkLst>
        <pc:spChg chg="mod">
          <ac:chgData name="Leila Samaha" userId="4a9e7ca1-f27c-40b3-8b42-2447518a0639" providerId="ADAL" clId="{C3A2F553-6EA1-4776-8953-41D2AF8158B8}" dt="2023-09-29T17:58:37.319" v="7" actId="20577"/>
          <ac:spMkLst>
            <pc:docMk/>
            <pc:sldMk cId="0" sldId="273"/>
            <ac:spMk id="660" creationId="{00000000-0000-0000-0000-000000000000}"/>
          </ac:spMkLst>
        </pc:spChg>
      </pc:sldChg>
      <pc:sldChg chg="modSp mod modNotesTx">
        <pc:chgData name="Leila Samaha" userId="4a9e7ca1-f27c-40b3-8b42-2447518a0639" providerId="ADAL" clId="{C3A2F553-6EA1-4776-8953-41D2AF8158B8}" dt="2023-09-29T18:03:42.711" v="37" actId="948"/>
        <pc:sldMkLst>
          <pc:docMk/>
          <pc:sldMk cId="0" sldId="274"/>
        </pc:sldMkLst>
        <pc:spChg chg="mod">
          <ac:chgData name="Leila Samaha" userId="4a9e7ca1-f27c-40b3-8b42-2447518a0639" providerId="ADAL" clId="{C3A2F553-6EA1-4776-8953-41D2AF8158B8}" dt="2023-09-29T17:58:43.350" v="8" actId="20577"/>
          <ac:spMkLst>
            <pc:docMk/>
            <pc:sldMk cId="0" sldId="274"/>
            <ac:spMk id="678" creationId="{00000000-0000-0000-0000-000000000000}"/>
          </ac:spMkLst>
        </pc:spChg>
      </pc:sldChg>
      <pc:sldChg chg="modSp mod modNotesTx">
        <pc:chgData name="Leila Samaha" userId="4a9e7ca1-f27c-40b3-8b42-2447518a0639" providerId="ADAL" clId="{C3A2F553-6EA1-4776-8953-41D2AF8158B8}" dt="2023-09-29T18:03:56.706" v="38" actId="948"/>
        <pc:sldMkLst>
          <pc:docMk/>
          <pc:sldMk cId="0" sldId="275"/>
        </pc:sldMkLst>
        <pc:spChg chg="mod">
          <ac:chgData name="Leila Samaha" userId="4a9e7ca1-f27c-40b3-8b42-2447518a0639" providerId="ADAL" clId="{C3A2F553-6EA1-4776-8953-41D2AF8158B8}" dt="2023-09-29T17:58:48.766" v="9" actId="20577"/>
          <ac:spMkLst>
            <pc:docMk/>
            <pc:sldMk cId="0" sldId="275"/>
            <ac:spMk id="696" creationId="{00000000-0000-0000-0000-000000000000}"/>
          </ac:spMkLst>
        </pc:spChg>
      </pc:sldChg>
      <pc:sldChg chg="modSp mod modNotesTx">
        <pc:chgData name="Leila Samaha" userId="4a9e7ca1-f27c-40b3-8b42-2447518a0639" providerId="ADAL" clId="{C3A2F553-6EA1-4776-8953-41D2AF8158B8}" dt="2023-09-29T18:04:08.539" v="39" actId="948"/>
        <pc:sldMkLst>
          <pc:docMk/>
          <pc:sldMk cId="0" sldId="276"/>
        </pc:sldMkLst>
        <pc:spChg chg="mod">
          <ac:chgData name="Leila Samaha" userId="4a9e7ca1-f27c-40b3-8b42-2447518a0639" providerId="ADAL" clId="{C3A2F553-6EA1-4776-8953-41D2AF8158B8}" dt="2023-09-29T17:58:55.346" v="10" actId="20577"/>
          <ac:spMkLst>
            <pc:docMk/>
            <pc:sldMk cId="0" sldId="276"/>
            <ac:spMk id="716" creationId="{00000000-0000-0000-0000-000000000000}"/>
          </ac:spMkLst>
        </pc:spChg>
      </pc:sldChg>
      <pc:sldChg chg="modSp mod modNotesTx">
        <pc:chgData name="Leila Samaha" userId="4a9e7ca1-f27c-40b3-8b42-2447518a0639" providerId="ADAL" clId="{C3A2F553-6EA1-4776-8953-41D2AF8158B8}" dt="2023-09-29T18:04:21.998" v="40" actId="948"/>
        <pc:sldMkLst>
          <pc:docMk/>
          <pc:sldMk cId="0" sldId="277"/>
        </pc:sldMkLst>
        <pc:spChg chg="mod">
          <ac:chgData name="Leila Samaha" userId="4a9e7ca1-f27c-40b3-8b42-2447518a0639" providerId="ADAL" clId="{C3A2F553-6EA1-4776-8953-41D2AF8158B8}" dt="2023-09-29T17:59:04.585" v="11" actId="20577"/>
          <ac:spMkLst>
            <pc:docMk/>
            <pc:sldMk cId="0" sldId="277"/>
            <ac:spMk id="740" creationId="{00000000-0000-0000-0000-000000000000}"/>
          </ac:spMkLst>
        </pc:spChg>
      </pc:sldChg>
      <pc:sldChg chg="modSp mod modNotesTx">
        <pc:chgData name="Leila Samaha" userId="4a9e7ca1-f27c-40b3-8b42-2447518a0639" providerId="ADAL" clId="{C3A2F553-6EA1-4776-8953-41D2AF8158B8}" dt="2023-09-29T18:04:35.113" v="41" actId="948"/>
        <pc:sldMkLst>
          <pc:docMk/>
          <pc:sldMk cId="0" sldId="278"/>
        </pc:sldMkLst>
        <pc:spChg chg="mod">
          <ac:chgData name="Leila Samaha" userId="4a9e7ca1-f27c-40b3-8b42-2447518a0639" providerId="ADAL" clId="{C3A2F553-6EA1-4776-8953-41D2AF8158B8}" dt="2023-09-29T17:59:09.909" v="12" actId="20577"/>
          <ac:spMkLst>
            <pc:docMk/>
            <pc:sldMk cId="0" sldId="278"/>
            <ac:spMk id="765" creationId="{00000000-0000-0000-0000-000000000000}"/>
          </ac:spMkLst>
        </pc:spChg>
      </pc:sldChg>
      <pc:sldChg chg="modSp mod modNotesTx">
        <pc:chgData name="Leila Samaha" userId="4a9e7ca1-f27c-40b3-8b42-2447518a0639" providerId="ADAL" clId="{C3A2F553-6EA1-4776-8953-41D2AF8158B8}" dt="2023-09-29T18:04:51.162" v="42" actId="948"/>
        <pc:sldMkLst>
          <pc:docMk/>
          <pc:sldMk cId="0" sldId="279"/>
        </pc:sldMkLst>
        <pc:spChg chg="mod">
          <ac:chgData name="Leila Samaha" userId="4a9e7ca1-f27c-40b3-8b42-2447518a0639" providerId="ADAL" clId="{C3A2F553-6EA1-4776-8953-41D2AF8158B8}" dt="2023-09-29T17:59:16.515" v="13" actId="20577"/>
          <ac:spMkLst>
            <pc:docMk/>
            <pc:sldMk cId="0" sldId="279"/>
            <ac:spMk id="790" creationId="{00000000-0000-0000-0000-000000000000}"/>
          </ac:spMkLst>
        </pc:spChg>
      </pc:sldChg>
      <pc:sldChg chg="modSp mod modNotesTx">
        <pc:chgData name="Leila Samaha" userId="4a9e7ca1-f27c-40b3-8b42-2447518a0639" providerId="ADAL" clId="{C3A2F553-6EA1-4776-8953-41D2AF8158B8}" dt="2023-09-29T18:05:02.298" v="43" actId="948"/>
        <pc:sldMkLst>
          <pc:docMk/>
          <pc:sldMk cId="0" sldId="280"/>
        </pc:sldMkLst>
        <pc:spChg chg="mod">
          <ac:chgData name="Leila Samaha" userId="4a9e7ca1-f27c-40b3-8b42-2447518a0639" providerId="ADAL" clId="{C3A2F553-6EA1-4776-8953-41D2AF8158B8}" dt="2023-09-29T17:59:21.296" v="14" actId="20577"/>
          <ac:spMkLst>
            <pc:docMk/>
            <pc:sldMk cId="0" sldId="280"/>
            <ac:spMk id="815" creationId="{00000000-0000-0000-0000-000000000000}"/>
          </ac:spMkLst>
        </pc:spChg>
      </pc:sldChg>
      <pc:sldChg chg="modSp mod modNotesTx">
        <pc:chgData name="Leila Samaha" userId="4a9e7ca1-f27c-40b3-8b42-2447518a0639" providerId="ADAL" clId="{C3A2F553-6EA1-4776-8953-41D2AF8158B8}" dt="2023-09-29T18:05:15.879" v="44" actId="948"/>
        <pc:sldMkLst>
          <pc:docMk/>
          <pc:sldMk cId="0" sldId="281"/>
        </pc:sldMkLst>
        <pc:spChg chg="mod">
          <ac:chgData name="Leila Samaha" userId="4a9e7ca1-f27c-40b3-8b42-2447518a0639" providerId="ADAL" clId="{C3A2F553-6EA1-4776-8953-41D2AF8158B8}" dt="2023-09-29T17:59:28.029" v="15" actId="20577"/>
          <ac:spMkLst>
            <pc:docMk/>
            <pc:sldMk cId="0" sldId="281"/>
            <ac:spMk id="841" creationId="{00000000-0000-0000-0000-000000000000}"/>
          </ac:spMkLst>
        </pc:spChg>
      </pc:sldChg>
      <pc:sldChg chg="modSp mod modNotesTx">
        <pc:chgData name="Leila Samaha" userId="4a9e7ca1-f27c-40b3-8b42-2447518a0639" providerId="ADAL" clId="{C3A2F553-6EA1-4776-8953-41D2AF8158B8}" dt="2023-09-29T18:05:26.959" v="45" actId="948"/>
        <pc:sldMkLst>
          <pc:docMk/>
          <pc:sldMk cId="0" sldId="282"/>
        </pc:sldMkLst>
        <pc:spChg chg="mod">
          <ac:chgData name="Leila Samaha" userId="4a9e7ca1-f27c-40b3-8b42-2447518a0639" providerId="ADAL" clId="{C3A2F553-6EA1-4776-8953-41D2AF8158B8}" dt="2023-09-29T17:59:34.778" v="16" actId="20577"/>
          <ac:spMkLst>
            <pc:docMk/>
            <pc:sldMk cId="0" sldId="282"/>
            <ac:spMk id="867" creationId="{00000000-0000-0000-0000-000000000000}"/>
          </ac:spMkLst>
        </pc:spChg>
      </pc:sldChg>
      <pc:sldChg chg="modSp mod modNotesTx">
        <pc:chgData name="Leila Samaha" userId="4a9e7ca1-f27c-40b3-8b42-2447518a0639" providerId="ADAL" clId="{C3A2F553-6EA1-4776-8953-41D2AF8158B8}" dt="2023-09-29T18:05:38.902" v="46" actId="948"/>
        <pc:sldMkLst>
          <pc:docMk/>
          <pc:sldMk cId="0" sldId="283"/>
        </pc:sldMkLst>
        <pc:spChg chg="mod">
          <ac:chgData name="Leila Samaha" userId="4a9e7ca1-f27c-40b3-8b42-2447518a0639" providerId="ADAL" clId="{C3A2F553-6EA1-4776-8953-41D2AF8158B8}" dt="2023-09-29T17:59:40.602" v="17" actId="20577"/>
          <ac:spMkLst>
            <pc:docMk/>
            <pc:sldMk cId="0" sldId="283"/>
            <ac:spMk id="894" creationId="{00000000-0000-0000-0000-000000000000}"/>
          </ac:spMkLst>
        </pc:spChg>
      </pc:sldChg>
      <pc:sldChg chg="modSp mod modNotesTx">
        <pc:chgData name="Leila Samaha" userId="4a9e7ca1-f27c-40b3-8b42-2447518a0639" providerId="ADAL" clId="{C3A2F553-6EA1-4776-8953-41D2AF8158B8}" dt="2023-09-29T18:05:50.303" v="47" actId="948"/>
        <pc:sldMkLst>
          <pc:docMk/>
          <pc:sldMk cId="0" sldId="284"/>
        </pc:sldMkLst>
        <pc:spChg chg="mod">
          <ac:chgData name="Leila Samaha" userId="4a9e7ca1-f27c-40b3-8b42-2447518a0639" providerId="ADAL" clId="{C3A2F553-6EA1-4776-8953-41D2AF8158B8}" dt="2023-09-29T17:59:44.637" v="18" actId="20577"/>
          <ac:spMkLst>
            <pc:docMk/>
            <pc:sldMk cId="0" sldId="284"/>
            <ac:spMk id="919" creationId="{00000000-0000-0000-0000-000000000000}"/>
          </ac:spMkLst>
        </pc:spChg>
      </pc:sldChg>
      <pc:sldChg chg="modSp mod modNotesTx">
        <pc:chgData name="Leila Samaha" userId="4a9e7ca1-f27c-40b3-8b42-2447518a0639" providerId="ADAL" clId="{C3A2F553-6EA1-4776-8953-41D2AF8158B8}" dt="2023-09-29T18:06:00.950" v="48" actId="948"/>
        <pc:sldMkLst>
          <pc:docMk/>
          <pc:sldMk cId="0" sldId="285"/>
        </pc:sldMkLst>
        <pc:spChg chg="mod">
          <ac:chgData name="Leila Samaha" userId="4a9e7ca1-f27c-40b3-8b42-2447518a0639" providerId="ADAL" clId="{C3A2F553-6EA1-4776-8953-41D2AF8158B8}" dt="2023-09-29T17:59:52.014" v="21" actId="20577"/>
          <ac:spMkLst>
            <pc:docMk/>
            <pc:sldMk cId="0" sldId="285"/>
            <ac:spMk id="944" creationId="{00000000-0000-0000-0000-000000000000}"/>
          </ac:spMkLst>
        </pc:spChg>
      </pc:sldChg>
      <pc:sldChg chg="modSp mod modNotesTx">
        <pc:chgData name="Leila Samaha" userId="4a9e7ca1-f27c-40b3-8b42-2447518a0639" providerId="ADAL" clId="{C3A2F553-6EA1-4776-8953-41D2AF8158B8}" dt="2023-09-29T18:06:11.806" v="49" actId="948"/>
        <pc:sldMkLst>
          <pc:docMk/>
          <pc:sldMk cId="0" sldId="286"/>
        </pc:sldMkLst>
        <pc:spChg chg="mod">
          <ac:chgData name="Leila Samaha" userId="4a9e7ca1-f27c-40b3-8b42-2447518a0639" providerId="ADAL" clId="{C3A2F553-6EA1-4776-8953-41D2AF8158B8}" dt="2023-09-29T18:00:03.551" v="22" actId="20577"/>
          <ac:spMkLst>
            <pc:docMk/>
            <pc:sldMk cId="0" sldId="286"/>
            <ac:spMk id="97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2"/>
        <p:cNvGrpSpPr/>
        <p:nvPr/>
      </p:nvGrpSpPr>
      <p:grpSpPr>
        <a:xfrm>
          <a:off x="0" y="0"/>
          <a:ext cx="0" cy="0"/>
          <a:chOff x="0" y="0"/>
          <a:chExt cx="0" cy="0"/>
        </a:xfrm>
      </p:grpSpPr>
      <p:sp>
        <p:nvSpPr>
          <p:cNvPr id="153" name="Google Shape;153;n"/>
          <p:cNvSpPr txBox="1">
            <a:spLocks noGrp="1"/>
          </p:cNvSpPr>
          <p:nvPr>
            <p:ph type="hdr" idx="2"/>
          </p:nvPr>
        </p:nvSpPr>
        <p:spPr>
          <a:xfrm>
            <a:off x="0" y="0"/>
            <a:ext cx="2971800" cy="4587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4" name="Google Shape;154;n"/>
          <p:cNvSpPr txBox="1">
            <a:spLocks noGrp="1"/>
          </p:cNvSpPr>
          <p:nvPr>
            <p:ph type="dt" idx="10"/>
          </p:nvPr>
        </p:nvSpPr>
        <p:spPr>
          <a:xfrm>
            <a:off x="3884613" y="0"/>
            <a:ext cx="2971800" cy="4587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5" name="Google Shape;15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n"/>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57" name="Google Shape;157;n"/>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8" name="Google Shape;158;n"/>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chemeClr val="dk1"/>
                </a:solidFill>
                <a:latin typeface="Comic Sans MS"/>
                <a:ea typeface="Comic Sans MS"/>
                <a:cs typeface="Comic Sans MS"/>
                <a:sym typeface="Comic Sans MS"/>
              </a:rPr>
              <a:t>‹#›</a:t>
            </a:fld>
            <a:endParaRPr sz="1200" b="0" i="0" u="none" strike="noStrike" cap="none">
              <a:solidFill>
                <a:schemeClr val="dk1"/>
              </a:solidFill>
              <a:latin typeface="Comic Sans MS"/>
              <a:ea typeface="Comic Sans MS"/>
              <a:cs typeface="Comic Sans MS"/>
              <a:sym typeface="Comic Sans MS"/>
            </a:endParaRPr>
          </a:p>
        </p:txBody>
      </p:sp>
    </p:spTree>
    <p:extLst>
      <p:ext uri="{BB962C8B-B14F-4D97-AF65-F5344CB8AC3E}">
        <p14:creationId xmlns:p14="http://schemas.microsoft.com/office/powerpoint/2010/main" val="40417445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5" name="Google Shape;29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1" name="Google Shape;471;p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endParaRPr lang="fr-FR" sz="100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0" noProof="0" dirty="0">
                <a:latin typeface="Comic Sans MS" pitchFamily="66" charset="0"/>
              </a:rPr>
              <a:t>L’enseignant</a:t>
            </a:r>
            <a:r>
              <a:rPr lang="fr-FR" sz="1000"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rgbClr val="FF0000"/>
                </a:solidFill>
                <a:highlight>
                  <a:srgbClr val="00FFFF"/>
                </a:highlight>
                <a:latin typeface="Calibri"/>
                <a:ea typeface="Calibri"/>
                <a:cs typeface="Calibri"/>
                <a:sym typeface="Calibri"/>
              </a:rPr>
              <a:t>A partir de ces activités, vous</a:t>
            </a:r>
            <a:r>
              <a:rPr lang="fr-FR" sz="1000" b="1" i="1" u="none" strike="noStrike" cap="none" baseline="0" noProof="0" dirty="0">
                <a:solidFill>
                  <a:srgbClr val="FF0000"/>
                </a:solidFill>
                <a:highlight>
                  <a:srgbClr val="00FFFF"/>
                </a:highlight>
                <a:latin typeface="Calibri"/>
                <a:ea typeface="Calibri"/>
                <a:cs typeface="Calibri"/>
                <a:sym typeface="Calibri"/>
              </a:rPr>
              <a:t> avez appris à dessiner les trois médianes d’un triangle.</a:t>
            </a:r>
            <a:r>
              <a:rPr lang="fr-FR" sz="1000" b="1" i="1" u="none" strike="noStrike" cap="none" noProof="0" dirty="0">
                <a:solidFill>
                  <a:srgbClr val="FF0000"/>
                </a:solidFill>
                <a:highlight>
                  <a:srgbClr val="00FFFF"/>
                </a:highlight>
                <a:latin typeface="Calibri"/>
                <a:ea typeface="Calibri"/>
                <a:cs typeface="Calibri"/>
                <a:sym typeface="Calibri"/>
              </a:rPr>
              <a:t>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La</a:t>
            </a:r>
            <a:r>
              <a:rPr lang="fr-FR" sz="1000" b="1" i="1" u="none" strike="noStrike" cap="none" baseline="0" noProof="0" dirty="0">
                <a:solidFill>
                  <a:srgbClr val="FF0000"/>
                </a:solidFill>
                <a:highlight>
                  <a:srgbClr val="00FFFF"/>
                </a:highlight>
                <a:latin typeface="Calibri"/>
                <a:ea typeface="Calibri"/>
                <a:cs typeface="Calibri"/>
                <a:sym typeface="Calibri"/>
              </a:rPr>
              <a:t> médiane est un segment qui relie un sommet du triangle au milieu du côté qui lui est opposé.</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Les</a:t>
            </a:r>
            <a:r>
              <a:rPr lang="fr-FR" sz="1000" b="1" i="1" u="none" strike="noStrike" cap="none" baseline="0" noProof="0" dirty="0">
                <a:solidFill>
                  <a:srgbClr val="FF0000"/>
                </a:solidFill>
                <a:highlight>
                  <a:srgbClr val="00FFFF"/>
                </a:highlight>
                <a:latin typeface="Calibri"/>
                <a:ea typeface="Calibri"/>
                <a:cs typeface="Calibri"/>
                <a:sym typeface="Calibri"/>
              </a:rPr>
              <a:t> trois médianes sont concourantes en un même point qui est toujours à l’intérieur du triangle.</a:t>
            </a:r>
            <a:r>
              <a:rPr lang="fr-FR" sz="1000" b="1" i="1" u="none" strike="noStrike" cap="none" noProof="0" dirty="0">
                <a:solidFill>
                  <a:srgbClr val="FF0000"/>
                </a:solidFill>
                <a:highlight>
                  <a:srgbClr val="00FFFF"/>
                </a:highlight>
                <a:latin typeface="Calibri"/>
                <a:ea typeface="Calibri"/>
                <a:cs typeface="Calibri"/>
                <a:sym typeface="Calibri"/>
              </a:rPr>
              <a:t>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Il</a:t>
            </a:r>
            <a:r>
              <a:rPr lang="fr-FR" sz="1000" b="1" i="1" u="none" strike="noStrike" cap="none" baseline="0" noProof="0" dirty="0">
                <a:solidFill>
                  <a:srgbClr val="FF0000"/>
                </a:solidFill>
                <a:highlight>
                  <a:srgbClr val="00FFFF"/>
                </a:highlight>
                <a:latin typeface="Calibri"/>
                <a:ea typeface="Calibri"/>
                <a:cs typeface="Calibri"/>
                <a:sym typeface="Calibri"/>
              </a:rPr>
              <a:t> suffit donc de tracer 2 médianes et d’en déduire la construction de la troisième.</a:t>
            </a:r>
            <a:r>
              <a:rPr lang="fr-FR" sz="1000" b="1" i="1" u="none" strike="noStrike" cap="none" baseline="0" noProof="0" dirty="0">
                <a:solidFill>
                  <a:schemeClr val="lt1"/>
                </a:solidFill>
                <a:highlight>
                  <a:srgbClr val="00FFFF"/>
                </a:highlight>
                <a:latin typeface="Comic Sans MS"/>
                <a:ea typeface="Calibri"/>
                <a:cs typeface="Calibri"/>
                <a:sym typeface="Comic Sans MS"/>
              </a:rPr>
              <a:t> »</a:t>
            </a:r>
            <a:endParaRPr lang="fr-FR" noProof="0" dirty="0"/>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472" name="Google Shape;472;p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10</a:t>
            </a:fld>
            <a:endParaRPr>
              <a:latin typeface="Comic Sans MS"/>
              <a:ea typeface="Comic Sans MS"/>
              <a:cs typeface="Comic Sans MS"/>
              <a:sym typeface="Comic Sans M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11</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12487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2" name="Google Shape;512;p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a:t>
            </a:r>
            <a:r>
              <a:rPr lang="fr-FR" sz="1800" b="1" noProof="0" dirty="0">
                <a:highlight>
                  <a:srgbClr val="00FFFF"/>
                </a:highlight>
                <a:latin typeface="Calibri"/>
                <a:ea typeface="Calibri"/>
                <a:cs typeface="Calibri"/>
                <a:sym typeface="Calibri"/>
              </a:rPr>
              <a:t>Dans le triangle ABC, 2 médianes sont tracées.</a:t>
            </a:r>
            <a:endParaRPr lang="fr-FR" sz="1800" b="1" noProof="0" dirty="0">
              <a:latin typeface="Calibri"/>
              <a:ea typeface="Calibri"/>
              <a:cs typeface="Calibri"/>
              <a:sym typeface="Calibri"/>
            </a:endParaRPr>
          </a:p>
          <a:p>
            <a:pPr marL="228600" marR="0" lvl="0" indent="0" algn="l" rtl="0">
              <a:lnSpc>
                <a:spcPct val="107000"/>
              </a:lnSpc>
              <a:spcBef>
                <a:spcPts val="800"/>
              </a:spcBef>
              <a:spcAft>
                <a:spcPts val="0"/>
              </a:spcAft>
              <a:buSzPts val="1400"/>
              <a:buNone/>
            </a:pPr>
            <a:r>
              <a:rPr lang="fr-FR" sz="1800" b="1" noProof="0" dirty="0">
                <a:highlight>
                  <a:srgbClr val="00FFFF"/>
                </a:highlight>
                <a:latin typeface="Calibri"/>
                <a:ea typeface="Calibri"/>
                <a:cs typeface="Calibri"/>
                <a:sym typeface="Calibri"/>
              </a:rPr>
              <a:t>Sans</a:t>
            </a:r>
            <a:r>
              <a:rPr lang="fr-FR" sz="1800" b="1" baseline="0" noProof="0" dirty="0">
                <a:highlight>
                  <a:srgbClr val="00FFFF"/>
                </a:highlight>
                <a:latin typeface="Calibri"/>
                <a:ea typeface="Calibri"/>
                <a:cs typeface="Calibri"/>
                <a:sym typeface="Calibri"/>
              </a:rPr>
              <a:t> utiliser la règle, trouvez et tracez la troisième médiane. »</a:t>
            </a:r>
            <a:r>
              <a:rPr lang="fr-FR" sz="1800" b="1" noProof="0" dirty="0">
                <a:highlight>
                  <a:srgbClr val="00FFFF"/>
                </a:highlight>
                <a:latin typeface="Calibri"/>
                <a:ea typeface="Calibri"/>
                <a:cs typeface="Calibri"/>
                <a:sym typeface="Calibri"/>
              </a:rPr>
              <a:t> </a:t>
            </a:r>
            <a:endParaRPr lang="fr-FR" sz="1800" b="1" noProof="0" dirty="0">
              <a:latin typeface="Calibri"/>
              <a:ea typeface="Calibri"/>
              <a:cs typeface="Calibri"/>
              <a:sym typeface="Calibri"/>
            </a:endParaRPr>
          </a:p>
          <a:p>
            <a:pPr marL="228600" marR="0" lvl="0" indent="0" algn="l" rtl="0">
              <a:lnSpc>
                <a:spcPct val="100000"/>
              </a:lnSpc>
              <a:spcBef>
                <a:spcPts val="800"/>
              </a:spcBef>
              <a:spcAft>
                <a:spcPts val="0"/>
              </a:spcAft>
              <a:buClr>
                <a:srgbClr val="000000"/>
              </a:buClr>
              <a:buSzPts val="1400"/>
              <a:buFont typeface="Arial"/>
              <a:buNone/>
            </a:pPr>
            <a:endParaRPr dirty="0">
              <a:latin typeface="Comic Sans MS"/>
              <a:ea typeface="Comic Sans MS"/>
              <a:cs typeface="Comic Sans MS"/>
              <a:sym typeface="Comic Sans MS"/>
            </a:endParaRPr>
          </a:p>
          <a:p>
            <a:pPr marL="228600" marR="0" lvl="0" indent="0" algn="l" rtl="0">
              <a:lnSpc>
                <a:spcPct val="100000"/>
              </a:lnSpc>
              <a:spcBef>
                <a:spcPts val="0"/>
              </a:spcBef>
              <a:spcAft>
                <a:spcPts val="0"/>
              </a:spcAft>
              <a:buClr>
                <a:srgbClr val="000000"/>
              </a:buClr>
              <a:buSzPts val="1400"/>
              <a:buFont typeface="Arial"/>
              <a:buNone/>
            </a:pPr>
            <a:r>
              <a:rPr lang="fr-FR" sz="1800" dirty="0">
                <a:latin typeface="Calibri"/>
                <a:ea typeface="Calibri"/>
                <a:cs typeface="Calibri"/>
                <a:sym typeface="Calibri"/>
              </a:rPr>
              <a:t>Donnez aux élèves </a:t>
            </a:r>
            <a:r>
              <a:rPr lang="fr-FR" sz="1800" b="0" u="none" dirty="0">
                <a:solidFill>
                  <a:schemeClr val="lt1"/>
                </a:solidFill>
                <a:latin typeface="Comic Sans MS"/>
                <a:ea typeface="Comic Sans MS"/>
                <a:cs typeface="Comic Sans MS"/>
                <a:sym typeface="Comic Sans MS"/>
              </a:rPr>
              <a:t>du temps pour travailler</a:t>
            </a:r>
            <a:r>
              <a:rPr lang="fr-FR" sz="1800" b="0" u="none" baseline="0" dirty="0">
                <a:solidFill>
                  <a:schemeClr val="lt1"/>
                </a:solidFill>
                <a:latin typeface="Comic Sans MS"/>
                <a:ea typeface="Comic Sans MS"/>
                <a:cs typeface="Comic Sans MS"/>
                <a:sym typeface="Comic Sans MS"/>
              </a:rPr>
              <a:t> cette activité.</a:t>
            </a:r>
            <a:endParaRPr sz="1800" b="1" u="sng" dirty="0">
              <a:highlight>
                <a:srgbClr val="00FF00"/>
              </a:highlight>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endParaRPr sz="1800" b="1" u="sng" dirty="0">
              <a:highlight>
                <a:srgbClr val="00FF00"/>
              </a:highlight>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r>
              <a:rPr lang="fr-FR" sz="1800" dirty="0">
                <a:highlight>
                  <a:srgbClr val="00FF00"/>
                </a:highlight>
                <a:latin typeface="Calibri"/>
                <a:ea typeface="Calibri"/>
                <a:cs typeface="Calibri"/>
                <a:sym typeface="Calibri"/>
              </a:rPr>
              <a:t>Rappelez</a:t>
            </a:r>
            <a:r>
              <a:rPr lang="fr-FR" sz="1800" baseline="0" dirty="0">
                <a:highlight>
                  <a:srgbClr val="00FF00"/>
                </a:highlight>
                <a:latin typeface="Calibri"/>
                <a:ea typeface="Calibri"/>
                <a:cs typeface="Calibri"/>
                <a:sym typeface="Calibri"/>
              </a:rPr>
              <a:t> les élèves du fait que la médiane est le segment issu du sommet au milieu du côté qui lui est opposé. Pour tracer la troisième médiane, il suffit de tracer le segment qui relie le sommet B et le point de concours des 2 autres médianes puisque les 3 médianes d’un triangle sont concourantes.</a:t>
            </a:r>
            <a:endParaRPr lang="fr-FR" sz="1800" dirty="0">
              <a:latin typeface="Comic Sans MS"/>
              <a:ea typeface="Comic Sans MS"/>
              <a:cs typeface="Comic Sans MS"/>
              <a:sym typeface="Comic Sans MS"/>
            </a:endParaRPr>
          </a:p>
        </p:txBody>
      </p:sp>
      <p:sp>
        <p:nvSpPr>
          <p:cNvPr id="513" name="Google Shape;513;p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12</a:t>
            </a:fld>
            <a:endParaRPr>
              <a:latin typeface="Comic Sans MS"/>
              <a:ea typeface="Comic Sans MS"/>
              <a:cs typeface="Comic Sans MS"/>
              <a:sym typeface="Comic Sans M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3" name="Google Shape;533;p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sz="1000" b="1" i="1" u="none" strike="noStrike" cap="none" dirty="0">
                <a:solidFill>
                  <a:srgbClr val="FF0000"/>
                </a:solidFill>
                <a:highlight>
                  <a:srgbClr val="00FFFF"/>
                </a:highlight>
                <a:latin typeface="Calibri"/>
                <a:ea typeface="Comic Sans MS"/>
                <a:cs typeface="Calibri"/>
                <a:sym typeface="Calibri"/>
              </a:rPr>
              <a:t>Les</a:t>
            </a:r>
            <a:r>
              <a:rPr lang="fr-FR" sz="1000" b="1" i="1" u="none" strike="noStrike" cap="none" baseline="0" dirty="0">
                <a:solidFill>
                  <a:srgbClr val="FF0000"/>
                </a:solidFill>
                <a:highlight>
                  <a:srgbClr val="00FFFF"/>
                </a:highlight>
                <a:latin typeface="Calibri"/>
                <a:ea typeface="Comic Sans MS"/>
                <a:cs typeface="Calibri"/>
                <a:sym typeface="Calibri"/>
              </a:rPr>
              <a:t> médianes d’un triangle sont concourantes en un même point.</a:t>
            </a:r>
            <a:endParaRPr lang="fr-FR"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dirty="0">
                <a:solidFill>
                  <a:srgbClr val="FF0000"/>
                </a:solidFill>
                <a:highlight>
                  <a:srgbClr val="00FFFF"/>
                </a:highlight>
                <a:latin typeface="Calibri"/>
                <a:ea typeface="Calibri"/>
                <a:cs typeface="Calibri"/>
                <a:sym typeface="Calibri"/>
              </a:rPr>
              <a:t>Ainsi,</a:t>
            </a:r>
            <a:r>
              <a:rPr lang="fr-FR" sz="1000" b="1" i="1" u="none" strike="noStrike" cap="none" baseline="0" dirty="0">
                <a:solidFill>
                  <a:srgbClr val="FF0000"/>
                </a:solidFill>
                <a:highlight>
                  <a:srgbClr val="00FFFF"/>
                </a:highlight>
                <a:latin typeface="Calibri"/>
                <a:ea typeface="Calibri"/>
                <a:cs typeface="Calibri"/>
                <a:sym typeface="Calibri"/>
              </a:rPr>
              <a:t> la troisième médiane est le segment issu de B et passant par le point d’intersection des 2 autres médianes.</a:t>
            </a:r>
            <a:r>
              <a:rPr lang="fr-FR" sz="1000" b="1" i="1" u="none" strike="noStrike" cap="none" baseline="0" dirty="0">
                <a:solidFill>
                  <a:schemeClr val="lt1"/>
                </a:solidFill>
                <a:highlight>
                  <a:srgbClr val="00FFFF"/>
                </a:highlight>
                <a:latin typeface="Comic Sans MS"/>
                <a:ea typeface="Calibri"/>
                <a:cs typeface="Calibri"/>
                <a:sym typeface="Comic Sans MS"/>
              </a:rPr>
              <a:t> »</a:t>
            </a:r>
            <a:endParaRPr lang="fr-FR" dirty="0"/>
          </a:p>
        </p:txBody>
      </p:sp>
      <p:sp>
        <p:nvSpPr>
          <p:cNvPr id="534" name="Google Shape;534;p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13</a:t>
            </a:fld>
            <a:endParaRPr>
              <a:latin typeface="Comic Sans MS"/>
              <a:ea typeface="Comic Sans MS"/>
              <a:cs typeface="Comic Sans MS"/>
              <a:sym typeface="Comic Sans M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sz="1800" b="1" noProof="0" dirty="0">
                <a:solidFill>
                  <a:srgbClr val="FF0000"/>
                </a:solidFill>
                <a:highlight>
                  <a:srgbClr val="00FFFF"/>
                </a:highlight>
                <a:latin typeface="Calibri"/>
                <a:ea typeface="Calibri"/>
                <a:cs typeface="Calibri"/>
                <a:sym typeface="Calibri"/>
              </a:rPr>
              <a:t>Les 3 médianes dans un triangle sont concourantes. </a:t>
            </a:r>
          </a:p>
          <a:p>
            <a:pPr marL="228600" marR="0" lvl="0" indent="0" algn="l" rtl="0">
              <a:lnSpc>
                <a:spcPct val="107000"/>
              </a:lnSpc>
              <a:spcBef>
                <a:spcPts val="0"/>
              </a:spcBef>
              <a:spcAft>
                <a:spcPts val="0"/>
              </a:spcAft>
              <a:buSzPts val="1400"/>
              <a:buNone/>
            </a:pPr>
            <a:r>
              <a:rPr lang="fr-FR" sz="1800" b="1" noProof="0" dirty="0">
                <a:solidFill>
                  <a:srgbClr val="FF0000"/>
                </a:solidFill>
                <a:highlight>
                  <a:srgbClr val="00FFFF"/>
                </a:highlight>
                <a:latin typeface="Calibri"/>
                <a:ea typeface="Calibri"/>
                <a:cs typeface="Calibri"/>
                <a:sym typeface="Calibri"/>
              </a:rPr>
              <a:t>Donc, pour tracer la troisième</a:t>
            </a:r>
            <a:r>
              <a:rPr lang="fr-FR" sz="1800" b="1" baseline="0" noProof="0" dirty="0">
                <a:solidFill>
                  <a:srgbClr val="FF0000"/>
                </a:solidFill>
                <a:highlight>
                  <a:srgbClr val="00FFFF"/>
                </a:highlight>
                <a:latin typeface="Calibri"/>
                <a:ea typeface="Calibri"/>
                <a:cs typeface="Calibri"/>
                <a:sym typeface="Calibri"/>
              </a:rPr>
              <a:t> médiane qui est issue du point A, il suffit de tracer le segment issu du point A et qui passe par le point d’intersection des 2 autres médianes. »</a:t>
            </a:r>
            <a:endParaRPr lang="fr-FR" sz="1800" b="1" noProof="0" dirty="0">
              <a:solidFill>
                <a:srgbClr val="FF0000"/>
              </a:solidFill>
              <a:highlight>
                <a:srgbClr val="00FFFF"/>
              </a:highlight>
              <a:latin typeface="Calibri"/>
              <a:ea typeface="Calibri"/>
              <a:cs typeface="Calibri"/>
              <a:sym typeface="Calibri"/>
            </a:endParaRPr>
          </a:p>
          <a:p>
            <a:pPr marL="228600" marR="0" lvl="0" indent="0" algn="l" rtl="0">
              <a:lnSpc>
                <a:spcPct val="107000"/>
              </a:lnSpc>
              <a:spcBef>
                <a:spcPts val="0"/>
              </a:spcBef>
              <a:spcAft>
                <a:spcPts val="0"/>
              </a:spcAft>
              <a:buSzPts val="1400"/>
              <a:buNone/>
            </a:pPr>
            <a:endParaRPr lang="fr-FR" b="1" u="sng" noProof="0"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558" name="Google Shape;558;p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14</a:t>
            </a:fld>
            <a:endParaRPr>
              <a:latin typeface="Comic Sans MS"/>
              <a:ea typeface="Comic Sans MS"/>
              <a:cs typeface="Comic Sans MS"/>
              <a:sym typeface="Comic Sans M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8" name="Google Shape;598;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sz="1000" b="1" i="1" u="none" strike="noStrike" cap="none" dirty="0">
                <a:solidFill>
                  <a:srgbClr val="FF0000"/>
                </a:solidFill>
                <a:highlight>
                  <a:srgbClr val="00FFFF"/>
                </a:highlight>
                <a:latin typeface="Calibri"/>
                <a:ea typeface="Comic Sans MS"/>
                <a:cs typeface="Calibri"/>
                <a:sym typeface="Calibri"/>
              </a:rPr>
              <a:t>La médiane est un segment</a:t>
            </a:r>
            <a:r>
              <a:rPr lang="fr-FR" sz="1000" b="1" i="1" u="none" strike="noStrike" cap="none" baseline="0" dirty="0">
                <a:solidFill>
                  <a:srgbClr val="FF0000"/>
                </a:solidFill>
                <a:highlight>
                  <a:srgbClr val="00FFFF"/>
                </a:highlight>
                <a:latin typeface="Calibri"/>
                <a:ea typeface="Comic Sans MS"/>
                <a:cs typeface="Calibri"/>
                <a:sym typeface="Calibri"/>
              </a:rPr>
              <a:t> qui relie un sommet du triangle au milieu du côté qui lui est opposé.</a:t>
            </a:r>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Les</a:t>
            </a:r>
            <a:r>
              <a:rPr lang="fr-FR" sz="1000" b="1" i="1" u="none" strike="noStrike" cap="none" baseline="0" noProof="0" dirty="0">
                <a:solidFill>
                  <a:srgbClr val="FF0000"/>
                </a:solidFill>
                <a:highlight>
                  <a:srgbClr val="00FFFF"/>
                </a:highlight>
                <a:latin typeface="Calibri"/>
                <a:ea typeface="Calibri"/>
                <a:cs typeface="Calibri"/>
                <a:sym typeface="Calibri"/>
              </a:rPr>
              <a:t> trois médianes sont concourantes en un même point qui est toujours à l’intérieur du triangle.</a:t>
            </a:r>
            <a:r>
              <a:rPr lang="fr-FR" sz="1000" b="1" i="1" u="none" strike="noStrike" cap="none" noProof="0" dirty="0">
                <a:solidFill>
                  <a:srgbClr val="FF0000"/>
                </a:solidFill>
                <a:highlight>
                  <a:srgbClr val="00FFFF"/>
                </a:highlight>
                <a:latin typeface="Calibri"/>
                <a:ea typeface="Calibri"/>
                <a:cs typeface="Calibri"/>
                <a:sym typeface="Calibri"/>
              </a:rPr>
              <a:t>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Il</a:t>
            </a:r>
            <a:r>
              <a:rPr lang="fr-FR" sz="1000" b="1" i="1" u="none" strike="noStrike" cap="none" baseline="0" noProof="0" dirty="0">
                <a:solidFill>
                  <a:srgbClr val="FF0000"/>
                </a:solidFill>
                <a:highlight>
                  <a:srgbClr val="00FFFF"/>
                </a:highlight>
                <a:latin typeface="Calibri"/>
                <a:ea typeface="Calibri"/>
                <a:cs typeface="Calibri"/>
                <a:sym typeface="Calibri"/>
              </a:rPr>
              <a:t> suffit de tracer 2 médianes et d’en déduire la construction de la troisième.</a:t>
            </a:r>
            <a:r>
              <a:rPr lang="fr-FR" sz="1000" b="1" i="1" u="none" strike="noStrike" cap="none" baseline="0" noProof="0" dirty="0">
                <a:solidFill>
                  <a:schemeClr val="lt1"/>
                </a:solidFill>
                <a:highlight>
                  <a:srgbClr val="00FFFF"/>
                </a:highlight>
                <a:latin typeface="Comic Sans MS"/>
                <a:ea typeface="Calibri"/>
                <a:cs typeface="Calibri"/>
                <a:sym typeface="Comic Sans MS"/>
              </a:rPr>
              <a:t> »</a:t>
            </a:r>
            <a:endParaRPr lang="fr-FR" noProof="0" dirty="0"/>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599" name="Google Shape;599;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15</a:t>
            </a:fld>
            <a:endParaRPr>
              <a:latin typeface="Comic Sans MS"/>
              <a:ea typeface="Comic Sans MS"/>
              <a:cs typeface="Comic Sans MS"/>
              <a:sym typeface="Comic Sans M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16</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251457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8" name="Google Shape;638;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chemeClr val="dk1"/>
              </a:buClr>
              <a:buSzPts val="1800"/>
              <a:buFont typeface="Calibri"/>
              <a:buNone/>
            </a:pPr>
            <a:r>
              <a:rPr lang="fr-FR" sz="1800" b="1" i="0" dirty="0">
                <a:latin typeface="Calibri"/>
                <a:ea typeface="Calibri"/>
                <a:cs typeface="Calibri"/>
                <a:sym typeface="Calibri"/>
              </a:rPr>
              <a:t>Note pour l’enseignant(e)</a:t>
            </a:r>
            <a:endParaRPr lang="fr-FR" sz="1800" i="0" dirty="0"/>
          </a:p>
          <a:p>
            <a:pPr marL="228600" marR="0" lvl="0" indent="0" algn="l" rtl="0">
              <a:lnSpc>
                <a:spcPct val="100000"/>
              </a:lnSpc>
              <a:spcBef>
                <a:spcPts val="0"/>
              </a:spcBef>
              <a:spcAft>
                <a:spcPts val="0"/>
              </a:spcAft>
              <a:buClr>
                <a:srgbClr val="000000"/>
              </a:buClr>
              <a:buSzPts val="1400"/>
              <a:buFont typeface="Arial"/>
              <a:buNone/>
            </a:pPr>
            <a:r>
              <a:rPr lang="fr-FR" sz="1800" dirty="0">
                <a:latin typeface="Calibri"/>
                <a:ea typeface="Calibri"/>
                <a:cs typeface="Calibri"/>
                <a:sym typeface="Calibri"/>
              </a:rPr>
              <a:t>Donnez aux élèves </a:t>
            </a:r>
            <a:r>
              <a:rPr lang="fr-FR" sz="1800" b="0" u="sng" dirty="0">
                <a:solidFill>
                  <a:schemeClr val="lt1"/>
                </a:solidFill>
                <a:latin typeface="Comic Sans MS"/>
                <a:ea typeface="Comic Sans MS"/>
                <a:cs typeface="Comic Sans MS"/>
                <a:sym typeface="Comic Sans MS"/>
              </a:rPr>
              <a:t>3 minutes </a:t>
            </a:r>
            <a:r>
              <a:rPr lang="fr-FR" sz="1800" b="0" u="none" dirty="0">
                <a:solidFill>
                  <a:schemeClr val="lt1"/>
                </a:solidFill>
                <a:latin typeface="Comic Sans MS"/>
                <a:ea typeface="Comic Sans MS"/>
                <a:cs typeface="Comic Sans MS"/>
                <a:sym typeface="Comic Sans MS"/>
              </a:rPr>
              <a:t>pour travailler</a:t>
            </a:r>
            <a:r>
              <a:rPr lang="fr-FR" sz="1800" b="0" u="none" baseline="0" dirty="0">
                <a:solidFill>
                  <a:schemeClr val="lt1"/>
                </a:solidFill>
                <a:latin typeface="Comic Sans MS"/>
                <a:ea typeface="Comic Sans MS"/>
                <a:cs typeface="Comic Sans MS"/>
                <a:sym typeface="Comic Sans MS"/>
              </a:rPr>
              <a:t> cette activité.</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noProof="0" dirty="0">
                <a:latin typeface="Comic Sans MS" pitchFamily="66" charset="0"/>
              </a:rPr>
              <a:t>L’enseignant</a:t>
            </a:r>
            <a:r>
              <a:rPr lang="fr-FR" sz="1800" b="0" baseline="0" noProof="0" dirty="0">
                <a:latin typeface="Comic Sans MS" pitchFamily="66" charset="0"/>
              </a:rPr>
              <a:t>(e) dit : </a:t>
            </a:r>
            <a:r>
              <a:rPr lang="fr-FR" sz="1800" b="1" i="1" u="none" strike="noStrike" cap="none" baseline="0" noProof="0" dirty="0">
                <a:solidFill>
                  <a:schemeClr val="lt1"/>
                </a:solidFill>
                <a:latin typeface="Comic Sans MS"/>
                <a:sym typeface="Comic Sans MS"/>
              </a:rPr>
              <a:t>« </a:t>
            </a:r>
            <a:r>
              <a:rPr lang="fr-FR" sz="1800" b="1" i="1" u="none" strike="noStrike" cap="none" baseline="0" dirty="0">
                <a:solidFill>
                  <a:srgbClr val="FF0000"/>
                </a:solidFill>
                <a:highlight>
                  <a:srgbClr val="00FFFF"/>
                </a:highlight>
                <a:latin typeface="Calibri"/>
                <a:ea typeface="Comic Sans MS"/>
                <a:cs typeface="Calibri"/>
                <a:sym typeface="Calibri"/>
              </a:rPr>
              <a:t>Quelle est la longueur de [AD] ?</a:t>
            </a:r>
            <a:r>
              <a:rPr lang="fr-FR" sz="1800" b="1" i="1" u="none" strike="noStrike" cap="none" baseline="0" dirty="0">
                <a:solidFill>
                  <a:schemeClr val="lt1"/>
                </a:solidFill>
                <a:highlight>
                  <a:srgbClr val="00FFFF"/>
                </a:highlight>
                <a:latin typeface="Comic Sans MS"/>
                <a:ea typeface="Comic Sans MS"/>
                <a:cs typeface="Calibri"/>
                <a:sym typeface="Comic Sans MS"/>
              </a:rPr>
              <a:t> »</a:t>
            </a:r>
            <a:endParaRPr lang="fr-FR" sz="1800" b="0" u="none" baseline="0" dirty="0">
              <a:solidFill>
                <a:schemeClr val="dk1"/>
              </a:solidFill>
              <a:latin typeface="Calibri"/>
              <a:ea typeface="Comic Sans MS"/>
              <a:cs typeface="Calibri"/>
              <a:sym typeface="Calibri"/>
            </a:endParaRPr>
          </a:p>
          <a:p>
            <a:pPr marL="228600" marR="0" lvl="0" indent="0" algn="l" rtl="0">
              <a:lnSpc>
                <a:spcPct val="107000"/>
              </a:lnSpc>
              <a:spcBef>
                <a:spcPts val="800"/>
              </a:spcBef>
              <a:spcAft>
                <a:spcPts val="0"/>
              </a:spcAft>
              <a:buSzPts val="1400"/>
              <a:buNone/>
            </a:pPr>
            <a:endParaRPr lang="en-US" sz="1800" dirty="0">
              <a:highlight>
                <a:srgbClr val="00FF00"/>
              </a:highlight>
              <a:latin typeface="Calibri"/>
              <a:ea typeface="Calibri"/>
              <a:cs typeface="Calibri"/>
              <a:sym typeface="Calibri"/>
            </a:endParaRPr>
          </a:p>
          <a:p>
            <a:pPr marL="228600" marR="0" lvl="0" indent="0" algn="l" rtl="0">
              <a:lnSpc>
                <a:spcPct val="107000"/>
              </a:lnSpc>
              <a:spcBef>
                <a:spcPts val="800"/>
              </a:spcBef>
              <a:spcAft>
                <a:spcPts val="0"/>
              </a:spcAft>
              <a:buSzPts val="1400"/>
              <a:buNone/>
            </a:pPr>
            <a:r>
              <a:rPr lang="fr-FR" sz="1800" noProof="0" dirty="0">
                <a:highlight>
                  <a:srgbClr val="00FF00"/>
                </a:highlight>
                <a:latin typeface="Calibri"/>
                <a:ea typeface="Calibri"/>
                <a:cs typeface="Calibri"/>
                <a:sym typeface="Calibri"/>
              </a:rPr>
              <a:t>Demandez</a:t>
            </a:r>
            <a:r>
              <a:rPr lang="fr-FR" sz="1800" baseline="0" noProof="0" dirty="0">
                <a:highlight>
                  <a:srgbClr val="00FF00"/>
                </a:highlight>
                <a:latin typeface="Calibri"/>
                <a:ea typeface="Calibri"/>
                <a:cs typeface="Calibri"/>
                <a:sym typeface="Calibri"/>
              </a:rPr>
              <a:t> aux élèves de décrire les étapes qu’ils ont suivies pour tracer le triangle.</a:t>
            </a:r>
            <a:endParaRPr lang="fr-FR" noProof="0" dirty="0"/>
          </a:p>
          <a:p>
            <a:pPr marL="228600" marR="0" lvl="0" indent="0" algn="l" rtl="0">
              <a:lnSpc>
                <a:spcPct val="107000"/>
              </a:lnSpc>
              <a:spcBef>
                <a:spcPts val="800"/>
              </a:spcBef>
              <a:spcAft>
                <a:spcPts val="0"/>
              </a:spcAft>
              <a:buClr>
                <a:srgbClr val="000000"/>
              </a:buClr>
              <a:buSzPts val="1400"/>
              <a:buFont typeface="Arial"/>
              <a:buNone/>
            </a:pPr>
            <a:r>
              <a:rPr lang="fr-FR" sz="1800" noProof="0" dirty="0">
                <a:highlight>
                  <a:srgbClr val="00FF00"/>
                </a:highlight>
                <a:latin typeface="Calibri"/>
                <a:ea typeface="Calibri"/>
                <a:cs typeface="Calibri"/>
                <a:sym typeface="Calibri"/>
              </a:rPr>
              <a:t>Encouragez les </a:t>
            </a:r>
            <a:r>
              <a:rPr lang="fr-FR" sz="1800" baseline="0" noProof="0" dirty="0">
                <a:highlight>
                  <a:srgbClr val="00FF00"/>
                </a:highlight>
                <a:latin typeface="Calibri"/>
                <a:ea typeface="Calibri"/>
                <a:cs typeface="Calibri"/>
                <a:sym typeface="Calibri"/>
              </a:rPr>
              <a:t>élèves à justifier leur réponse.</a:t>
            </a:r>
            <a:endParaRPr lang="fr-FR" sz="1800" noProof="0" dirty="0">
              <a:latin typeface="Calibri"/>
              <a:ea typeface="Calibri"/>
              <a:cs typeface="Calibri"/>
              <a:sym typeface="Calibri"/>
            </a:endParaRPr>
          </a:p>
          <a:p>
            <a:pPr marL="514350" marR="0" lvl="0" indent="-228600" algn="l" rtl="0">
              <a:lnSpc>
                <a:spcPct val="107000"/>
              </a:lnSpc>
              <a:spcBef>
                <a:spcPts val="800"/>
              </a:spcBef>
              <a:spcAft>
                <a:spcPts val="800"/>
              </a:spcAft>
              <a:buSzPts val="1400"/>
              <a:buNone/>
            </a:pPr>
            <a:endParaRPr sz="1800" dirty="0">
              <a:latin typeface="Calibri"/>
              <a:ea typeface="Calibri"/>
              <a:cs typeface="Calibri"/>
              <a:sym typeface="Calibri"/>
            </a:endParaRPr>
          </a:p>
        </p:txBody>
      </p:sp>
      <p:sp>
        <p:nvSpPr>
          <p:cNvPr id="639" name="Google Shape;639;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17</a:t>
            </a:fld>
            <a:endParaRPr>
              <a:latin typeface="Comic Sans MS"/>
              <a:ea typeface="Comic Sans MS"/>
              <a:cs typeface="Comic Sans MS"/>
              <a:sym typeface="Comic Sans M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7" name="Google Shape;657;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200" b="1" i="1" u="none" strike="noStrike" cap="none" baseline="0" noProof="0" dirty="0">
                <a:solidFill>
                  <a:schemeClr val="lt1"/>
                </a:solidFill>
                <a:latin typeface="Comic Sans MS"/>
                <a:sym typeface="Comic Sans MS"/>
              </a:rPr>
              <a:t>« </a:t>
            </a:r>
            <a:r>
              <a:rPr lang="fr-FR" sz="1200" b="1" i="1" u="none" strike="noStrike" cap="none" noProof="0" dirty="0">
                <a:solidFill>
                  <a:srgbClr val="FF0000"/>
                </a:solidFill>
                <a:highlight>
                  <a:srgbClr val="00FFFF"/>
                </a:highlight>
                <a:latin typeface="Calibri"/>
                <a:ea typeface="Comic Sans MS"/>
                <a:cs typeface="Calibri"/>
                <a:sym typeface="Calibri"/>
              </a:rPr>
              <a:t>Puisque</a:t>
            </a:r>
            <a:r>
              <a:rPr lang="fr-FR" sz="1200" b="1" i="1" u="none" strike="noStrike" cap="none" baseline="0" noProof="0" dirty="0">
                <a:solidFill>
                  <a:srgbClr val="FF0000"/>
                </a:solidFill>
                <a:highlight>
                  <a:srgbClr val="00FFFF"/>
                </a:highlight>
                <a:latin typeface="Calibri"/>
                <a:ea typeface="Comic Sans MS"/>
                <a:cs typeface="Calibri"/>
                <a:sym typeface="Calibri"/>
              </a:rPr>
              <a:t> [</a:t>
            </a:r>
            <a:r>
              <a:rPr lang="fr-FR" sz="1200" b="1" i="1" u="none" strike="noStrike" cap="none" noProof="0" dirty="0">
                <a:solidFill>
                  <a:srgbClr val="FF0000"/>
                </a:solidFill>
                <a:highlight>
                  <a:srgbClr val="00FFFF"/>
                </a:highlight>
                <a:latin typeface="Calibri"/>
                <a:ea typeface="Calibri"/>
                <a:cs typeface="Calibri"/>
                <a:sym typeface="Calibri"/>
              </a:rPr>
              <a:t>CD]  est une</a:t>
            </a:r>
            <a:r>
              <a:rPr lang="fr-FR" sz="1200" b="1" i="1" u="none" strike="noStrike" cap="none" baseline="0" noProof="0" dirty="0">
                <a:solidFill>
                  <a:srgbClr val="FF0000"/>
                </a:solidFill>
                <a:highlight>
                  <a:srgbClr val="00FFFF"/>
                </a:highlight>
                <a:latin typeface="Calibri"/>
                <a:ea typeface="Calibri"/>
                <a:cs typeface="Calibri"/>
                <a:sym typeface="Calibri"/>
              </a:rPr>
              <a:t> médiane du </a:t>
            </a:r>
            <a:r>
              <a:rPr lang="fr-FR" sz="1200" b="1" i="1" u="none" strike="noStrike" cap="none" noProof="0" dirty="0">
                <a:solidFill>
                  <a:srgbClr val="FF0000"/>
                </a:solidFill>
                <a:highlight>
                  <a:srgbClr val="00FFFF"/>
                </a:highlight>
                <a:latin typeface="Calibri"/>
                <a:ea typeface="Calibri"/>
                <a:cs typeface="Calibri"/>
                <a:sym typeface="Calibri"/>
              </a:rPr>
              <a:t>triangle ABC, alors D est</a:t>
            </a:r>
            <a:r>
              <a:rPr lang="fr-FR" sz="1200" b="1" i="1" u="none" strike="noStrike" cap="none" baseline="0" noProof="0" dirty="0">
                <a:solidFill>
                  <a:srgbClr val="FF0000"/>
                </a:solidFill>
                <a:highlight>
                  <a:srgbClr val="00FFFF"/>
                </a:highlight>
                <a:latin typeface="Calibri"/>
                <a:ea typeface="Calibri"/>
                <a:cs typeface="Calibri"/>
                <a:sym typeface="Calibri"/>
              </a:rPr>
              <a:t> le milieu de </a:t>
            </a:r>
            <a:r>
              <a:rPr lang="fr-FR" sz="1200" b="1" i="1" u="none" strike="noStrike" cap="none" noProof="0" dirty="0">
                <a:solidFill>
                  <a:srgbClr val="FF0000"/>
                </a:solidFill>
                <a:highlight>
                  <a:srgbClr val="00FFFF"/>
                </a:highlight>
                <a:latin typeface="Calibri"/>
                <a:ea typeface="Calibri"/>
                <a:cs typeface="Calibri"/>
                <a:sym typeface="Calibri"/>
              </a:rPr>
              <a:t>[AB], donc la longueur de [AD] est égale à la moitié de celle de [AB]. On divise la longueur de [AB] par 2.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200" b="1" i="1" u="none" strike="noStrike" cap="none" noProof="0" dirty="0">
                <a:solidFill>
                  <a:srgbClr val="FF0000"/>
                </a:solidFill>
                <a:highlight>
                  <a:srgbClr val="00FFFF"/>
                </a:highlight>
                <a:latin typeface="Calibri"/>
                <a:ea typeface="Calibri"/>
                <a:cs typeface="Calibri"/>
                <a:sym typeface="Calibri"/>
              </a:rPr>
              <a:t>Donc, si AB = 6,4 cm alors AD = 3,2 cm</a:t>
            </a:r>
            <a:r>
              <a:rPr lang="fr-FR" sz="1200" b="1" i="1" u="none" strike="noStrike" cap="none" noProof="0" dirty="0">
                <a:solidFill>
                  <a:schemeClr val="lt1"/>
                </a:solidFill>
                <a:latin typeface="Comic Sans MS"/>
                <a:ea typeface="Comic Sans MS"/>
                <a:cs typeface="Comic Sans MS"/>
                <a:sym typeface="Comic Sans MS"/>
              </a:rPr>
              <a:t>. »</a:t>
            </a:r>
            <a:endParaRPr lang="fr-FR" noProof="0" dirty="0"/>
          </a:p>
        </p:txBody>
      </p:sp>
      <p:sp>
        <p:nvSpPr>
          <p:cNvPr id="658" name="Google Shape;658;p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18</a:t>
            </a:fld>
            <a:endParaRPr>
              <a:latin typeface="Comic Sans MS"/>
              <a:ea typeface="Comic Sans MS"/>
              <a:cs typeface="Comic Sans MS"/>
              <a:sym typeface="Comic Sans M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sz="1800" b="1" dirty="0">
                <a:highlight>
                  <a:srgbClr val="00FFFF"/>
                </a:highlight>
                <a:latin typeface="Calibri"/>
                <a:ea typeface="Calibri"/>
                <a:cs typeface="Calibri"/>
                <a:sym typeface="Calibri"/>
              </a:rPr>
              <a:t>Maintenant,</a:t>
            </a:r>
            <a:r>
              <a:rPr lang="fr-FR" sz="1800" b="1" baseline="0" dirty="0">
                <a:highlight>
                  <a:srgbClr val="00FFFF"/>
                </a:highlight>
                <a:latin typeface="Calibri"/>
                <a:ea typeface="Calibri"/>
                <a:cs typeface="Calibri"/>
                <a:sym typeface="Calibri"/>
              </a:rPr>
              <a:t> comptez jusqu’à 10 et je suis sûr(e) que vous pouvez le faire.</a:t>
            </a:r>
            <a:endParaRPr lang="fr-FR" sz="1800" b="1" dirty="0">
              <a:latin typeface="Calibri"/>
              <a:ea typeface="Calibri"/>
              <a:cs typeface="Calibri"/>
              <a:sym typeface="Calibri"/>
            </a:endParaRPr>
          </a:p>
          <a:p>
            <a:pPr marL="228600" marR="0" lvl="0" indent="0" algn="l" rtl="0">
              <a:lnSpc>
                <a:spcPct val="107000"/>
              </a:lnSpc>
              <a:spcBef>
                <a:spcPts val="800"/>
              </a:spcBef>
              <a:spcAft>
                <a:spcPts val="0"/>
              </a:spcAft>
              <a:buSzPts val="1400"/>
              <a:buNone/>
            </a:pPr>
            <a:r>
              <a:rPr lang="fr-FR" sz="1800" b="1" dirty="0">
                <a:highlight>
                  <a:srgbClr val="00FFFF"/>
                </a:highlight>
                <a:latin typeface="Calibri"/>
                <a:ea typeface="Calibri"/>
                <a:cs typeface="Calibri"/>
                <a:sym typeface="Calibri"/>
              </a:rPr>
              <a:t>Vérifiez votre</a:t>
            </a:r>
            <a:r>
              <a:rPr lang="fr-FR" sz="1800" b="1" baseline="0" dirty="0">
                <a:highlight>
                  <a:srgbClr val="00FFFF"/>
                </a:highlight>
                <a:latin typeface="Calibri"/>
                <a:ea typeface="Calibri"/>
                <a:cs typeface="Calibri"/>
                <a:sym typeface="Calibri"/>
              </a:rPr>
              <a:t> compréhension</a:t>
            </a:r>
            <a:r>
              <a:rPr lang="fr-FR" sz="1800" b="1" noProof="0" dirty="0">
                <a:latin typeface="Calibri"/>
                <a:ea typeface="Calibri"/>
                <a:cs typeface="Calibri"/>
                <a:sym typeface="Calibri"/>
              </a:rPr>
              <a:t>. »</a:t>
            </a:r>
            <a:endParaRPr lang="fr-FR" sz="1800" b="1" noProof="0" dirty="0">
              <a:latin typeface="Arial"/>
              <a:ea typeface="Calibri"/>
              <a:cs typeface="Arial"/>
              <a:sym typeface="Arial"/>
            </a:endParaRPr>
          </a:p>
          <a:p>
            <a:pPr marL="228600" marR="0" lvl="0" indent="0" algn="l" rtl="0">
              <a:lnSpc>
                <a:spcPct val="107000"/>
              </a:lnSpc>
              <a:spcBef>
                <a:spcPts val="800"/>
              </a:spcBef>
              <a:spcAft>
                <a:spcPts val="0"/>
              </a:spcAft>
              <a:buSzPts val="1400"/>
              <a:buNone/>
            </a:pPr>
            <a:endParaRPr lang="en-US" sz="1800" b="0" dirty="0">
              <a:latin typeface="Arial"/>
              <a:ea typeface="Arial"/>
              <a:cs typeface="Arial"/>
              <a:sym typeface="Arial"/>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noProof="0" dirty="0">
                <a:latin typeface="Comic Sans MS" pitchFamily="66" charset="0"/>
              </a:rPr>
              <a:t>L’enseignant</a:t>
            </a:r>
            <a:r>
              <a:rPr lang="fr-FR" sz="1800" b="0" baseline="0" noProof="0" dirty="0">
                <a:latin typeface="Comic Sans MS" pitchFamily="66" charset="0"/>
              </a:rPr>
              <a:t>(e) dit : </a:t>
            </a:r>
            <a:r>
              <a:rPr lang="fr-FR" sz="1800" b="1" i="1" u="none" strike="noStrike" cap="none" baseline="0" noProof="0" dirty="0">
                <a:solidFill>
                  <a:schemeClr val="lt1"/>
                </a:solidFill>
                <a:latin typeface="Comic Sans MS"/>
                <a:sym typeface="Comic Sans MS"/>
              </a:rPr>
              <a:t>« </a:t>
            </a:r>
            <a:r>
              <a:rPr lang="fr-FR" sz="1800" b="1" i="1" u="none" strike="noStrike" cap="none" baseline="0" dirty="0">
                <a:solidFill>
                  <a:srgbClr val="FF0000"/>
                </a:solidFill>
                <a:highlight>
                  <a:srgbClr val="00FFFF"/>
                </a:highlight>
                <a:latin typeface="Calibri"/>
                <a:ea typeface="Comic Sans MS"/>
                <a:cs typeface="Calibri"/>
                <a:sym typeface="Calibri"/>
              </a:rPr>
              <a:t>Quelle est la longueur de [AD] ? »</a:t>
            </a:r>
            <a:endParaRPr lang="fr-FR" sz="1800" dirty="0"/>
          </a:p>
          <a:p>
            <a:pPr marL="514350" marR="0" lvl="0" indent="-228600" algn="l" rtl="0">
              <a:lnSpc>
                <a:spcPct val="107000"/>
              </a:lnSpc>
              <a:spcBef>
                <a:spcPts val="800"/>
              </a:spcBef>
              <a:spcAft>
                <a:spcPts val="0"/>
              </a:spcAft>
              <a:buSzPts val="1400"/>
              <a:buNone/>
            </a:pPr>
            <a:endParaRPr sz="1800" dirty="0">
              <a:latin typeface="Arial"/>
              <a:ea typeface="Arial"/>
              <a:cs typeface="Arial"/>
              <a:sym typeface="Arial"/>
            </a:endParaRPr>
          </a:p>
        </p:txBody>
      </p:sp>
      <p:sp>
        <p:nvSpPr>
          <p:cNvPr id="676" name="Google Shape;676;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19</a:t>
            </a:fld>
            <a:endParaRPr>
              <a:latin typeface="Comic Sans MS"/>
              <a:ea typeface="Comic Sans MS"/>
              <a:cs typeface="Comic Sans MS"/>
              <a:sym typeface="Comic Sans M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228600" indent="0"/>
            <a:r>
              <a:rPr lang="fr-FR" dirty="0">
                <a:latin typeface="Comic Sans MS" pitchFamily="66" charset="0"/>
              </a:rPr>
              <a:t>L’enseignant</a:t>
            </a:r>
            <a:r>
              <a:rPr lang="fr-FR" baseline="0" dirty="0">
                <a:latin typeface="Comic Sans MS" pitchFamily="66" charset="0"/>
              </a:rPr>
              <a:t>(e) dit : </a:t>
            </a:r>
            <a:r>
              <a:rPr lang="fr-FR" sz="1200" b="1" i="1" u="none" strike="noStrike" cap="none" baseline="0" dirty="0">
                <a:solidFill>
                  <a:schemeClr val="lt1"/>
                </a:solidFill>
                <a:latin typeface="Comic Sans MS"/>
                <a:sym typeface="Comic Sans MS"/>
              </a:rPr>
              <a:t>« </a:t>
            </a:r>
            <a:r>
              <a:rPr lang="fr-FR" sz="1200" b="1" i="1" u="none" strike="noStrike" cap="none" dirty="0">
                <a:solidFill>
                  <a:srgbClr val="FF0000"/>
                </a:solidFill>
                <a:highlight>
                  <a:srgbClr val="00FFFF"/>
                </a:highlight>
                <a:latin typeface="Calibri"/>
                <a:ea typeface="Comic Sans MS"/>
                <a:cs typeface="Calibri"/>
                <a:sym typeface="Comic Sans MS"/>
              </a:rPr>
              <a:t>À</a:t>
            </a:r>
            <a:r>
              <a:rPr lang="fr-FR" sz="1200" b="1" i="1" u="none" strike="noStrike" cap="none" dirty="0">
                <a:solidFill>
                  <a:srgbClr val="FF0000"/>
                </a:solidFill>
                <a:highlight>
                  <a:srgbClr val="00FFFF"/>
                </a:highlight>
                <a:latin typeface="Calibri"/>
                <a:ea typeface="Calibri"/>
                <a:cs typeface="Calibri"/>
                <a:sym typeface="Calibri"/>
              </a:rPr>
              <a:t> la fin de cette séance, vous serez capable</a:t>
            </a:r>
            <a:r>
              <a:rPr lang="fr-FR" sz="1200" b="1" i="1" u="none" strike="noStrike" cap="none" baseline="0" dirty="0">
                <a:solidFill>
                  <a:srgbClr val="FF0000"/>
                </a:solidFill>
                <a:highlight>
                  <a:srgbClr val="00FFFF"/>
                </a:highlight>
                <a:latin typeface="Calibri"/>
                <a:ea typeface="Calibri"/>
                <a:cs typeface="Calibri"/>
                <a:sym typeface="Calibri"/>
              </a:rPr>
              <a:t> de construire les trois médianes d’un triangle et de connaître qu’elles sont concourantes. »</a:t>
            </a:r>
            <a:endParaRPr lang="fr-FR" dirty="0">
              <a:latin typeface="Arial"/>
              <a:ea typeface="Arial"/>
              <a:cs typeface="Arial"/>
              <a:sym typeface="Arial"/>
            </a:endParaRPr>
          </a:p>
        </p:txBody>
      </p:sp>
      <p:sp>
        <p:nvSpPr>
          <p:cNvPr id="307" name="Google Shape;307;p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None/>
            </a:pPr>
            <a:fld id="{00000000-1234-1234-1234-123412341234}" type="slidenum">
              <a:rPr lang="en-US" sz="1200">
                <a:solidFill>
                  <a:schemeClr val="dk1"/>
                </a:solidFill>
              </a:rPr>
              <a:t>2</a:t>
            </a:fld>
            <a:endParaRPr sz="1200">
              <a:solidFill>
                <a:schemeClr val="dk1"/>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3" name="Google Shape;693;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200" b="1" i="1" u="none" strike="noStrike" cap="none" baseline="0" noProof="0" dirty="0">
                <a:solidFill>
                  <a:schemeClr val="lt1"/>
                </a:solidFill>
                <a:latin typeface="Comic Sans MS"/>
                <a:sym typeface="Comic Sans MS"/>
              </a:rPr>
              <a:t>« </a:t>
            </a:r>
            <a:r>
              <a:rPr lang="fr-FR" sz="1200" b="1" i="1" u="none" strike="noStrike" cap="none" dirty="0">
                <a:solidFill>
                  <a:srgbClr val="FF0000"/>
                </a:solidFill>
                <a:highlight>
                  <a:srgbClr val="00FFFF"/>
                </a:highlight>
                <a:latin typeface="Calibri"/>
                <a:ea typeface="Comic Sans MS"/>
                <a:cs typeface="Calibri"/>
                <a:sym typeface="Calibri"/>
              </a:rPr>
              <a:t>Puisque</a:t>
            </a:r>
            <a:r>
              <a:rPr lang="fr-FR" sz="1200" b="1" i="1" u="none" strike="noStrike" cap="none" baseline="0" dirty="0">
                <a:solidFill>
                  <a:srgbClr val="FF0000"/>
                </a:solidFill>
                <a:highlight>
                  <a:srgbClr val="00FFFF"/>
                </a:highlight>
                <a:latin typeface="Calibri"/>
                <a:ea typeface="Comic Sans MS"/>
                <a:cs typeface="Calibri"/>
                <a:sym typeface="Calibri"/>
              </a:rPr>
              <a:t> [</a:t>
            </a:r>
            <a:r>
              <a:rPr lang="fr-FR" sz="1200" b="1" i="1" u="none" strike="noStrike" cap="none" dirty="0">
                <a:solidFill>
                  <a:srgbClr val="FF0000"/>
                </a:solidFill>
                <a:highlight>
                  <a:srgbClr val="00FFFF"/>
                </a:highlight>
                <a:latin typeface="Calibri"/>
                <a:ea typeface="Calibri"/>
                <a:cs typeface="Calibri"/>
                <a:sym typeface="Calibri"/>
              </a:rPr>
              <a:t>CD] est une</a:t>
            </a:r>
            <a:r>
              <a:rPr lang="fr-FR" sz="1200" b="1" i="1" u="none" strike="noStrike" cap="none" baseline="0" dirty="0">
                <a:solidFill>
                  <a:srgbClr val="FF0000"/>
                </a:solidFill>
                <a:highlight>
                  <a:srgbClr val="00FFFF"/>
                </a:highlight>
                <a:latin typeface="Calibri"/>
                <a:ea typeface="Calibri"/>
                <a:cs typeface="Calibri"/>
                <a:sym typeface="Calibri"/>
              </a:rPr>
              <a:t> médiane du </a:t>
            </a:r>
            <a:r>
              <a:rPr lang="fr-FR" sz="1200" b="1" i="1" u="none" strike="noStrike" cap="none" dirty="0">
                <a:solidFill>
                  <a:srgbClr val="FF0000"/>
                </a:solidFill>
                <a:highlight>
                  <a:srgbClr val="00FFFF"/>
                </a:highlight>
                <a:latin typeface="Calibri"/>
                <a:ea typeface="Calibri"/>
                <a:cs typeface="Calibri"/>
                <a:sym typeface="Calibri"/>
              </a:rPr>
              <a:t>triangle ABC, alors D est</a:t>
            </a:r>
            <a:r>
              <a:rPr lang="fr-FR" sz="1200" b="1" i="1" u="none" strike="noStrike" cap="none" baseline="0" dirty="0">
                <a:solidFill>
                  <a:srgbClr val="FF0000"/>
                </a:solidFill>
                <a:highlight>
                  <a:srgbClr val="00FFFF"/>
                </a:highlight>
                <a:latin typeface="Calibri"/>
                <a:ea typeface="Calibri"/>
                <a:cs typeface="Calibri"/>
                <a:sym typeface="Calibri"/>
              </a:rPr>
              <a:t> le milieu de </a:t>
            </a:r>
            <a:r>
              <a:rPr lang="fr-FR" sz="1200" b="1" i="1" u="none" strike="noStrike" cap="none" dirty="0">
                <a:solidFill>
                  <a:srgbClr val="FF0000"/>
                </a:solidFill>
                <a:highlight>
                  <a:srgbClr val="00FFFF"/>
                </a:highlight>
                <a:latin typeface="Calibri"/>
                <a:ea typeface="Calibri"/>
                <a:cs typeface="Calibri"/>
                <a:sym typeface="Calibri"/>
              </a:rPr>
              <a:t>[AB].</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u="none" strike="noStrike" cap="none" noProof="0" dirty="0">
                <a:solidFill>
                  <a:srgbClr val="FF0000"/>
                </a:solidFill>
                <a:highlight>
                  <a:srgbClr val="00FFFF"/>
                </a:highlight>
                <a:latin typeface="Calibri"/>
                <a:ea typeface="Calibri"/>
                <a:cs typeface="Calibri"/>
                <a:sym typeface="Calibri"/>
              </a:rPr>
              <a:t>AD = BD = AB </a:t>
            </a:r>
            <a:r>
              <a:rPr lang="fr-FR" sz="1200" b="1" i="0" u="none" strike="noStrike" cap="none" noProof="0" dirty="0">
                <a:solidFill>
                  <a:srgbClr val="FF0000"/>
                </a:solidFill>
                <a:highlight>
                  <a:srgbClr val="00FFFF"/>
                </a:highlight>
                <a:latin typeface="Cambria Math"/>
                <a:ea typeface="Cambria Math"/>
                <a:cs typeface="Cambria Math"/>
                <a:sym typeface="Cambria Math"/>
              </a:rPr>
              <a:t>÷</a:t>
            </a:r>
            <a:r>
              <a:rPr lang="fr-FR" sz="1200" b="1" i="1" u="none" strike="noStrike" cap="none" noProof="0" dirty="0">
                <a:solidFill>
                  <a:srgbClr val="FF0000"/>
                </a:solidFill>
                <a:highlight>
                  <a:srgbClr val="00FFFF"/>
                </a:highlight>
                <a:latin typeface="Calibri"/>
                <a:ea typeface="Calibri"/>
                <a:cs typeface="Calibri"/>
                <a:sym typeface="Calibri"/>
              </a:rPr>
              <a:t> 2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200" b="1" i="1" u="none" strike="noStrike" cap="none" noProof="0" dirty="0">
                <a:solidFill>
                  <a:srgbClr val="FF0000"/>
                </a:solidFill>
                <a:highlight>
                  <a:srgbClr val="00FFFF"/>
                </a:highlight>
                <a:latin typeface="Calibri"/>
                <a:ea typeface="Calibri"/>
                <a:cs typeface="Calibri"/>
                <a:sym typeface="Calibri"/>
              </a:rPr>
              <a:t>Donc, si BD = 4,2 cm alors AD = 4,2 cm</a:t>
            </a:r>
            <a:r>
              <a:rPr lang="fr-FR" sz="1200" b="1" i="1" u="none" strike="noStrike" cap="none" noProof="0" dirty="0">
                <a:solidFill>
                  <a:schemeClr val="lt1"/>
                </a:solidFill>
                <a:latin typeface="Comic Sans MS"/>
                <a:ea typeface="Comic Sans MS"/>
                <a:cs typeface="Comic Sans MS"/>
                <a:sym typeface="Comic Sans MS"/>
              </a:rPr>
              <a:t>. »</a:t>
            </a:r>
            <a:endParaRPr lang="fr-FR" noProof="0" dirty="0"/>
          </a:p>
        </p:txBody>
      </p:sp>
      <p:sp>
        <p:nvSpPr>
          <p:cNvPr id="694" name="Google Shape;694;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20</a:t>
            </a:fld>
            <a:endParaRPr>
              <a:latin typeface="Comic Sans MS"/>
              <a:ea typeface="Comic Sans MS"/>
              <a:cs typeface="Comic Sans MS"/>
              <a:sym typeface="Comic Sans M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1" name="Google Shape;711;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sz="1000" b="1" i="1" u="none" strike="noStrike" cap="none" noProof="0" dirty="0">
                <a:solidFill>
                  <a:srgbClr val="FF0000"/>
                </a:solidFill>
                <a:highlight>
                  <a:srgbClr val="00FFFF"/>
                </a:highlight>
                <a:latin typeface="Calibri"/>
                <a:ea typeface="Calibri"/>
                <a:cs typeface="Calibri"/>
                <a:sym typeface="Calibri"/>
              </a:rPr>
              <a:t>Utilisez les instruments de</a:t>
            </a:r>
            <a:r>
              <a:rPr lang="fr-FR" sz="1000" b="1" i="1" u="none" strike="noStrike" cap="none" baseline="0" noProof="0" dirty="0">
                <a:solidFill>
                  <a:srgbClr val="FF0000"/>
                </a:solidFill>
                <a:highlight>
                  <a:srgbClr val="00FFFF"/>
                </a:highlight>
                <a:latin typeface="Calibri"/>
                <a:ea typeface="Calibri"/>
                <a:cs typeface="Calibri"/>
                <a:sym typeface="Calibri"/>
              </a:rPr>
              <a:t> la boîte à outils et tracez.</a:t>
            </a:r>
            <a:endParaRPr lang="fr-FR" noProof="0" dirty="0"/>
          </a:p>
          <a:p>
            <a:pPr marL="228600" lvl="0" indent="0" algn="l" rtl="0">
              <a:lnSpc>
                <a:spcPct val="100000"/>
              </a:lnSpc>
              <a:spcBef>
                <a:spcPts val="0"/>
              </a:spcBef>
              <a:spcAft>
                <a:spcPts val="0"/>
              </a:spcAft>
              <a:buSzPts val="1400"/>
              <a:buFont typeface="Calibri"/>
              <a:buChar char="-"/>
            </a:pPr>
            <a:r>
              <a:rPr lang="fr-FR" sz="1000" b="1" i="1" u="none" strike="noStrike" cap="none" noProof="0" dirty="0">
                <a:solidFill>
                  <a:srgbClr val="FF0000"/>
                </a:solidFill>
                <a:highlight>
                  <a:srgbClr val="00FFFF"/>
                </a:highlight>
                <a:latin typeface="Calibri"/>
                <a:ea typeface="Calibri"/>
                <a:cs typeface="Calibri"/>
                <a:sym typeface="Calibri"/>
              </a:rPr>
              <a:t>[RB], une médiane du triangle RST.</a:t>
            </a:r>
            <a:endParaRPr lang="fr-FR" noProof="0" dirty="0"/>
          </a:p>
          <a:p>
            <a:pPr marL="228600" lvl="0" indent="0" algn="l" rtl="0">
              <a:lnSpc>
                <a:spcPct val="100000"/>
              </a:lnSpc>
              <a:spcBef>
                <a:spcPts val="0"/>
              </a:spcBef>
              <a:spcAft>
                <a:spcPts val="0"/>
              </a:spcAft>
              <a:buSzPts val="1400"/>
              <a:buFont typeface="Calibri"/>
              <a:buChar char="-"/>
            </a:pPr>
            <a:r>
              <a:rPr lang="fr-FR" sz="1000" b="1" i="1" u="none" strike="noStrike" cap="none" noProof="0" dirty="0">
                <a:solidFill>
                  <a:srgbClr val="FF0000"/>
                </a:solidFill>
                <a:highlight>
                  <a:srgbClr val="00FFFF"/>
                </a:highlight>
                <a:latin typeface="Calibri"/>
                <a:ea typeface="Calibri"/>
                <a:cs typeface="Calibri"/>
                <a:sym typeface="Calibri"/>
              </a:rPr>
              <a:t>[BK], une médiane du triangle RBT.</a:t>
            </a:r>
            <a:endParaRPr lang="fr-FR" noProof="0" dirty="0"/>
          </a:p>
          <a:p>
            <a:pPr marL="228600" lvl="0" indent="0" algn="l" rtl="0">
              <a:lnSpc>
                <a:spcPct val="100000"/>
              </a:lnSpc>
              <a:spcBef>
                <a:spcPts val="0"/>
              </a:spcBef>
              <a:spcAft>
                <a:spcPts val="0"/>
              </a:spcAft>
              <a:buSzPts val="1400"/>
              <a:buFont typeface="Calibri"/>
              <a:buChar char="-"/>
            </a:pPr>
            <a:r>
              <a:rPr lang="fr-FR" sz="1000" b="1" i="1" u="none" strike="noStrike" cap="none" noProof="0" dirty="0">
                <a:solidFill>
                  <a:srgbClr val="FF0000"/>
                </a:solidFill>
                <a:highlight>
                  <a:srgbClr val="00FFFF"/>
                </a:highlight>
                <a:latin typeface="Calibri"/>
                <a:ea typeface="Calibri"/>
                <a:cs typeface="Calibri"/>
                <a:sym typeface="Calibri"/>
              </a:rPr>
              <a:t>[KJ], une médiane du triangle BKT</a:t>
            </a:r>
            <a:r>
              <a:rPr lang="fr-FR" sz="1000" b="1" i="1" u="none" strike="noStrike" cap="none" noProof="0" dirty="0">
                <a:solidFill>
                  <a:schemeClr val="lt1"/>
                </a:solidFill>
                <a:latin typeface="Comic Sans MS"/>
                <a:ea typeface="Comic Sans MS"/>
                <a:cs typeface="Comic Sans MS"/>
                <a:sym typeface="Comic Sans MS"/>
              </a:rPr>
              <a:t>. »</a:t>
            </a:r>
          </a:p>
          <a:p>
            <a:pPr marL="228600" lvl="0" indent="0" algn="l" rtl="0">
              <a:lnSpc>
                <a:spcPct val="100000"/>
              </a:lnSpc>
              <a:spcBef>
                <a:spcPts val="0"/>
              </a:spcBef>
              <a:spcAft>
                <a:spcPts val="0"/>
              </a:spcAft>
              <a:buSzPts val="1400"/>
              <a:buFont typeface="Calibri"/>
              <a:buNone/>
            </a:pP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0" baseline="0" noProof="0" dirty="0">
                <a:solidFill>
                  <a:srgbClr val="595959"/>
                </a:solidFill>
                <a:latin typeface="Comic Sans MS" pitchFamily="66" charset="0"/>
              </a:rPr>
              <a:t>Donnez aux élèves le temps pour compléter l’activité.</a:t>
            </a:r>
            <a:endParaRPr lang="fr-FR" sz="1000" noProof="0" dirty="0"/>
          </a:p>
          <a:p>
            <a:pPr marL="457200" marR="0" lvl="0" indent="-228600" algn="l" rtl="0">
              <a:lnSpc>
                <a:spcPct val="100000"/>
              </a:lnSpc>
              <a:spcBef>
                <a:spcPts val="80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712" name="Google Shape;712;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21</a:t>
            </a:fld>
            <a:endParaRPr>
              <a:latin typeface="Comic Sans MS"/>
              <a:ea typeface="Comic Sans MS"/>
              <a:cs typeface="Comic Sans MS"/>
              <a:sym typeface="Comic Sans M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
        <p:cNvGrpSpPr/>
        <p:nvPr/>
      </p:nvGrpSpPr>
      <p:grpSpPr>
        <a:xfrm>
          <a:off x="0" y="0"/>
          <a:ext cx="0" cy="0"/>
          <a:chOff x="0" y="0"/>
          <a:chExt cx="0" cy="0"/>
        </a:xfrm>
      </p:grpSpPr>
      <p:sp>
        <p:nvSpPr>
          <p:cNvPr id="736" name="Google Shape;736;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7" name="Google Shape;737;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endParaRPr lang="fr-FR" sz="100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0" noProof="0" dirty="0">
                <a:latin typeface="Comic Sans MS" pitchFamily="66" charset="0"/>
              </a:rPr>
              <a:t>L’enseignant</a:t>
            </a:r>
            <a:r>
              <a:rPr lang="fr-FR" sz="1000" b="0" baseline="0" noProof="0" dirty="0">
                <a:latin typeface="Comic Sans MS" pitchFamily="66" charset="0"/>
              </a:rPr>
              <a:t>(e) dit : </a:t>
            </a:r>
            <a:r>
              <a:rPr lang="fr-FR" sz="1000" b="1" baseline="0" noProof="0" dirty="0">
                <a:latin typeface="Comic Sans MS" pitchFamily="66" charset="0"/>
              </a:rPr>
              <a:t>«</a:t>
            </a:r>
            <a:r>
              <a:rPr lang="fr-FR" sz="1000" b="0" baseline="0" noProof="0" dirty="0">
                <a:latin typeface="Comic Sans MS" pitchFamily="66" charset="0"/>
              </a:rPr>
              <a:t> </a:t>
            </a:r>
            <a:r>
              <a:rPr lang="fr-FR" sz="1000" b="1" i="1" u="none" strike="noStrike" cap="none" noProof="0" dirty="0">
                <a:solidFill>
                  <a:srgbClr val="FF0000"/>
                </a:solidFill>
                <a:highlight>
                  <a:srgbClr val="00FFFF"/>
                </a:highlight>
                <a:latin typeface="Calibri"/>
                <a:ea typeface="Calibri"/>
                <a:cs typeface="Calibri"/>
                <a:sym typeface="Calibri"/>
              </a:rPr>
              <a:t>Utilisez la figure pour compléter.</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B est</a:t>
            </a:r>
            <a:r>
              <a:rPr lang="fr-FR" sz="1000" b="1" i="1" u="none" strike="noStrike" cap="none" baseline="0" noProof="0" dirty="0">
                <a:solidFill>
                  <a:srgbClr val="FF0000"/>
                </a:solidFill>
                <a:highlight>
                  <a:srgbClr val="00FFFF"/>
                </a:highlight>
                <a:latin typeface="Calibri"/>
                <a:ea typeface="Calibri"/>
                <a:cs typeface="Calibri"/>
                <a:sym typeface="Calibri"/>
              </a:rPr>
              <a:t> le milieu de quel segment ? »</a:t>
            </a:r>
            <a:endParaRPr lang="fr-FR" noProof="0"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000" b="0" baseline="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0" baseline="0" noProof="0" dirty="0">
                <a:solidFill>
                  <a:srgbClr val="595959"/>
                </a:solidFill>
                <a:latin typeface="Comic Sans MS" pitchFamily="66" charset="0"/>
              </a:rPr>
              <a:t>Donnez aux élèves le temps pour compléter l’activité.</a:t>
            </a:r>
            <a:endParaRPr lang="fr-FR" sz="1000" noProof="0" dirty="0"/>
          </a:p>
          <a:p>
            <a:pPr marL="228600" indent="0"/>
            <a:endParaRPr lang="en-US" sz="1000" b="1" u="none" dirty="0"/>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738" name="Google Shape;738;p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22</a:t>
            </a:fld>
            <a:endParaRPr>
              <a:latin typeface="Comic Sans MS"/>
              <a:ea typeface="Comic Sans MS"/>
              <a:cs typeface="Comic Sans MS"/>
              <a:sym typeface="Comic Sans M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0"/>
        <p:cNvGrpSpPr/>
        <p:nvPr/>
      </p:nvGrpSpPr>
      <p:grpSpPr>
        <a:xfrm>
          <a:off x="0" y="0"/>
          <a:ext cx="0" cy="0"/>
          <a:chOff x="0" y="0"/>
          <a:chExt cx="0" cy="0"/>
        </a:xfrm>
      </p:grpSpPr>
      <p:sp>
        <p:nvSpPr>
          <p:cNvPr id="761" name="Google Shape;76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2" name="Google Shape;762;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rgbClr val="FF0000"/>
                </a:solidFill>
                <a:highlight>
                  <a:srgbClr val="00FFFF"/>
                </a:highlight>
                <a:latin typeface="Calibri"/>
                <a:ea typeface="Calibri"/>
                <a:cs typeface="Calibri"/>
                <a:sym typeface="Calibri"/>
              </a:rPr>
              <a:t>Puisque [RB] est une médiane du triangle RST, </a:t>
            </a:r>
            <a:r>
              <a:rPr lang="fr-FR" sz="1000" b="1" i="1" u="none" strike="noStrike" cap="none" baseline="0" noProof="0" dirty="0">
                <a:solidFill>
                  <a:srgbClr val="FF0000"/>
                </a:solidFill>
                <a:highlight>
                  <a:srgbClr val="00FFFF"/>
                </a:highlight>
                <a:latin typeface="Calibri"/>
                <a:ea typeface="Calibri"/>
                <a:cs typeface="Calibri"/>
                <a:sym typeface="Calibri"/>
              </a:rPr>
              <a:t>alors B est le milieu de</a:t>
            </a:r>
            <a:r>
              <a:rPr lang="fr-FR" sz="1000" b="1" i="1" u="none" strike="noStrike" cap="none" noProof="0" dirty="0">
                <a:solidFill>
                  <a:srgbClr val="FF0000"/>
                </a:solidFill>
                <a:highlight>
                  <a:srgbClr val="00FFFF"/>
                </a:highlight>
                <a:latin typeface="Calibri"/>
                <a:ea typeface="Calibri"/>
                <a:cs typeface="Calibri"/>
                <a:sym typeface="Calibri"/>
              </a:rPr>
              <a:t> [ST]</a:t>
            </a:r>
            <a:r>
              <a:rPr lang="fr-FR" sz="1000" b="1" i="1" u="none" strike="noStrike" cap="none" noProof="0" dirty="0">
                <a:solidFill>
                  <a:schemeClr val="lt1"/>
                </a:solidFill>
                <a:latin typeface="Comic Sans MS"/>
                <a:ea typeface="Comic Sans MS"/>
                <a:cs typeface="Comic Sans MS"/>
                <a:sym typeface="Comic Sans MS"/>
              </a:rPr>
              <a:t>. »</a:t>
            </a:r>
            <a:endParaRPr lang="fr-FR" noProof="0" dirty="0"/>
          </a:p>
          <a:p>
            <a:pPr marL="228600" marR="0" lvl="0" indent="0" algn="l" rtl="0">
              <a:lnSpc>
                <a:spcPct val="107000"/>
              </a:lnSpc>
              <a:spcBef>
                <a:spcPts val="0"/>
              </a:spcBef>
              <a:spcAft>
                <a:spcPts val="0"/>
              </a:spcAft>
              <a:buSzPts val="1400"/>
              <a:buNone/>
            </a:pPr>
            <a:endParaRPr lang="fr-FR" sz="1000" b="1" u="sng" noProof="0" dirty="0">
              <a:highlight>
                <a:srgbClr val="00FFFF"/>
              </a:highlight>
              <a:latin typeface="Times New Roman"/>
              <a:ea typeface="Times New Roman"/>
              <a:cs typeface="Times New Roman"/>
              <a:sym typeface="Times New Roman"/>
            </a:endParaRPr>
          </a:p>
          <a:p>
            <a:pPr marL="457200" marR="0" lvl="0" indent="-228600" algn="l" rtl="0">
              <a:lnSpc>
                <a:spcPct val="100000"/>
              </a:lnSpc>
              <a:spcBef>
                <a:spcPts val="80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763" name="Google Shape;763;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23</a:t>
            </a:fld>
            <a:endParaRPr>
              <a:latin typeface="Comic Sans MS"/>
              <a:ea typeface="Comic Sans MS"/>
              <a:cs typeface="Comic Sans MS"/>
              <a:sym typeface="Comic Sans M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7" name="Google Shape;787;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endParaRPr lang="fr-FR" sz="100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0" noProof="0" dirty="0">
                <a:latin typeface="Comic Sans MS" pitchFamily="66" charset="0"/>
              </a:rPr>
              <a:t>L’enseignant</a:t>
            </a:r>
            <a:r>
              <a:rPr lang="fr-FR" sz="1000"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Utilisez la figure pour compléter.</a:t>
            </a:r>
            <a:endParaRPr lang="fr-FR" sz="1000" dirty="0"/>
          </a:p>
          <a:p>
            <a:pPr marL="228600" marR="0" lvl="0" indent="0" algn="l" rtl="0">
              <a:lnSpc>
                <a:spcPct val="100000"/>
              </a:lnSpc>
              <a:spcBef>
                <a:spcPts val="0"/>
              </a:spcBef>
              <a:spcAft>
                <a:spcPts val="0"/>
              </a:spcAft>
              <a:buClr>
                <a:srgbClr val="000000"/>
              </a:buClr>
              <a:buSzPts val="1400"/>
              <a:buFont typeface="Arial"/>
              <a:buNone/>
            </a:pPr>
            <a:r>
              <a:rPr lang="en-US" sz="1000" b="1" i="1" u="none" strike="noStrike" cap="none" dirty="0">
                <a:solidFill>
                  <a:srgbClr val="FF0000"/>
                </a:solidFill>
                <a:highlight>
                  <a:srgbClr val="00FFFF"/>
                </a:highlight>
                <a:latin typeface="Calibri"/>
                <a:ea typeface="Calibri"/>
                <a:cs typeface="Calibri"/>
                <a:sym typeface="Calibri"/>
              </a:rPr>
              <a:t>[</a:t>
            </a:r>
            <a:r>
              <a:rPr lang="fr-FR" sz="1000" b="1" i="1" u="none" strike="noStrike" cap="none" noProof="0" dirty="0">
                <a:solidFill>
                  <a:srgbClr val="FF0000"/>
                </a:solidFill>
                <a:highlight>
                  <a:srgbClr val="00FFFF"/>
                </a:highlight>
                <a:latin typeface="Calibri"/>
                <a:ea typeface="Calibri"/>
                <a:cs typeface="Calibri"/>
                <a:sym typeface="Calibri"/>
              </a:rPr>
              <a:t>RJ] est une médiane dans quel triangle ?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0" baseline="0" noProof="0" dirty="0">
                <a:solidFill>
                  <a:srgbClr val="595959"/>
                </a:solidFill>
                <a:latin typeface="Comic Sans MS" pitchFamily="66" charset="0"/>
              </a:rPr>
              <a:t>Donnez aux élèves le temps pour compléter l’activité.</a:t>
            </a:r>
            <a:endParaRPr lang="fr-FR" sz="1000" noProof="0" dirty="0"/>
          </a:p>
        </p:txBody>
      </p:sp>
      <p:sp>
        <p:nvSpPr>
          <p:cNvPr id="788" name="Google Shape;788;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24</a:t>
            </a:fld>
            <a:endParaRPr>
              <a:latin typeface="Comic Sans MS"/>
              <a:ea typeface="Comic Sans MS"/>
              <a:cs typeface="Comic Sans MS"/>
              <a:sym typeface="Comic Sans M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2" name="Google Shape;812;p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chemeClr val="lt1"/>
                </a:solidFill>
                <a:latin typeface="Comic Sans MS"/>
                <a:ea typeface="Comic Sans MS"/>
                <a:cs typeface="Comic Sans MS"/>
                <a:sym typeface="Comic Sans MS"/>
              </a:rPr>
              <a:t>Puisque [KJ] est une médiane dans le triangle BKT, alors J est le milieu de [BT] et [RJ] est une médiane dans le triangle RBT. »</a:t>
            </a:r>
            <a:endParaRPr lang="fr-FR" noProof="0" dirty="0"/>
          </a:p>
          <a:p>
            <a:pPr marL="228600" marR="0" lvl="0" indent="0" algn="l" rtl="0">
              <a:lnSpc>
                <a:spcPct val="107000"/>
              </a:lnSpc>
              <a:spcBef>
                <a:spcPts val="0"/>
              </a:spcBef>
              <a:spcAft>
                <a:spcPts val="0"/>
              </a:spcAft>
              <a:buSzPts val="1400"/>
              <a:buNone/>
            </a:pPr>
            <a:endParaRPr sz="1000" b="1" u="sng" dirty="0">
              <a:highlight>
                <a:srgbClr val="00FFFF"/>
              </a:highlight>
              <a:latin typeface="Times New Roman"/>
              <a:ea typeface="Times New Roman"/>
              <a:cs typeface="Times New Roman"/>
              <a:sym typeface="Times New Roman"/>
            </a:endParaRPr>
          </a:p>
          <a:p>
            <a:pPr marL="457200" marR="0" lvl="0" indent="-228600" algn="l" rtl="0">
              <a:lnSpc>
                <a:spcPct val="100000"/>
              </a:lnSpc>
              <a:spcBef>
                <a:spcPts val="80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813" name="Google Shape;813;p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25</a:t>
            </a:fld>
            <a:endParaRPr>
              <a:latin typeface="Comic Sans MS"/>
              <a:ea typeface="Comic Sans MS"/>
              <a:cs typeface="Comic Sans MS"/>
              <a:sym typeface="Comic Sans M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8" name="Google Shape;838;p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endParaRPr lang="fr-FR" sz="100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0" noProof="0" dirty="0">
                <a:latin typeface="Comic Sans MS" pitchFamily="66" charset="0"/>
              </a:rPr>
              <a:t>L’enseignant</a:t>
            </a:r>
            <a:r>
              <a:rPr lang="fr-FR" sz="1000"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Utilisez la figure pour compléter.</a:t>
            </a:r>
            <a:endParaRPr lang="fr-FR" sz="100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dirty="0">
                <a:solidFill>
                  <a:srgbClr val="FF0000"/>
                </a:solidFill>
                <a:highlight>
                  <a:srgbClr val="00FFFF"/>
                </a:highlight>
                <a:latin typeface="Calibri"/>
                <a:ea typeface="Calibri"/>
                <a:cs typeface="Calibri"/>
                <a:sym typeface="Calibri"/>
              </a:rPr>
              <a:t>[SK] est une médiane dans quel triangle ? »</a:t>
            </a:r>
            <a:endParaRPr lang="fr-FR" sz="1000" dirty="0"/>
          </a:p>
          <a:p>
            <a:pPr marL="228600" marR="0" lvl="0" indent="0" algn="l" rtl="0">
              <a:lnSpc>
                <a:spcPct val="100000"/>
              </a:lnSpc>
              <a:spcBef>
                <a:spcPts val="0"/>
              </a:spcBef>
              <a:spcAft>
                <a:spcPts val="0"/>
              </a:spcAft>
              <a:buClr>
                <a:srgbClr val="000000"/>
              </a:buClr>
              <a:buSzPts val="1400"/>
              <a:buFont typeface="Arial"/>
              <a:buNone/>
            </a:pPr>
            <a:r>
              <a:rPr lang="fr-FR" sz="1000" b="0" baseline="0" noProof="0" dirty="0">
                <a:solidFill>
                  <a:srgbClr val="595959"/>
                </a:solidFill>
                <a:latin typeface="Comic Sans MS" pitchFamily="66" charset="0"/>
              </a:rPr>
              <a:t>Donnez aux élèves le temps pour compléter l’activité.</a:t>
            </a:r>
            <a:endParaRPr lang="fr-FR" sz="1000" noProof="0" dirty="0"/>
          </a:p>
          <a:p>
            <a:pPr marL="457200" marR="0" lvl="0" indent="-228600" algn="l" rtl="0">
              <a:lnSpc>
                <a:spcPct val="100000"/>
              </a:lnSpc>
              <a:spcBef>
                <a:spcPts val="0"/>
              </a:spcBef>
              <a:spcAft>
                <a:spcPts val="0"/>
              </a:spcAft>
              <a:buClr>
                <a:srgbClr val="000000"/>
              </a:buClr>
              <a:buSzPts val="1400"/>
              <a:buFont typeface="Arial"/>
              <a:buNone/>
            </a:pPr>
            <a:endParaRPr lang="en-US" sz="1000" b="1" u="none" dirty="0"/>
          </a:p>
        </p:txBody>
      </p:sp>
      <p:sp>
        <p:nvSpPr>
          <p:cNvPr id="839" name="Google Shape;839;p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26</a:t>
            </a:fld>
            <a:endParaRPr>
              <a:latin typeface="Comic Sans MS"/>
              <a:ea typeface="Comic Sans MS"/>
              <a:cs typeface="Comic Sans MS"/>
              <a:sym typeface="Comic Sans M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3" name="Google Shape;863;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chemeClr val="lt1"/>
                </a:solidFill>
                <a:latin typeface="Comic Sans MS"/>
                <a:ea typeface="Comic Sans MS"/>
                <a:cs typeface="Comic Sans MS"/>
                <a:sym typeface="Comic Sans MS"/>
              </a:rPr>
              <a:t>Puisque [BK]</a:t>
            </a:r>
            <a:r>
              <a:rPr lang="fr-FR" sz="1000" b="1" i="1" u="none" strike="noStrike" cap="none" baseline="0" noProof="0" dirty="0">
                <a:solidFill>
                  <a:schemeClr val="lt1"/>
                </a:solidFill>
                <a:latin typeface="Comic Sans MS"/>
                <a:ea typeface="Comic Sans MS"/>
                <a:cs typeface="Comic Sans MS"/>
                <a:sym typeface="Comic Sans MS"/>
              </a:rPr>
              <a:t> est une médiane dans le triangle</a:t>
            </a:r>
            <a:r>
              <a:rPr lang="fr-FR" sz="1000" b="1" i="1" u="none" strike="noStrike" cap="none" noProof="0" dirty="0">
                <a:solidFill>
                  <a:schemeClr val="lt1"/>
                </a:solidFill>
                <a:latin typeface="Comic Sans MS"/>
                <a:ea typeface="Comic Sans MS"/>
                <a:cs typeface="Comic Sans MS"/>
                <a:sym typeface="Comic Sans MS"/>
              </a:rPr>
              <a:t> RBT, alors K est le milieu de [RT] et [SK] est une médiane dans le triangle RST.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en-US" sz="1000" b="1" i="1" u="none" strike="noStrike" cap="none" dirty="0">
                <a:solidFill>
                  <a:schemeClr val="lt1"/>
                </a:solidFill>
                <a:latin typeface="Comic Sans MS"/>
                <a:ea typeface="Comic Sans MS"/>
                <a:cs typeface="Comic Sans MS"/>
                <a:sym typeface="Comic Sans MS"/>
              </a:rPr>
              <a:t> </a:t>
            </a:r>
            <a:endParaRPr sz="1000" b="1" u="sng" dirty="0">
              <a:highlight>
                <a:srgbClr val="00FFFF"/>
              </a:highlight>
              <a:latin typeface="Times New Roman"/>
              <a:ea typeface="Times New Roman"/>
              <a:cs typeface="Times New Roman"/>
              <a:sym typeface="Times New Roman"/>
            </a:endParaRPr>
          </a:p>
          <a:p>
            <a:pPr marL="228600" marR="0" lvl="0" indent="0" algn="l" rtl="0">
              <a:lnSpc>
                <a:spcPct val="107000"/>
              </a:lnSpc>
              <a:spcBef>
                <a:spcPts val="0"/>
              </a:spcBef>
              <a:spcAft>
                <a:spcPts val="0"/>
              </a:spcAft>
              <a:buSzPts val="1400"/>
              <a:buNone/>
            </a:pPr>
            <a:endParaRPr sz="1000" b="1" u="sng" dirty="0">
              <a:highlight>
                <a:srgbClr val="00FFFF"/>
              </a:highlight>
              <a:latin typeface="Times New Roman"/>
              <a:ea typeface="Times New Roman"/>
              <a:cs typeface="Times New Roman"/>
              <a:sym typeface="Times New Roman"/>
            </a:endParaRPr>
          </a:p>
          <a:p>
            <a:pPr marL="457200" marR="0" lvl="0" indent="-228600" algn="l" rtl="0">
              <a:lnSpc>
                <a:spcPct val="100000"/>
              </a:lnSpc>
              <a:spcBef>
                <a:spcPts val="80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864" name="Google Shape;864;p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27</a:t>
            </a:fld>
            <a:endParaRPr>
              <a:latin typeface="Comic Sans MS"/>
              <a:ea typeface="Comic Sans MS"/>
              <a:cs typeface="Comic Sans MS"/>
              <a:sym typeface="Comic Sans M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9"/>
        <p:cNvGrpSpPr/>
        <p:nvPr/>
      </p:nvGrpSpPr>
      <p:grpSpPr>
        <a:xfrm>
          <a:off x="0" y="0"/>
          <a:ext cx="0" cy="0"/>
          <a:chOff x="0" y="0"/>
          <a:chExt cx="0" cy="0"/>
        </a:xfrm>
      </p:grpSpPr>
      <p:sp>
        <p:nvSpPr>
          <p:cNvPr id="890" name="Google Shape;890;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1" name="Google Shape;891;p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endParaRPr lang="fr-FR" sz="100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0" noProof="0" dirty="0">
                <a:latin typeface="Comic Sans MS" pitchFamily="66" charset="0"/>
              </a:rPr>
              <a:t>L’enseignant</a:t>
            </a:r>
            <a:r>
              <a:rPr lang="fr-FR" sz="1000"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Utilisez la figure pour compléter. »</a:t>
            </a:r>
            <a:endParaRPr lang="fr-FR" sz="1000" dirty="0"/>
          </a:p>
          <a:p>
            <a:pPr marL="228600" marR="0" lvl="0" indent="0" algn="l" rtl="0">
              <a:lnSpc>
                <a:spcPct val="100000"/>
              </a:lnSpc>
              <a:spcBef>
                <a:spcPts val="0"/>
              </a:spcBef>
              <a:spcAft>
                <a:spcPts val="0"/>
              </a:spcAft>
              <a:buClr>
                <a:srgbClr val="000000"/>
              </a:buClr>
              <a:buSzPts val="1400"/>
              <a:buFont typeface="Arial"/>
              <a:buNone/>
            </a:pPr>
            <a:r>
              <a:rPr lang="fr-FR" sz="1000" b="0" baseline="0" noProof="0" dirty="0">
                <a:solidFill>
                  <a:srgbClr val="595959"/>
                </a:solidFill>
                <a:latin typeface="Comic Sans MS" pitchFamily="66" charset="0"/>
              </a:rPr>
              <a:t>Donnez aux élèves le temps pour compléter l’activité.</a:t>
            </a:r>
            <a:endParaRPr lang="fr-FR" sz="1000" noProof="0" dirty="0"/>
          </a:p>
          <a:p>
            <a:pPr marL="457200" marR="0" lvl="0" indent="-228600" algn="l" rtl="0">
              <a:lnSpc>
                <a:spcPct val="100000"/>
              </a:lnSpc>
              <a:spcBef>
                <a:spcPts val="0"/>
              </a:spcBef>
              <a:spcAft>
                <a:spcPts val="0"/>
              </a:spcAft>
              <a:buClr>
                <a:srgbClr val="000000"/>
              </a:buClr>
              <a:buSzPts val="1400"/>
              <a:buFont typeface="Arial"/>
              <a:buNone/>
            </a:pPr>
            <a:endParaRPr lang="en-US" sz="1000" b="1" u="none" dirty="0"/>
          </a:p>
        </p:txBody>
      </p:sp>
      <p:sp>
        <p:nvSpPr>
          <p:cNvPr id="892" name="Google Shape;892;p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28</a:t>
            </a:fld>
            <a:endParaRPr>
              <a:latin typeface="Comic Sans MS"/>
              <a:ea typeface="Comic Sans MS"/>
              <a:cs typeface="Comic Sans MS"/>
              <a:sym typeface="Comic Sans M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6" name="Google Shape;916;p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sz="1000" b="1" i="1" u="none" strike="noStrike" cap="none" noProof="0" dirty="0">
                <a:solidFill>
                  <a:srgbClr val="FF0000"/>
                </a:solidFill>
                <a:highlight>
                  <a:srgbClr val="00FFFF"/>
                </a:highlight>
                <a:latin typeface="Calibri"/>
                <a:ea typeface="Calibri"/>
                <a:cs typeface="Calibri"/>
                <a:sym typeface="Calibri"/>
              </a:rPr>
              <a:t>B est le</a:t>
            </a:r>
            <a:r>
              <a:rPr lang="fr-FR" sz="1000" b="1" i="1" u="none" strike="noStrike" cap="none" baseline="0" noProof="0" dirty="0">
                <a:solidFill>
                  <a:srgbClr val="FF0000"/>
                </a:solidFill>
                <a:highlight>
                  <a:srgbClr val="00FFFF"/>
                </a:highlight>
                <a:latin typeface="Calibri"/>
                <a:ea typeface="Calibri"/>
                <a:cs typeface="Calibri"/>
                <a:sym typeface="Calibri"/>
              </a:rPr>
              <a:t> milieu de </a:t>
            </a:r>
            <a:r>
              <a:rPr lang="fr-FR" sz="1000" b="1" i="1" u="none" strike="noStrike" cap="none" noProof="0" dirty="0">
                <a:solidFill>
                  <a:srgbClr val="FF0000"/>
                </a:solidFill>
                <a:highlight>
                  <a:srgbClr val="00FFFF"/>
                </a:highlight>
                <a:latin typeface="Calibri"/>
                <a:ea typeface="Calibri"/>
                <a:cs typeface="Calibri"/>
                <a:sym typeface="Calibri"/>
              </a:rPr>
              <a:t>[ST] alors BT= ST ÷ 2</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J est le milieu</a:t>
            </a:r>
            <a:r>
              <a:rPr lang="fr-FR" sz="1000" b="1" i="1" u="none" strike="noStrike" cap="none" baseline="0" noProof="0" dirty="0">
                <a:solidFill>
                  <a:srgbClr val="FF0000"/>
                </a:solidFill>
                <a:highlight>
                  <a:srgbClr val="00FFFF"/>
                </a:highlight>
                <a:latin typeface="Calibri"/>
                <a:ea typeface="Calibri"/>
                <a:cs typeface="Calibri"/>
                <a:sym typeface="Calibri"/>
              </a:rPr>
              <a:t> de</a:t>
            </a:r>
            <a:r>
              <a:rPr lang="fr-FR" sz="1000" b="1" i="1" u="none" strike="noStrike" cap="none" noProof="0" dirty="0">
                <a:solidFill>
                  <a:srgbClr val="FF0000"/>
                </a:solidFill>
                <a:highlight>
                  <a:srgbClr val="00FFFF"/>
                </a:highlight>
                <a:latin typeface="Calibri"/>
                <a:ea typeface="Calibri"/>
                <a:cs typeface="Calibri"/>
                <a:sym typeface="Calibri"/>
              </a:rPr>
              <a:t> [BT] alors BJ = BT ÷ 2</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Donc, BJ = ST ÷ 4</a:t>
            </a:r>
            <a:r>
              <a:rPr lang="fr-FR" sz="1000" b="1" i="1" u="none" strike="noStrike" cap="none" noProof="0" dirty="0">
                <a:solidFill>
                  <a:schemeClr val="lt1"/>
                </a:solidFill>
                <a:latin typeface="Comic Sans MS"/>
                <a:ea typeface="Comic Sans MS"/>
                <a:cs typeface="Comic Sans MS"/>
                <a:sym typeface="Comic Sans MS"/>
              </a:rPr>
              <a:t>. »</a:t>
            </a:r>
            <a:endParaRPr lang="fr-FR" noProof="0" dirty="0"/>
          </a:p>
          <a:p>
            <a:pPr marL="228600" marR="0" lvl="0" indent="0" algn="l" rtl="0">
              <a:lnSpc>
                <a:spcPct val="107000"/>
              </a:lnSpc>
              <a:spcBef>
                <a:spcPts val="0"/>
              </a:spcBef>
              <a:spcAft>
                <a:spcPts val="0"/>
              </a:spcAft>
              <a:buSzPts val="1400"/>
              <a:buNone/>
            </a:pPr>
            <a:endParaRPr sz="1000" b="1" u="sng" dirty="0">
              <a:highlight>
                <a:srgbClr val="00FFFF"/>
              </a:highlight>
              <a:latin typeface="Times New Roman"/>
              <a:ea typeface="Times New Roman"/>
              <a:cs typeface="Times New Roman"/>
              <a:sym typeface="Times New Roman"/>
            </a:endParaRPr>
          </a:p>
          <a:p>
            <a:pPr marL="457200" marR="0" lvl="0" indent="-228600" algn="l" rtl="0">
              <a:lnSpc>
                <a:spcPct val="100000"/>
              </a:lnSpc>
              <a:spcBef>
                <a:spcPts val="80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917" name="Google Shape;917;p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29</a:t>
            </a:fld>
            <a:endParaRPr>
              <a:latin typeface="Comic Sans MS"/>
              <a:ea typeface="Comic Sans MS"/>
              <a:cs typeface="Comic Sans MS"/>
              <a:sym typeface="Comic Sans M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3</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9"/>
        <p:cNvGrpSpPr/>
        <p:nvPr/>
      </p:nvGrpSpPr>
      <p:grpSpPr>
        <a:xfrm>
          <a:off x="0" y="0"/>
          <a:ext cx="0" cy="0"/>
          <a:chOff x="0" y="0"/>
          <a:chExt cx="0" cy="0"/>
        </a:xfrm>
      </p:grpSpPr>
      <p:sp>
        <p:nvSpPr>
          <p:cNvPr id="940" name="Google Shape;940;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1" name="Google Shape;941;p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endParaRPr lang="fr-FR" sz="100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0" dirty="0">
                <a:latin typeface="Comic Sans MS" pitchFamily="66" charset="0"/>
              </a:rPr>
              <a:t>L’enseignant</a:t>
            </a:r>
            <a:r>
              <a:rPr lang="fr-FR" sz="1000" b="0" baseline="0" dirty="0">
                <a:latin typeface="Comic Sans MS" pitchFamily="66" charset="0"/>
              </a:rPr>
              <a:t>(e) dit </a:t>
            </a:r>
            <a:r>
              <a:rPr lang="fr-FR" sz="1000" b="0" dirty="0">
                <a:solidFill>
                  <a:schemeClr val="lt1"/>
                </a:solidFill>
                <a:latin typeface="Comic Sans MS"/>
                <a:ea typeface="Comic Sans MS"/>
                <a:cs typeface="Comic Sans MS"/>
                <a:sym typeface="Comic Sans MS"/>
              </a:rPr>
              <a:t>: </a:t>
            </a:r>
            <a:r>
              <a:rPr lang="fr-FR" sz="1000" b="1" i="1" u="none" strike="noStrike" cap="none" dirty="0">
                <a:solidFill>
                  <a:schemeClr val="lt1"/>
                </a:solidFill>
                <a:latin typeface="Comic Sans MS"/>
                <a:ea typeface="Comic Sans MS"/>
                <a:cs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Utilisez la figure pour compléter </a:t>
            </a:r>
            <a:r>
              <a:rPr lang="fr-FR" sz="1000" b="1" i="1" u="none" strike="noStrike" cap="none" baseline="0" dirty="0">
                <a:solidFill>
                  <a:srgbClr val="FF0000"/>
                </a:solidFill>
                <a:highlight>
                  <a:srgbClr val="00FFFF"/>
                </a:highlight>
                <a:latin typeface="Calibri"/>
                <a:ea typeface="Calibri"/>
                <a:cs typeface="Calibri"/>
                <a:sym typeface="Calibri"/>
              </a:rPr>
              <a:t>sachant que ST = 6 cm. »</a:t>
            </a:r>
            <a:endParaRPr lang="fr-FR" sz="1000" dirty="0"/>
          </a:p>
          <a:p>
            <a:pPr marL="228600" marR="0" lvl="0" indent="0" algn="l" rtl="0">
              <a:lnSpc>
                <a:spcPct val="100000"/>
              </a:lnSpc>
              <a:spcBef>
                <a:spcPts val="0"/>
              </a:spcBef>
              <a:spcAft>
                <a:spcPts val="0"/>
              </a:spcAft>
              <a:buClr>
                <a:srgbClr val="000000"/>
              </a:buClr>
              <a:buSzPts val="1400"/>
              <a:buFont typeface="Arial"/>
              <a:buNone/>
            </a:pPr>
            <a:r>
              <a:rPr lang="fr-FR" sz="1000" b="0" baseline="0" noProof="0" dirty="0">
                <a:solidFill>
                  <a:srgbClr val="595959"/>
                </a:solidFill>
                <a:latin typeface="Comic Sans MS" pitchFamily="66" charset="0"/>
              </a:rPr>
              <a:t>Donnez aux élèves le temps pour compléter l’activité.</a:t>
            </a:r>
            <a:endParaRPr lang="fr-FR" sz="1000" noProof="0" dirty="0"/>
          </a:p>
          <a:p>
            <a:pPr marL="90000" marR="0" lvl="0" indent="0" algn="l" rtl="0">
              <a:lnSpc>
                <a:spcPct val="100000"/>
              </a:lnSpc>
              <a:spcBef>
                <a:spcPts val="0"/>
              </a:spcBef>
              <a:spcAft>
                <a:spcPts val="0"/>
              </a:spcAft>
              <a:buClr>
                <a:srgbClr val="000000"/>
              </a:buClr>
              <a:buSzPts val="1400"/>
              <a:buFont typeface="Arial"/>
              <a:buNone/>
            </a:pPr>
            <a:endParaRPr lang="fr-FR" sz="1000" dirty="0">
              <a:latin typeface="Comic Sans MS"/>
              <a:ea typeface="Comic Sans MS"/>
              <a:cs typeface="Comic Sans MS"/>
              <a:sym typeface="Comic Sans MS"/>
            </a:endParaRPr>
          </a:p>
          <a:p>
            <a:pPr marL="457200" marR="0" lvl="0" indent="-228600" algn="l" rtl="0">
              <a:lnSpc>
                <a:spcPct val="100000"/>
              </a:lnSpc>
              <a:spcBef>
                <a:spcPts val="0"/>
              </a:spcBef>
              <a:spcAft>
                <a:spcPts val="0"/>
              </a:spcAft>
              <a:buClr>
                <a:srgbClr val="000000"/>
              </a:buClr>
              <a:buSzPts val="1400"/>
              <a:buFont typeface="Arial"/>
              <a:buNone/>
            </a:pPr>
            <a:endParaRPr lang="en-US" sz="1000" b="1" u="none" dirty="0"/>
          </a:p>
        </p:txBody>
      </p:sp>
      <p:sp>
        <p:nvSpPr>
          <p:cNvPr id="942" name="Google Shape;942;p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30</a:t>
            </a:fld>
            <a:endParaRPr>
              <a:latin typeface="Comic Sans MS"/>
              <a:ea typeface="Comic Sans MS"/>
              <a:cs typeface="Comic Sans MS"/>
              <a:sym typeface="Comic Sans M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5"/>
        <p:cNvGrpSpPr/>
        <p:nvPr/>
      </p:nvGrpSpPr>
      <p:grpSpPr>
        <a:xfrm>
          <a:off x="0" y="0"/>
          <a:ext cx="0" cy="0"/>
          <a:chOff x="0" y="0"/>
          <a:chExt cx="0" cy="0"/>
        </a:xfrm>
      </p:grpSpPr>
      <p:sp>
        <p:nvSpPr>
          <p:cNvPr id="966" name="Google Shape;966;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7" name="Google Shape;967;p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rgbClr val="FF0000"/>
                </a:solidFill>
                <a:highlight>
                  <a:srgbClr val="00FFFF"/>
                </a:highlight>
                <a:latin typeface="Calibri"/>
                <a:ea typeface="Comic Sans MS"/>
                <a:cs typeface="Calibri"/>
                <a:sym typeface="Calibri"/>
              </a:rPr>
              <a:t>Si</a:t>
            </a:r>
            <a:r>
              <a:rPr lang="fr-FR" sz="1000" b="1" i="1" u="none" strike="noStrike" cap="none" baseline="0" noProof="0" dirty="0">
                <a:solidFill>
                  <a:srgbClr val="FF0000"/>
                </a:solidFill>
                <a:highlight>
                  <a:srgbClr val="00FFFF"/>
                </a:highlight>
                <a:latin typeface="Calibri"/>
                <a:ea typeface="Comic Sans MS"/>
                <a:cs typeface="Calibri"/>
                <a:sym typeface="Calibri"/>
              </a:rPr>
              <a:t> </a:t>
            </a:r>
            <a:r>
              <a:rPr lang="fr-FR" sz="1000" b="1" i="1" u="none" strike="noStrike" cap="none" noProof="0" dirty="0">
                <a:solidFill>
                  <a:srgbClr val="FF0000"/>
                </a:solidFill>
                <a:highlight>
                  <a:srgbClr val="00FFFF"/>
                </a:highlight>
                <a:latin typeface="Calibri"/>
                <a:ea typeface="Calibri"/>
                <a:cs typeface="Calibri"/>
                <a:sym typeface="Calibri"/>
              </a:rPr>
              <a:t>ST = 6 cm, alors SB = 3 cm car B est le milieu de [ST], et TJ = 1,5 cm car J</a:t>
            </a:r>
            <a:r>
              <a:rPr lang="fr-FR" sz="1000" b="1" i="1" u="none" strike="noStrike" cap="none" baseline="0" noProof="0" dirty="0">
                <a:solidFill>
                  <a:srgbClr val="FF0000"/>
                </a:solidFill>
                <a:highlight>
                  <a:srgbClr val="00FFFF"/>
                </a:highlight>
                <a:latin typeface="Calibri"/>
                <a:ea typeface="Calibri"/>
                <a:cs typeface="Calibri"/>
                <a:sym typeface="Calibri"/>
              </a:rPr>
              <a:t> est le milieu de</a:t>
            </a:r>
            <a:r>
              <a:rPr lang="fr-FR" sz="1000" b="1" i="1" u="none" strike="noStrike" cap="none" noProof="0" dirty="0">
                <a:solidFill>
                  <a:srgbClr val="FF0000"/>
                </a:solidFill>
                <a:highlight>
                  <a:srgbClr val="00FFFF"/>
                </a:highlight>
                <a:latin typeface="Calibri"/>
                <a:ea typeface="Calibri"/>
                <a:cs typeface="Calibri"/>
                <a:sym typeface="Calibri"/>
              </a:rPr>
              <a:t> [BT]</a:t>
            </a:r>
            <a:r>
              <a:rPr lang="fr-FR" sz="1000" b="1" i="1" u="none" strike="noStrike" cap="none" noProof="0" dirty="0">
                <a:solidFill>
                  <a:schemeClr val="lt1"/>
                </a:solidFill>
                <a:latin typeface="Comic Sans MS"/>
                <a:ea typeface="Comic Sans MS"/>
                <a:cs typeface="Comic Sans MS"/>
                <a:sym typeface="Comic Sans MS"/>
              </a:rPr>
              <a:t>. »</a:t>
            </a:r>
            <a:endParaRPr lang="fr-FR" noProof="0" dirty="0"/>
          </a:p>
          <a:p>
            <a:pPr marL="228600" marR="0" lvl="0" indent="0" algn="l" rtl="0">
              <a:lnSpc>
                <a:spcPct val="107000"/>
              </a:lnSpc>
              <a:spcBef>
                <a:spcPts val="0"/>
              </a:spcBef>
              <a:spcAft>
                <a:spcPts val="0"/>
              </a:spcAft>
              <a:buSzPts val="1400"/>
              <a:buNone/>
            </a:pPr>
            <a:endParaRPr lang="fr-FR" sz="1000" b="1" u="sng" noProof="0" dirty="0">
              <a:highlight>
                <a:srgbClr val="00FFFF"/>
              </a:highlight>
              <a:latin typeface="Times New Roman"/>
              <a:ea typeface="Times New Roman"/>
              <a:cs typeface="Times New Roman"/>
              <a:sym typeface="Times New Roman"/>
            </a:endParaRPr>
          </a:p>
          <a:p>
            <a:pPr marL="457200" marR="0" lvl="0" indent="-228600" algn="l" rtl="0">
              <a:lnSpc>
                <a:spcPct val="100000"/>
              </a:lnSpc>
              <a:spcBef>
                <a:spcPts val="80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968" name="Google Shape;968;p3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31</a:t>
            </a:fld>
            <a:endParaRPr>
              <a:latin typeface="Comic Sans MS"/>
              <a:ea typeface="Comic Sans MS"/>
              <a:cs typeface="Comic Sans MS"/>
              <a:sym typeface="Comic Sans M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800" b="1" baseline="0" noProof="0" dirty="0">
                <a:latin typeface="Comic Sans MS" pitchFamily="66" charset="0"/>
              </a:rPr>
              <a:t>« Etant donné le segment MN = 6 cm.</a:t>
            </a:r>
          </a:p>
          <a:p>
            <a:pPr marL="228600" indent="0"/>
            <a:r>
              <a:rPr lang="fr-FR" sz="1800" b="1" dirty="0">
                <a:latin typeface="Calibri" panose="020F0502020204030204" pitchFamily="34" charset="0"/>
                <a:ea typeface="Calibri" panose="020F0502020204030204" pitchFamily="34" charset="0"/>
                <a:cs typeface="Calibri" panose="020F0502020204030204" pitchFamily="34" charset="0"/>
              </a:rPr>
              <a:t>Utilisez les instruments de la boîte à outils et tracez le cercle Q de centre M et de rayon 5 cm. </a:t>
            </a:r>
          </a:p>
          <a:p>
            <a:pPr marL="228600" indent="0"/>
            <a:r>
              <a:rPr lang="fr-FR" sz="1800" b="1" dirty="0">
                <a:latin typeface="Calibri" panose="020F0502020204030204" pitchFamily="34" charset="0"/>
                <a:ea typeface="Calibri" panose="020F0502020204030204" pitchFamily="34" charset="0"/>
                <a:cs typeface="Calibri" panose="020F0502020204030204" pitchFamily="34" charset="0"/>
              </a:rPr>
              <a:t>Tracez le cercle Q’ de centre N et de rayon 4 cm. </a:t>
            </a:r>
          </a:p>
          <a:p>
            <a:pPr marL="228600" indent="0"/>
            <a:r>
              <a:rPr lang="fr-FR" sz="1800" b="1" dirty="0">
                <a:latin typeface="Calibri" panose="020F0502020204030204" pitchFamily="34" charset="0"/>
                <a:ea typeface="Calibri" panose="020F0502020204030204" pitchFamily="34" charset="0"/>
                <a:cs typeface="Calibri" panose="020F0502020204030204" pitchFamily="34" charset="0"/>
              </a:rPr>
              <a:t>Soit P un des points d'intersection de ces 2 cercles.</a:t>
            </a:r>
          </a:p>
          <a:p>
            <a:pPr marL="228600" indent="0"/>
            <a:r>
              <a:rPr lang="fr-FR" sz="1800" b="1" dirty="0">
                <a:latin typeface="Calibri" panose="020F0502020204030204" pitchFamily="34" charset="0"/>
                <a:ea typeface="Calibri" panose="020F0502020204030204" pitchFamily="34" charset="0"/>
                <a:cs typeface="Calibri" panose="020F0502020204030204" pitchFamily="34" charset="0"/>
              </a:rPr>
              <a:t>Tracez les 2 segments [MP] et [NP].</a:t>
            </a:r>
          </a:p>
          <a:p>
            <a:pPr marL="228600" indent="0"/>
            <a:r>
              <a:rPr lang="fr-FR" sz="1800" b="1" dirty="0">
                <a:latin typeface="Calibri" panose="020F0502020204030204" pitchFamily="34" charset="0"/>
                <a:ea typeface="Calibri" panose="020F0502020204030204" pitchFamily="34" charset="0"/>
                <a:cs typeface="Calibri" panose="020F0502020204030204" pitchFamily="34" charset="0"/>
              </a:rPr>
              <a:t>C’est le cas</a:t>
            </a:r>
            <a:r>
              <a:rPr lang="fr-FR" sz="1800" b="1" baseline="0" dirty="0">
                <a:latin typeface="Calibri" panose="020F0502020204030204" pitchFamily="34" charset="0"/>
                <a:ea typeface="Calibri" panose="020F0502020204030204" pitchFamily="34" charset="0"/>
                <a:cs typeface="Calibri" panose="020F0502020204030204" pitchFamily="34" charset="0"/>
              </a:rPr>
              <a:t> Côté-Côté-Côté (CCC). »</a:t>
            </a:r>
            <a:endParaRPr lang="en-GB" sz="1800" b="1" baseline="0" dirty="0">
              <a:latin typeface="Calibri" panose="020F0502020204030204" pitchFamily="34" charset="0"/>
              <a:ea typeface="Calibri" panose="020F0502020204030204" pitchFamily="34" charset="0"/>
              <a:cs typeface="Calibri" panose="020F0502020204030204" pitchFamily="34" charset="0"/>
            </a:endParaRPr>
          </a:p>
          <a:p>
            <a:pPr marL="228600" marR="0" lvl="0" indent="0" algn="l" rtl="0">
              <a:lnSpc>
                <a:spcPct val="100000"/>
              </a:lnSpc>
              <a:spcBef>
                <a:spcPts val="800"/>
              </a:spcBef>
              <a:spcAft>
                <a:spcPts val="0"/>
              </a:spcAft>
              <a:buClr>
                <a:srgbClr val="000000"/>
              </a:buClr>
              <a:buSzPts val="1400"/>
              <a:buFont typeface="Arial"/>
              <a:buNone/>
            </a:pPr>
            <a:endParaRPr sz="1800" dirty="0">
              <a:highlight>
                <a:srgbClr val="00FFFF"/>
              </a:highlight>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sz="1800" dirty="0">
              <a:highlight>
                <a:srgbClr val="00FFFF"/>
              </a:highlight>
              <a:latin typeface="Arial"/>
              <a:ea typeface="Arial"/>
              <a:cs typeface="Arial"/>
              <a:sym typeface="Arial"/>
            </a:endParaRPr>
          </a:p>
        </p:txBody>
      </p:sp>
      <p:sp>
        <p:nvSpPr>
          <p:cNvPr id="323" name="Google Shape;323;p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4</a:t>
            </a:fld>
            <a:endParaRPr>
              <a:latin typeface="Comic Sans MS"/>
              <a:ea typeface="Comic Sans MS"/>
              <a:cs typeface="Comic Sans MS"/>
              <a:sym typeface="Comic Sans M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a:t>
            </a:r>
            <a:r>
              <a:rPr lang="fr-FR" sz="1000" b="1" dirty="0"/>
              <a:t>Soient A, B et C les milieux respectifs de [MN], [MP] et [NP].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dirty="0"/>
              <a:t>Placez-les. »</a:t>
            </a:r>
            <a:endParaRPr lang="en-US" sz="1000" b="1" u="none" dirty="0"/>
          </a:p>
          <a:p>
            <a:pPr marL="228600" marR="0" lvl="0" indent="0" algn="l" rtl="0">
              <a:lnSpc>
                <a:spcPct val="100000"/>
              </a:lnSpc>
              <a:spcBef>
                <a:spcPts val="0"/>
              </a:spcBef>
              <a:spcAft>
                <a:spcPts val="0"/>
              </a:spcAft>
              <a:buClr>
                <a:srgbClr val="000000"/>
              </a:buClr>
              <a:buSzPts val="1400"/>
              <a:buFont typeface="Arial"/>
              <a:buNone/>
            </a:pPr>
            <a:r>
              <a:rPr lang="fr-FR" sz="1000" b="0" baseline="0" noProof="0" dirty="0">
                <a:solidFill>
                  <a:srgbClr val="595959"/>
                </a:solidFill>
                <a:latin typeface="Comic Sans MS" pitchFamily="66" charset="0"/>
              </a:rPr>
              <a:t>Donnez aux élèves le temps pour compléter l’activité.</a:t>
            </a:r>
            <a:endParaRPr lang="fr-FR" noProof="0" dirty="0"/>
          </a:p>
          <a:p>
            <a:pPr marL="228600" marR="0" lvl="0" indent="0" algn="l" rtl="0">
              <a:lnSpc>
                <a:spcPct val="100000"/>
              </a:lnSpc>
              <a:spcBef>
                <a:spcPts val="0"/>
              </a:spcBef>
              <a:spcAft>
                <a:spcPts val="0"/>
              </a:spcAft>
              <a:buClr>
                <a:srgbClr val="000000"/>
              </a:buClr>
              <a:buSzPts val="1400"/>
              <a:buFont typeface="Arial"/>
              <a:buNone/>
            </a:pPr>
            <a:endParaRPr sz="1800" dirty="0">
              <a:highlight>
                <a:srgbClr val="00FFFF"/>
              </a:highlight>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334" name="Google Shape;334;p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5</a:t>
            </a:fld>
            <a:endParaRPr>
              <a:latin typeface="Comic Sans MS"/>
              <a:ea typeface="Comic Sans MS"/>
              <a:cs typeface="Comic Sans MS"/>
              <a:sym typeface="Comic Sans M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p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rgbClr val="FF0000"/>
                </a:solidFill>
                <a:highlight>
                  <a:srgbClr val="00FFFF"/>
                </a:highlight>
                <a:latin typeface="Calibri"/>
                <a:ea typeface="Comic Sans MS"/>
                <a:cs typeface="Calibri"/>
                <a:sym typeface="Calibri"/>
              </a:rPr>
              <a:t>Tracez</a:t>
            </a:r>
            <a:r>
              <a:rPr lang="fr-FR" sz="1000" b="1" i="1" u="none" strike="noStrike" cap="none" baseline="0" noProof="0" dirty="0">
                <a:solidFill>
                  <a:srgbClr val="FF0000"/>
                </a:solidFill>
                <a:highlight>
                  <a:srgbClr val="00FFFF"/>
                </a:highlight>
                <a:latin typeface="Calibri"/>
                <a:ea typeface="Comic Sans MS"/>
                <a:cs typeface="Calibri"/>
                <a:sym typeface="Calibri"/>
              </a:rPr>
              <a:t> les </a:t>
            </a:r>
            <a:r>
              <a:rPr lang="fr-FR" sz="1000" b="1" i="1" u="none" strike="noStrike" cap="none" noProof="0" dirty="0">
                <a:solidFill>
                  <a:srgbClr val="FF0000"/>
                </a:solidFill>
                <a:highlight>
                  <a:srgbClr val="00FFFF"/>
                </a:highlight>
                <a:latin typeface="Calibri"/>
                <a:ea typeface="Calibri"/>
                <a:cs typeface="Calibri"/>
                <a:sym typeface="Calibri"/>
              </a:rPr>
              <a:t>segments [PA], [NB] et [MC</a:t>
            </a:r>
            <a:r>
              <a:rPr lang="en-US" sz="1000" b="1" i="1" u="none" strike="noStrike" cap="none" dirty="0">
                <a:solidFill>
                  <a:srgbClr val="FF0000"/>
                </a:solidFill>
                <a:highlight>
                  <a:srgbClr val="00FFFF"/>
                </a:highlight>
                <a:latin typeface="Calibri"/>
                <a:ea typeface="Calibri"/>
                <a:cs typeface="Calibri"/>
                <a:sym typeface="Calibri"/>
              </a:rPr>
              <a:t>].</a:t>
            </a:r>
            <a:r>
              <a:rPr lang="fr-FR" sz="1000" b="1" i="1" u="none" strike="noStrike" cap="none" noProof="0" dirty="0">
                <a:solidFill>
                  <a:srgbClr val="FF0000"/>
                </a:solidFill>
                <a:highlight>
                  <a:srgbClr val="00FFFF"/>
                </a:highlight>
                <a:latin typeface="Calibri"/>
                <a:ea typeface="Calibri"/>
                <a:cs typeface="Calibri"/>
                <a:sym typeface="Calibri"/>
              </a:rPr>
              <a:t> »</a:t>
            </a:r>
            <a:endParaRPr sz="1000" b="1" i="1" u="none" strike="noStrike" cap="none" dirty="0">
              <a:solidFill>
                <a:schemeClr val="lt1"/>
              </a:solidFill>
              <a:latin typeface="Comic Sans MS"/>
              <a:ea typeface="Comic Sans MS"/>
              <a:cs typeface="Comic Sans MS"/>
              <a:sym typeface="Comic Sans MS"/>
            </a:endParaRPr>
          </a:p>
          <a:p>
            <a:pPr marL="228600" marR="0" lvl="0" indent="0" algn="l" rtl="0">
              <a:lnSpc>
                <a:spcPct val="100000"/>
              </a:lnSpc>
              <a:spcBef>
                <a:spcPts val="0"/>
              </a:spcBef>
              <a:spcAft>
                <a:spcPts val="0"/>
              </a:spcAft>
              <a:buClr>
                <a:srgbClr val="000000"/>
              </a:buClr>
              <a:buSzPts val="1400"/>
              <a:buFont typeface="Arial"/>
              <a:buNone/>
            </a:pPr>
            <a:r>
              <a:rPr lang="fr-FR" sz="1000" b="0" baseline="0" noProof="0" dirty="0">
                <a:solidFill>
                  <a:srgbClr val="595959"/>
                </a:solidFill>
                <a:latin typeface="Comic Sans MS" pitchFamily="66" charset="0"/>
              </a:rPr>
              <a:t>Donnez aux élèves le temps pour compléter l’activité.</a:t>
            </a:r>
            <a:endParaRPr lang="fr-FR" sz="1000" noProof="0" dirty="0"/>
          </a:p>
        </p:txBody>
      </p:sp>
      <p:sp>
        <p:nvSpPr>
          <p:cNvPr id="355" name="Google Shape;355;p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6</a:t>
            </a:fld>
            <a:endParaRPr>
              <a:latin typeface="Comic Sans MS"/>
              <a:ea typeface="Comic Sans MS"/>
              <a:cs typeface="Comic Sans MS"/>
              <a:sym typeface="Comic Sans M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 name="Google Shape;391;p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sz="1000" b="1" i="1" u="none" strike="noStrike" cap="none" dirty="0">
                <a:solidFill>
                  <a:srgbClr val="FF0000"/>
                </a:solidFill>
                <a:highlight>
                  <a:srgbClr val="00FFFF"/>
                </a:highlight>
                <a:latin typeface="Calibri"/>
                <a:ea typeface="Comic Sans MS"/>
                <a:cs typeface="Calibri"/>
                <a:sym typeface="Calibri"/>
              </a:rPr>
              <a:t>Que</a:t>
            </a:r>
            <a:r>
              <a:rPr lang="fr-FR" sz="1000" b="1" i="1" u="none" strike="noStrike" cap="none" baseline="0" dirty="0">
                <a:solidFill>
                  <a:srgbClr val="FF0000"/>
                </a:solidFill>
                <a:highlight>
                  <a:srgbClr val="00FFFF"/>
                </a:highlight>
                <a:latin typeface="Calibri"/>
                <a:ea typeface="Comic Sans MS"/>
                <a:cs typeface="Calibri"/>
                <a:sym typeface="Calibri"/>
              </a:rPr>
              <a:t> remarquez-vous ? »</a:t>
            </a:r>
            <a:endParaRPr lang="fr-FR" sz="1000" b="1" i="1" u="none" strike="noStrike" cap="none" dirty="0">
              <a:solidFill>
                <a:schemeClr val="lt1"/>
              </a:solidFill>
              <a:latin typeface="Comic Sans MS"/>
              <a:ea typeface="Comic Sans MS"/>
              <a:cs typeface="Comic Sans MS"/>
              <a:sym typeface="Comic Sans MS"/>
            </a:endParaRPr>
          </a:p>
          <a:p>
            <a:pPr marL="228600" marR="0" lvl="0" indent="0" algn="l" rtl="0">
              <a:lnSpc>
                <a:spcPct val="100000"/>
              </a:lnSpc>
              <a:spcBef>
                <a:spcPts val="0"/>
              </a:spcBef>
              <a:spcAft>
                <a:spcPts val="0"/>
              </a:spcAft>
              <a:buClr>
                <a:srgbClr val="000000"/>
              </a:buClr>
              <a:buSzPts val="1400"/>
              <a:buFont typeface="Arial"/>
              <a:buNone/>
            </a:pPr>
            <a:r>
              <a:rPr lang="fr-FR" sz="1000" b="0" baseline="0" noProof="0" dirty="0">
                <a:solidFill>
                  <a:srgbClr val="595959"/>
                </a:solidFill>
                <a:latin typeface="Comic Sans MS" pitchFamily="66" charset="0"/>
              </a:rPr>
              <a:t>Donnez aux élèves le temps pour compléter l’activité.</a:t>
            </a:r>
            <a:endParaRPr lang="fr-FR" sz="1000" noProof="0" dirty="0"/>
          </a:p>
          <a:p>
            <a:pPr marL="228600" marR="0" lvl="0" indent="0" algn="l" rtl="0">
              <a:lnSpc>
                <a:spcPct val="100000"/>
              </a:lnSpc>
              <a:spcBef>
                <a:spcPts val="0"/>
              </a:spcBef>
              <a:spcAft>
                <a:spcPts val="0"/>
              </a:spcAft>
              <a:buClr>
                <a:srgbClr val="000000"/>
              </a:buClr>
              <a:buSzPts val="1400"/>
              <a:buFont typeface="Arial"/>
              <a:buNone/>
            </a:pPr>
            <a:endParaRPr sz="1000" b="1" i="1" u="none" strike="noStrike" cap="none" dirty="0">
              <a:solidFill>
                <a:srgbClr val="FF0000"/>
              </a:solidFill>
              <a:highlight>
                <a:srgbClr val="00FFFF"/>
              </a:highlight>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r>
              <a:rPr lang="fr-FR" sz="1000" b="0" noProof="0" dirty="0">
                <a:latin typeface="Comic Sans MS" pitchFamily="66" charset="0"/>
              </a:rPr>
              <a:t>L’enseignant</a:t>
            </a:r>
            <a:r>
              <a:rPr lang="fr-FR" sz="1000"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rgbClr val="FF0000"/>
                </a:solidFill>
                <a:highlight>
                  <a:srgbClr val="00FFFF"/>
                </a:highlight>
                <a:latin typeface="Calibri"/>
                <a:ea typeface="Comic Sans MS"/>
                <a:cs typeface="Calibri"/>
                <a:sym typeface="Calibri"/>
              </a:rPr>
              <a:t>Les</a:t>
            </a:r>
            <a:r>
              <a:rPr lang="fr-FR" sz="1000" b="1" i="1" u="none" strike="noStrike" cap="none" baseline="0" noProof="0" dirty="0">
                <a:solidFill>
                  <a:srgbClr val="FF0000"/>
                </a:solidFill>
                <a:highlight>
                  <a:srgbClr val="00FFFF"/>
                </a:highlight>
                <a:latin typeface="Calibri"/>
                <a:ea typeface="Comic Sans MS"/>
                <a:cs typeface="Calibri"/>
                <a:sym typeface="Calibri"/>
              </a:rPr>
              <a:t> 3 segments se coupent en un même point.</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Vous avez tracé les 3 médianes du triangle MNP.</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La médiane est un segment qui relie un sommet du triangle au milieu du côté opposé.</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Le</a:t>
            </a:r>
            <a:r>
              <a:rPr lang="fr-FR" sz="1000" b="1" i="1" u="none" strike="noStrike" cap="none" baseline="0" noProof="0" dirty="0">
                <a:solidFill>
                  <a:srgbClr val="FF0000"/>
                </a:solidFill>
                <a:highlight>
                  <a:srgbClr val="00FFFF"/>
                </a:highlight>
                <a:latin typeface="Calibri"/>
                <a:ea typeface="Calibri"/>
                <a:cs typeface="Calibri"/>
                <a:sym typeface="Calibri"/>
              </a:rPr>
              <a:t> point de concours est à l’intérieur du triangle dans le cas d’un triangle aigu</a:t>
            </a:r>
            <a:r>
              <a:rPr lang="en-US" sz="1000" b="1" i="1" u="none" strike="noStrike" cap="none" baseline="0" dirty="0">
                <a:solidFill>
                  <a:srgbClr val="FF0000"/>
                </a:solidFill>
                <a:highlight>
                  <a:srgbClr val="00FFFF"/>
                </a:highlight>
                <a:latin typeface="Calibri"/>
                <a:ea typeface="Calibri"/>
                <a:cs typeface="Calibri"/>
                <a:sym typeface="Calibri"/>
              </a:rPr>
              <a:t>.</a:t>
            </a:r>
            <a:r>
              <a:rPr lang="fr-FR" sz="1000" b="1" i="1" u="none" strike="noStrike" cap="none" baseline="0" noProof="0" dirty="0">
                <a:solidFill>
                  <a:schemeClr val="lt1"/>
                </a:solidFill>
                <a:highlight>
                  <a:srgbClr val="00FFFF"/>
                </a:highlight>
                <a:latin typeface="Comic Sans MS"/>
                <a:ea typeface="Calibri"/>
                <a:cs typeface="Calibri"/>
                <a:sym typeface="Comic Sans MS"/>
              </a:rPr>
              <a:t> »</a:t>
            </a:r>
            <a:endParaRPr sz="1000" b="1" u="sng" dirty="0">
              <a:highlight>
                <a:srgbClr val="00FFFF"/>
              </a:highlight>
              <a:latin typeface="Times New Roman"/>
              <a:ea typeface="Times New Roman"/>
              <a:cs typeface="Times New Roman"/>
              <a:sym typeface="Times New Roman"/>
            </a:endParaRPr>
          </a:p>
          <a:p>
            <a:pPr marL="228600" marR="0" lvl="0" indent="0" algn="l" rtl="0">
              <a:lnSpc>
                <a:spcPct val="106000"/>
              </a:lnSpc>
              <a:spcBef>
                <a:spcPts val="800"/>
              </a:spcBef>
              <a:spcAft>
                <a:spcPts val="0"/>
              </a:spcAft>
              <a:buSzPts val="1400"/>
              <a:buNone/>
            </a:pPr>
            <a:endParaRPr lang="fr-FR" sz="1200" b="0" u="none" noProof="0" dirty="0">
              <a:highlight>
                <a:srgbClr val="00FF00"/>
              </a:highlight>
              <a:latin typeface="Calibri"/>
              <a:ea typeface="Calibri"/>
              <a:cs typeface="Calibri"/>
              <a:sym typeface="Calibri"/>
            </a:endParaRPr>
          </a:p>
          <a:p>
            <a:pPr marL="228600" marR="0" lvl="0" indent="0" algn="l" rtl="0">
              <a:lnSpc>
                <a:spcPct val="106000"/>
              </a:lnSpc>
              <a:spcBef>
                <a:spcPts val="800"/>
              </a:spcBef>
              <a:spcAft>
                <a:spcPts val="0"/>
              </a:spcAft>
              <a:buSzPts val="1400"/>
              <a:buNone/>
            </a:pPr>
            <a:r>
              <a:rPr lang="fr-FR" sz="1200" b="0" u="none" noProof="0" dirty="0">
                <a:highlight>
                  <a:srgbClr val="00FF00"/>
                </a:highlight>
                <a:latin typeface="Calibri"/>
                <a:ea typeface="Calibri"/>
                <a:cs typeface="Calibri"/>
                <a:sym typeface="Calibri"/>
              </a:rPr>
              <a:t>La</a:t>
            </a:r>
            <a:r>
              <a:rPr lang="fr-FR" sz="1200" b="0" u="none" baseline="0" noProof="0" dirty="0">
                <a:highlight>
                  <a:srgbClr val="00FF00"/>
                </a:highlight>
                <a:latin typeface="Calibri"/>
                <a:ea typeface="Calibri"/>
                <a:cs typeface="Calibri"/>
                <a:sym typeface="Calibri"/>
              </a:rPr>
              <a:t> médiane, la bissectrice et la hauteur sont issues du sommet du triangle.</a:t>
            </a:r>
          </a:p>
          <a:p>
            <a:pPr marL="228600" marR="0" lvl="0" indent="0" algn="l" rtl="0">
              <a:lnSpc>
                <a:spcPct val="107000"/>
              </a:lnSpc>
              <a:spcBef>
                <a:spcPts val="800"/>
              </a:spcBef>
              <a:spcAft>
                <a:spcPts val="0"/>
              </a:spcAft>
              <a:buSzPts val="1400"/>
              <a:buNone/>
            </a:pPr>
            <a:endParaRPr sz="1800" dirty="0">
              <a:latin typeface="Calibri"/>
              <a:ea typeface="Calibri"/>
              <a:cs typeface="Calibri"/>
              <a:sym typeface="Calibri"/>
            </a:endParaRPr>
          </a:p>
          <a:p>
            <a:pPr marL="228600" marR="0" lvl="0" indent="0" algn="l" rtl="0">
              <a:lnSpc>
                <a:spcPct val="100000"/>
              </a:lnSpc>
              <a:spcBef>
                <a:spcPts val="800"/>
              </a:spcBef>
              <a:spcAft>
                <a:spcPts val="0"/>
              </a:spcAft>
              <a:buClr>
                <a:srgbClr val="000000"/>
              </a:buClr>
              <a:buSzPts val="1400"/>
              <a:buFont typeface="Arial"/>
              <a:buNone/>
            </a:pPr>
            <a:endParaRPr sz="1800" dirty="0">
              <a:highlight>
                <a:srgbClr val="00FFFF"/>
              </a:highlight>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392" name="Google Shape;392;p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7</a:t>
            </a:fld>
            <a:endParaRPr>
              <a:latin typeface="Comic Sans MS"/>
              <a:ea typeface="Comic Sans MS"/>
              <a:cs typeface="Comic Sans MS"/>
              <a:sym typeface="Comic Sans M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0" indent="0" algn="l" rtl="0">
              <a:lnSpc>
                <a:spcPct val="100000"/>
              </a:lnSpc>
              <a:spcBef>
                <a:spcPts val="0"/>
              </a:spcBef>
              <a:spcAft>
                <a:spcPts val="0"/>
              </a:spcAft>
              <a:buClr>
                <a:srgbClr val="000000"/>
              </a:buClr>
              <a:buSzPts val="1400"/>
              <a:buFont typeface="Arial"/>
              <a:buNone/>
            </a:pPr>
            <a:r>
              <a:rPr lang="fr-FR" b="0" noProof="0" dirty="0">
                <a:latin typeface="Comic Sans MS" pitchFamily="66" charset="0"/>
              </a:rPr>
              <a:t>L’enseignant</a:t>
            </a:r>
            <a:r>
              <a:rPr lang="fr-FR"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rgbClr val="FF0000"/>
                </a:solidFill>
                <a:highlight>
                  <a:srgbClr val="00FFFF"/>
                </a:highlight>
                <a:latin typeface="Calibri"/>
                <a:ea typeface="Calibri"/>
                <a:cs typeface="Calibri"/>
                <a:sym typeface="Calibri"/>
              </a:rPr>
              <a:t>Regardez</a:t>
            </a:r>
            <a:r>
              <a:rPr lang="fr-FR" sz="1000" b="1" i="1" u="none" strike="noStrike" cap="none" baseline="0" noProof="0" dirty="0">
                <a:solidFill>
                  <a:srgbClr val="FF0000"/>
                </a:solidFill>
                <a:highlight>
                  <a:srgbClr val="00FFFF"/>
                </a:highlight>
                <a:latin typeface="Calibri"/>
                <a:ea typeface="Calibri"/>
                <a:cs typeface="Calibri"/>
                <a:sym typeface="Calibri"/>
              </a:rPr>
              <a:t> le point de concours des 3 médianes dans ce triangle obtus.</a:t>
            </a:r>
            <a:endParaRPr lang="fr-FR" sz="1000"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Que remarquez-vous ? »</a:t>
            </a:r>
            <a:endParaRPr lang="en-US" sz="1000" b="1" i="1" u="none" strike="noStrike" cap="none" dirty="0">
              <a:solidFill>
                <a:schemeClr val="lt1"/>
              </a:solidFill>
              <a:latin typeface="Comic Sans MS"/>
              <a:ea typeface="Comic Sans MS"/>
              <a:cs typeface="Comic Sans MS"/>
              <a:sym typeface="Comic Sans MS"/>
            </a:endParaRPr>
          </a:p>
          <a:p>
            <a:pPr marL="228600" marR="0" lvl="0" indent="0" algn="l" rtl="0">
              <a:lnSpc>
                <a:spcPct val="100000"/>
              </a:lnSpc>
              <a:spcBef>
                <a:spcPts val="0"/>
              </a:spcBef>
              <a:spcAft>
                <a:spcPts val="0"/>
              </a:spcAft>
              <a:buClr>
                <a:srgbClr val="000000"/>
              </a:buClr>
              <a:buSzPts val="1400"/>
              <a:buFont typeface="Arial"/>
              <a:buNone/>
            </a:pPr>
            <a:r>
              <a:rPr lang="fr-FR" sz="1000" b="0" baseline="0" noProof="0" dirty="0">
                <a:solidFill>
                  <a:srgbClr val="595959"/>
                </a:solidFill>
                <a:latin typeface="Comic Sans MS" pitchFamily="66" charset="0"/>
              </a:rPr>
              <a:t>Donnez aux élèves le temps pour compléter l’activité.</a:t>
            </a:r>
            <a:endParaRPr lang="fr-FR" sz="1000" noProof="0" dirty="0"/>
          </a:p>
          <a:p>
            <a:pPr marL="228600" marR="0" lvl="0" indent="0" algn="l" rtl="0">
              <a:lnSpc>
                <a:spcPct val="100000"/>
              </a:lnSpc>
              <a:spcBef>
                <a:spcPts val="0"/>
              </a:spcBef>
              <a:spcAft>
                <a:spcPts val="0"/>
              </a:spcAft>
              <a:buClr>
                <a:srgbClr val="000000"/>
              </a:buClr>
              <a:buSzPts val="1400"/>
              <a:buFont typeface="Arial"/>
              <a:buNone/>
            </a:pPr>
            <a:endParaRPr sz="1000" b="0" dirty="0">
              <a:solidFill>
                <a:schemeClr val="lt1"/>
              </a:solidFill>
              <a:latin typeface="Comic Sans MS"/>
              <a:ea typeface="Comic Sans MS"/>
              <a:cs typeface="Comic Sans MS"/>
              <a:sym typeface="Comic Sans MS"/>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000" dirty="0">
                <a:latin typeface="Comic Sans MS" pitchFamily="66" charset="0"/>
              </a:rPr>
              <a:t>L’enseignant</a:t>
            </a:r>
            <a:r>
              <a:rPr lang="fr-FR" sz="1000" baseline="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000" b="0" noProof="0" dirty="0">
                <a:latin typeface="Comic Sans MS" pitchFamily="66" charset="0"/>
              </a:rPr>
              <a:t>L’enseignant</a:t>
            </a:r>
            <a:r>
              <a:rPr lang="fr-FR" sz="1000" b="0" baseline="0" noProof="0" dirty="0">
                <a:latin typeface="Comic Sans MS" pitchFamily="66" charset="0"/>
              </a:rPr>
              <a:t>(e) dit : </a:t>
            </a:r>
            <a:r>
              <a:rPr lang="fr-FR" sz="1000" b="1" i="1" u="none" strike="noStrike" cap="none" baseline="0" noProof="0" dirty="0">
                <a:solidFill>
                  <a:schemeClr val="lt1"/>
                </a:solidFill>
                <a:latin typeface="Calibri" pitchFamily="34" charset="0"/>
                <a:cs typeface="Calibri" pitchFamily="34" charset="0"/>
                <a:sym typeface="Comic Sans MS"/>
              </a:rPr>
              <a:t>« </a:t>
            </a:r>
            <a:r>
              <a:rPr lang="fr-FR" sz="1000" b="1" dirty="0">
                <a:latin typeface="Calibri" pitchFamily="34" charset="0"/>
                <a:cs typeface="Calibri" pitchFamily="34" charset="0"/>
              </a:rPr>
              <a:t>Le point de concours des 3 médianes dans un triangle obtus est à l'intérieur du triangle</a:t>
            </a:r>
            <a:r>
              <a:rPr lang="en-US" sz="1000" b="1" i="1" u="none" strike="noStrike" cap="none" dirty="0">
                <a:solidFill>
                  <a:schemeClr val="lt1"/>
                </a:solidFill>
                <a:latin typeface="Calibri" pitchFamily="34" charset="0"/>
                <a:ea typeface="Comic Sans MS"/>
                <a:cs typeface="Calibri" pitchFamily="34" charset="0"/>
                <a:sym typeface="Comic Sans MS"/>
              </a:rPr>
              <a:t>.</a:t>
            </a:r>
            <a:r>
              <a:rPr lang="fr-FR" sz="1000" b="1" i="1" u="none" strike="noStrike" cap="none" noProof="0" dirty="0">
                <a:solidFill>
                  <a:schemeClr val="lt1"/>
                </a:solidFill>
                <a:latin typeface="Calibri" pitchFamily="34" charset="0"/>
                <a:ea typeface="Comic Sans MS"/>
                <a:cs typeface="Calibri" pitchFamily="34" charset="0"/>
                <a:sym typeface="Comic Sans MS"/>
              </a:rPr>
              <a:t> »</a:t>
            </a:r>
            <a:endParaRPr sz="1000" b="1" dirty="0">
              <a:latin typeface="Calibri" pitchFamily="34" charset="0"/>
              <a:cs typeface="Calibri" pitchFamily="34" charset="0"/>
            </a:endParaRPr>
          </a:p>
          <a:p>
            <a:pPr marL="228600" marR="0" lvl="0" indent="0" algn="l" rtl="0">
              <a:lnSpc>
                <a:spcPct val="100000"/>
              </a:lnSpc>
              <a:spcBef>
                <a:spcPts val="0"/>
              </a:spcBef>
              <a:spcAft>
                <a:spcPts val="0"/>
              </a:spcAft>
              <a:buClr>
                <a:srgbClr val="000000"/>
              </a:buClr>
              <a:buSzPts val="1400"/>
              <a:buFont typeface="Arial"/>
              <a:buNone/>
            </a:pPr>
            <a:endParaRPr sz="1000" b="0" dirty="0">
              <a:solidFill>
                <a:schemeClr val="lt1"/>
              </a:solidFill>
              <a:latin typeface="Comic Sans MS"/>
              <a:ea typeface="Comic Sans MS"/>
              <a:cs typeface="Comic Sans MS"/>
              <a:sym typeface="Comic Sans MS"/>
            </a:endParaRPr>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425" name="Google Shape;425;p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8</a:t>
            </a:fld>
            <a:endParaRPr>
              <a:latin typeface="Comic Sans MS"/>
              <a:ea typeface="Comic Sans MS"/>
              <a:cs typeface="Comic Sans MS"/>
              <a:sym typeface="Comic Sans M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7" name="Google Shape;447;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endParaRPr lang="fr-FR" sz="1000" baseline="0" dirty="0">
              <a:latin typeface="Comic Sans MS" pitchFamily="66" charset="0"/>
            </a:endParaRPr>
          </a:p>
          <a:p>
            <a:pPr marL="228600" marR="0" lvl="0" indent="0" algn="l" rtl="0">
              <a:lnSpc>
                <a:spcPct val="100000"/>
              </a:lnSpc>
              <a:spcBef>
                <a:spcPts val="0"/>
              </a:spcBef>
              <a:spcAft>
                <a:spcPts val="0"/>
              </a:spcAft>
              <a:buClr>
                <a:srgbClr val="000000"/>
              </a:buClr>
              <a:buSzPts val="1400"/>
              <a:buFont typeface="Arial"/>
              <a:buNone/>
            </a:pPr>
            <a:r>
              <a:rPr lang="fr-FR" sz="1000" b="0" noProof="0" dirty="0">
                <a:latin typeface="Comic Sans MS" pitchFamily="66" charset="0"/>
              </a:rPr>
              <a:t>L’enseignant</a:t>
            </a:r>
            <a:r>
              <a:rPr lang="fr-FR" sz="1000" b="0" baseline="0" noProof="0" dirty="0">
                <a:latin typeface="Comic Sans MS" pitchFamily="66" charset="0"/>
              </a:rPr>
              <a:t>(e) dit : </a:t>
            </a:r>
            <a:r>
              <a:rPr lang="fr-FR" sz="1000" b="1" baseline="0" noProof="0" dirty="0">
                <a:latin typeface="Comic Sans MS" pitchFamily="66" charset="0"/>
              </a:rPr>
              <a:t>«</a:t>
            </a:r>
            <a:r>
              <a:rPr lang="fr-FR" sz="1000" b="0" baseline="0" noProof="0" dirty="0">
                <a:latin typeface="Comic Sans MS" pitchFamily="66" charset="0"/>
              </a:rPr>
              <a:t> </a:t>
            </a:r>
            <a:r>
              <a:rPr lang="fr-FR" sz="1000" b="1" i="1" u="none" strike="noStrike" cap="none" dirty="0">
                <a:solidFill>
                  <a:srgbClr val="FF0000"/>
                </a:solidFill>
                <a:highlight>
                  <a:srgbClr val="00FFFF"/>
                </a:highlight>
                <a:latin typeface="Calibri"/>
                <a:ea typeface="Calibri"/>
                <a:cs typeface="Calibri"/>
                <a:sym typeface="Calibri"/>
              </a:rPr>
              <a:t>Regardez</a:t>
            </a:r>
            <a:r>
              <a:rPr lang="fr-FR" sz="1000" b="1" i="1" u="none" strike="noStrike" cap="none" baseline="0" dirty="0">
                <a:solidFill>
                  <a:srgbClr val="FF0000"/>
                </a:solidFill>
                <a:highlight>
                  <a:srgbClr val="00FFFF"/>
                </a:highlight>
                <a:latin typeface="Calibri"/>
                <a:ea typeface="Calibri"/>
                <a:cs typeface="Calibri"/>
                <a:sym typeface="Calibri"/>
              </a:rPr>
              <a:t> le point de concours des 3 médianes dans ce triangle rectangle.</a:t>
            </a:r>
            <a:endParaRPr lang="fr-FR" sz="100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dirty="0">
                <a:solidFill>
                  <a:srgbClr val="FF0000"/>
                </a:solidFill>
                <a:highlight>
                  <a:srgbClr val="00FFFF"/>
                </a:highlight>
                <a:latin typeface="Calibri"/>
                <a:ea typeface="Calibri"/>
                <a:cs typeface="Calibri"/>
                <a:sym typeface="Calibri"/>
              </a:rPr>
              <a:t>Que remarquez-vous ? »</a:t>
            </a:r>
            <a:endParaRPr lang="fr-FR" sz="1000" b="1" i="1" u="none" strike="noStrike" cap="none" dirty="0">
              <a:solidFill>
                <a:schemeClr val="lt1"/>
              </a:solidFill>
              <a:latin typeface="Comic Sans MS"/>
              <a:ea typeface="Comic Sans MS"/>
              <a:cs typeface="Comic Sans MS"/>
              <a:sym typeface="Comic Sans MS"/>
            </a:endParaRPr>
          </a:p>
          <a:p>
            <a:pPr marL="228600" marR="0" lvl="0" indent="0" algn="l" rtl="0">
              <a:lnSpc>
                <a:spcPct val="100000"/>
              </a:lnSpc>
              <a:spcBef>
                <a:spcPts val="0"/>
              </a:spcBef>
              <a:spcAft>
                <a:spcPts val="0"/>
              </a:spcAft>
              <a:buClr>
                <a:srgbClr val="000000"/>
              </a:buClr>
              <a:buSzPts val="1400"/>
              <a:buFont typeface="Arial"/>
              <a:buNone/>
            </a:pPr>
            <a:r>
              <a:rPr lang="fr-FR" sz="1000" b="0" baseline="0" noProof="0" dirty="0">
                <a:solidFill>
                  <a:srgbClr val="595959"/>
                </a:solidFill>
                <a:latin typeface="Comic Sans MS" pitchFamily="66" charset="0"/>
              </a:rPr>
              <a:t>Donnez aux élèves le temps pour compléter l’activité.</a:t>
            </a:r>
            <a:endParaRPr lang="fr-FR" sz="1000" noProof="0" dirty="0"/>
          </a:p>
          <a:p>
            <a:pPr marL="228600" marR="0" lvl="0" indent="0" algn="l" rtl="0">
              <a:lnSpc>
                <a:spcPct val="100000"/>
              </a:lnSpc>
              <a:spcBef>
                <a:spcPts val="0"/>
              </a:spcBef>
              <a:spcAft>
                <a:spcPts val="0"/>
              </a:spcAft>
              <a:buClr>
                <a:srgbClr val="000000"/>
              </a:buClr>
              <a:buSzPts val="1400"/>
              <a:buFont typeface="Arial"/>
              <a:buNone/>
            </a:pPr>
            <a:endParaRPr lang="fr-FR" sz="1000" b="0" dirty="0">
              <a:solidFill>
                <a:schemeClr val="lt1"/>
              </a:solidFill>
              <a:latin typeface="Comic Sans MS"/>
              <a:ea typeface="Comic Sans MS"/>
              <a:cs typeface="Comic Sans MS"/>
              <a:sym typeface="Comic Sans MS"/>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000" dirty="0">
                <a:latin typeface="Comic Sans MS" pitchFamily="66" charset="0"/>
              </a:rPr>
              <a:t>L’enseignant</a:t>
            </a:r>
            <a:r>
              <a:rPr lang="fr-FR" sz="1000" baseline="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000" b="0" noProof="0" dirty="0">
                <a:latin typeface="Comic Sans MS" pitchFamily="66" charset="0"/>
              </a:rPr>
              <a:t>L’enseignant</a:t>
            </a:r>
            <a:r>
              <a:rPr lang="fr-FR" sz="1000" b="0" baseline="0" noProof="0" dirty="0">
                <a:latin typeface="Comic Sans MS" pitchFamily="66" charset="0"/>
              </a:rPr>
              <a:t>(e) dit : </a:t>
            </a:r>
            <a:r>
              <a:rPr lang="fr-FR" sz="1000" b="1" i="1" u="none" strike="noStrike" cap="none" baseline="0" noProof="0" dirty="0">
                <a:solidFill>
                  <a:schemeClr val="lt1"/>
                </a:solidFill>
                <a:latin typeface="Calibri" pitchFamily="34" charset="0"/>
                <a:cs typeface="Calibri" pitchFamily="34" charset="0"/>
                <a:sym typeface="Comic Sans MS"/>
              </a:rPr>
              <a:t>« </a:t>
            </a:r>
            <a:r>
              <a:rPr lang="fr-FR" sz="1000" b="1" dirty="0">
                <a:latin typeface="Calibri" pitchFamily="34" charset="0"/>
                <a:cs typeface="Calibri" pitchFamily="34" charset="0"/>
              </a:rPr>
              <a:t>Le point de concours des 3 médianes dans un triangle rectangle est à l'intérieur du triangle</a:t>
            </a:r>
            <a:r>
              <a:rPr lang="fr-FR" sz="1000" b="1" i="1" u="none" strike="noStrike" cap="none" dirty="0">
                <a:solidFill>
                  <a:schemeClr val="lt1"/>
                </a:solidFill>
                <a:latin typeface="Calibri" pitchFamily="34" charset="0"/>
                <a:ea typeface="Comic Sans MS"/>
                <a:cs typeface="Calibri" pitchFamily="34" charset="0"/>
                <a:sym typeface="Comic Sans MS"/>
              </a:rPr>
              <a:t>.</a:t>
            </a:r>
            <a:endParaRPr lang="fr-FR" sz="1000" b="1" dirty="0">
              <a:latin typeface="Calibri" pitchFamily="34" charset="0"/>
              <a:cs typeface="Calibri" pitchFamily="34" charset="0"/>
            </a:endParaRPr>
          </a:p>
          <a:p>
            <a:pPr marL="228600" marR="0" lvl="0" indent="0" algn="l" rtl="0">
              <a:lnSpc>
                <a:spcPct val="100000"/>
              </a:lnSpc>
              <a:spcBef>
                <a:spcPts val="0"/>
              </a:spcBef>
              <a:spcAft>
                <a:spcPts val="0"/>
              </a:spcAft>
              <a:buClr>
                <a:srgbClr val="000000"/>
              </a:buClr>
              <a:buSzPts val="1400"/>
              <a:buFont typeface="Arial"/>
              <a:buNone/>
            </a:pPr>
            <a:r>
              <a:rPr lang="fr-FR" sz="1000" b="1" dirty="0">
                <a:latin typeface="Calibri" pitchFamily="34" charset="0"/>
                <a:cs typeface="Calibri" pitchFamily="34" charset="0"/>
              </a:rPr>
              <a:t>Ainsi, le point de concours des 3 médianes dans tout triangle est à l'intérieur du triangle.</a:t>
            </a:r>
            <a:r>
              <a:rPr lang="fr-FR" sz="1000" b="1" i="1" u="none" strike="noStrike" cap="none" noProof="0" dirty="0">
                <a:solidFill>
                  <a:schemeClr val="lt1"/>
                </a:solidFill>
                <a:latin typeface="Calibri" pitchFamily="34" charset="0"/>
                <a:cs typeface="Calibri" pitchFamily="34" charset="0"/>
                <a:sym typeface="Comic Sans MS"/>
              </a:rPr>
              <a:t> »</a:t>
            </a:r>
            <a:endParaRPr sz="1000" b="1" dirty="0">
              <a:latin typeface="Calibri" pitchFamily="34" charset="0"/>
              <a:cs typeface="Calibri" pitchFamily="34" charset="0"/>
            </a:endParaRPr>
          </a:p>
          <a:p>
            <a:pPr marL="228600" marR="0" lvl="0" indent="0" algn="l" rtl="0">
              <a:lnSpc>
                <a:spcPct val="100000"/>
              </a:lnSpc>
              <a:spcBef>
                <a:spcPts val="0"/>
              </a:spcBef>
              <a:spcAft>
                <a:spcPts val="0"/>
              </a:spcAft>
              <a:buClr>
                <a:srgbClr val="000000"/>
              </a:buClr>
              <a:buSzPts val="1400"/>
              <a:buFont typeface="Arial"/>
              <a:buNone/>
            </a:pPr>
            <a:endParaRPr sz="1000" dirty="0">
              <a:latin typeface="Comic Sans MS"/>
              <a:ea typeface="Comic Sans MS"/>
              <a:cs typeface="Comic Sans MS"/>
              <a:sym typeface="Comic Sans MS"/>
            </a:endParaRPr>
          </a:p>
          <a:p>
            <a:pPr marL="228600" marR="0" lvl="0" indent="0" algn="l" rtl="0">
              <a:lnSpc>
                <a:spcPct val="100000"/>
              </a:lnSpc>
              <a:spcBef>
                <a:spcPts val="0"/>
              </a:spcBef>
              <a:spcAft>
                <a:spcPts val="0"/>
              </a:spcAft>
              <a:buClr>
                <a:srgbClr val="000000"/>
              </a:buClr>
              <a:buSzPts val="1400"/>
              <a:buFont typeface="Arial"/>
              <a:buNone/>
            </a:pPr>
            <a:r>
              <a:rPr lang="fr-FR" sz="1800" noProof="0" dirty="0">
                <a:highlight>
                  <a:srgbClr val="00FF00"/>
                </a:highlight>
                <a:latin typeface="Calibri"/>
                <a:ea typeface="Calibri"/>
                <a:cs typeface="Calibri"/>
                <a:sym typeface="Calibri"/>
              </a:rPr>
              <a:t>Le point de</a:t>
            </a:r>
            <a:r>
              <a:rPr lang="fr-FR" sz="1800" baseline="0" noProof="0" dirty="0">
                <a:highlight>
                  <a:srgbClr val="00FF00"/>
                </a:highlight>
                <a:latin typeface="Calibri"/>
                <a:ea typeface="Calibri"/>
                <a:cs typeface="Calibri"/>
                <a:sym typeface="Calibri"/>
              </a:rPr>
              <a:t> concours des médianes et des bissectrices est toujours à l’intérieur du triangle.</a:t>
            </a:r>
            <a:endParaRPr lang="fr-FR" sz="1800" noProof="0" dirty="0">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endParaRPr sz="1000" b="0" dirty="0">
              <a:solidFill>
                <a:schemeClr val="lt1"/>
              </a:solidFill>
              <a:latin typeface="Comic Sans MS"/>
              <a:ea typeface="Comic Sans MS"/>
              <a:cs typeface="Comic Sans MS"/>
              <a:sym typeface="Comic Sans MS"/>
            </a:endParaRPr>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448" name="Google Shape;448;p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9</a:t>
            </a:fld>
            <a:endParaRPr>
              <a:latin typeface="Comic Sans MS"/>
              <a:ea typeface="Comic Sans MS"/>
              <a:cs typeface="Comic Sans MS"/>
              <a:sym typeface="Comic Sans M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3"/>
        <p:cNvGrpSpPr/>
        <p:nvPr/>
      </p:nvGrpSpPr>
      <p:grpSpPr>
        <a:xfrm>
          <a:off x="0" y="0"/>
          <a:ext cx="0" cy="0"/>
          <a:chOff x="0" y="0"/>
          <a:chExt cx="0" cy="0"/>
        </a:xfrm>
      </p:grpSpPr>
      <p:pic>
        <p:nvPicPr>
          <p:cNvPr id="164" name="Google Shape;164;p2"/>
          <p:cNvPicPr preferRelativeResize="0"/>
          <p:nvPr/>
        </p:nvPicPr>
        <p:blipFill rotWithShape="1">
          <a:blip r:embed="rId2">
            <a:alphaModFix/>
          </a:blip>
          <a:srcRect l="86274" t="84400" r="2210" b="3525"/>
          <a:stretch/>
        </p:blipFill>
        <p:spPr>
          <a:xfrm rot="10800000">
            <a:off x="2" y="62146"/>
            <a:ext cx="784930" cy="46336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18"/>
        <p:cNvGrpSpPr/>
        <p:nvPr/>
      </p:nvGrpSpPr>
      <p:grpSpPr>
        <a:xfrm>
          <a:off x="0" y="0"/>
          <a:ext cx="0" cy="0"/>
          <a:chOff x="0" y="0"/>
          <a:chExt cx="0" cy="0"/>
        </a:xfrm>
      </p:grpSpPr>
      <p:sp>
        <p:nvSpPr>
          <p:cNvPr id="219" name="Google Shape;219;p11"/>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7"/>
        <p:cNvGrpSpPr/>
        <p:nvPr/>
      </p:nvGrpSpPr>
      <p:grpSpPr>
        <a:xfrm>
          <a:off x="0" y="0"/>
          <a:ext cx="0" cy="0"/>
          <a:chOff x="0" y="0"/>
          <a:chExt cx="0" cy="0"/>
        </a:xfrm>
      </p:grpSpPr>
      <p:sp>
        <p:nvSpPr>
          <p:cNvPr id="228" name="Google Shape;228;p13"/>
          <p:cNvSpPr txBox="1">
            <a:spLocks noGrp="1"/>
          </p:cNvSpPr>
          <p:nvPr>
            <p:ph type="title"/>
          </p:nvPr>
        </p:nvSpPr>
        <p:spPr>
          <a:xfrm>
            <a:off x="838200" y="1193074"/>
            <a:ext cx="10515600" cy="497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29" name="Google Shape;229;p13"/>
          <p:cNvSpPr txBox="1">
            <a:spLocks noGrp="1"/>
          </p:cNvSpPr>
          <p:nvPr>
            <p:ph type="body" idx="1"/>
          </p:nvPr>
        </p:nvSpPr>
        <p:spPr>
          <a:xfrm>
            <a:off x="838200" y="1825625"/>
            <a:ext cx="10515600" cy="39483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30"/>
        <p:cNvGrpSpPr/>
        <p:nvPr/>
      </p:nvGrpSpPr>
      <p:grpSpPr>
        <a:xfrm>
          <a:off x="0" y="0"/>
          <a:ext cx="0" cy="0"/>
          <a:chOff x="0" y="0"/>
          <a:chExt cx="0" cy="0"/>
        </a:xfrm>
      </p:grpSpPr>
      <p:sp>
        <p:nvSpPr>
          <p:cNvPr id="231" name="Google Shape;231;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Calibri"/>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32" name="Google Shape;232;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800"/>
              <a:buNone/>
              <a:defRPr sz="18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233" name="Google Shape;233;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34" name="Google Shape;234;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35" name="Google Shape;235;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6"/>
        <p:cNvGrpSpPr/>
        <p:nvPr/>
      </p:nvGrpSpPr>
      <p:grpSpPr>
        <a:xfrm>
          <a:off x="0" y="0"/>
          <a:ext cx="0" cy="0"/>
          <a:chOff x="0" y="0"/>
          <a:chExt cx="0" cy="0"/>
        </a:xfrm>
      </p:grpSpPr>
      <p:sp>
        <p:nvSpPr>
          <p:cNvPr id="237" name="Google Shape;237;p15"/>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38" name="Google Shape;238;p15"/>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800"/>
              <a:buNone/>
              <a:defRPr sz="18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39" name="Google Shape;239;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40" name="Google Shape;240;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41" name="Google Shape;241;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42"/>
        <p:cNvGrpSpPr/>
        <p:nvPr/>
      </p:nvGrpSpPr>
      <p:grpSpPr>
        <a:xfrm>
          <a:off x="0" y="0"/>
          <a:ext cx="0" cy="0"/>
          <a:chOff x="0" y="0"/>
          <a:chExt cx="0" cy="0"/>
        </a:xfrm>
      </p:grpSpPr>
      <p:sp>
        <p:nvSpPr>
          <p:cNvPr id="243" name="Google Shape;243;p1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44" name="Google Shape;244;p16"/>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45" name="Google Shape;245;p16"/>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46" name="Google Shape;246;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47" name="Google Shape;247;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48" name="Google Shape;248;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9"/>
        <p:cNvGrpSpPr/>
        <p:nvPr/>
      </p:nvGrpSpPr>
      <p:grpSpPr>
        <a:xfrm>
          <a:off x="0" y="0"/>
          <a:ext cx="0" cy="0"/>
          <a:chOff x="0" y="0"/>
          <a:chExt cx="0" cy="0"/>
        </a:xfrm>
      </p:grpSpPr>
      <p:sp>
        <p:nvSpPr>
          <p:cNvPr id="250" name="Google Shape;250;p17"/>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51" name="Google Shape;251;p17"/>
          <p:cNvSpPr txBox="1">
            <a:spLocks noGrp="1"/>
          </p:cNvSpPr>
          <p:nvPr>
            <p:ph type="body" idx="1"/>
          </p:nvPr>
        </p:nvSpPr>
        <p:spPr>
          <a:xfrm>
            <a:off x="839788" y="1681163"/>
            <a:ext cx="51579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252" name="Google Shape;252;p17"/>
          <p:cNvSpPr txBox="1">
            <a:spLocks noGrp="1"/>
          </p:cNvSpPr>
          <p:nvPr>
            <p:ph type="body" idx="2"/>
          </p:nvPr>
        </p:nvSpPr>
        <p:spPr>
          <a:xfrm>
            <a:off x="839788" y="2505075"/>
            <a:ext cx="51579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53" name="Google Shape;253;p17"/>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254" name="Google Shape;254;p17"/>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55" name="Google Shape;255;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56" name="Google Shape;256;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57" name="Google Shape;257;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8"/>
        <p:cNvGrpSpPr/>
        <p:nvPr/>
      </p:nvGrpSpPr>
      <p:grpSpPr>
        <a:xfrm>
          <a:off x="0" y="0"/>
          <a:ext cx="0" cy="0"/>
          <a:chOff x="0" y="0"/>
          <a:chExt cx="0" cy="0"/>
        </a:xfrm>
      </p:grpSpPr>
      <p:sp>
        <p:nvSpPr>
          <p:cNvPr id="259" name="Google Shape;259;p1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60" name="Google Shape;260;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61" name="Google Shape;261;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62" name="Google Shape;262;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63"/>
        <p:cNvGrpSpPr/>
        <p:nvPr/>
      </p:nvGrpSpPr>
      <p:grpSpPr>
        <a:xfrm>
          <a:off x="0" y="0"/>
          <a:ext cx="0" cy="0"/>
          <a:chOff x="0" y="0"/>
          <a:chExt cx="0" cy="0"/>
        </a:xfrm>
      </p:grpSpPr>
      <p:sp>
        <p:nvSpPr>
          <p:cNvPr id="264" name="Google Shape;264;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65" name="Google Shape;265;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66" name="Google Shape;266;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67"/>
        <p:cNvGrpSpPr/>
        <p:nvPr/>
      </p:nvGrpSpPr>
      <p:grpSpPr>
        <a:xfrm>
          <a:off x="0" y="0"/>
          <a:ext cx="0" cy="0"/>
          <a:chOff x="0" y="0"/>
          <a:chExt cx="0" cy="0"/>
        </a:xfrm>
      </p:grpSpPr>
      <p:sp>
        <p:nvSpPr>
          <p:cNvPr id="268" name="Google Shape;268;p20"/>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69" name="Google Shape;269;p20"/>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0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270" name="Google Shape;270;p20"/>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271" name="Google Shape;27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72" name="Google Shape;27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73" name="Google Shape;27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74"/>
        <p:cNvGrpSpPr/>
        <p:nvPr/>
      </p:nvGrpSpPr>
      <p:grpSpPr>
        <a:xfrm>
          <a:off x="0" y="0"/>
          <a:ext cx="0" cy="0"/>
          <a:chOff x="0" y="0"/>
          <a:chExt cx="0" cy="0"/>
        </a:xfrm>
      </p:grpSpPr>
      <p:sp>
        <p:nvSpPr>
          <p:cNvPr id="275" name="Google Shape;275;p21"/>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76" name="Google Shape;276;p21"/>
          <p:cNvSpPr>
            <a:spLocks noGrp="1"/>
          </p:cNvSpPr>
          <p:nvPr>
            <p:ph type="pic" idx="2"/>
          </p:nvPr>
        </p:nvSpPr>
        <p:spPr>
          <a:xfrm>
            <a:off x="5183188" y="987425"/>
            <a:ext cx="6172200" cy="4873500"/>
          </a:xfrm>
          <a:prstGeom prst="rect">
            <a:avLst/>
          </a:prstGeom>
          <a:noFill/>
          <a:ln>
            <a:noFill/>
          </a:ln>
        </p:spPr>
      </p:sp>
      <p:sp>
        <p:nvSpPr>
          <p:cNvPr id="277" name="Google Shape;277;p21"/>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278" name="Google Shape;27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79" name="Google Shape;27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80" name="Google Shape;28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65"/>
        <p:cNvGrpSpPr/>
        <p:nvPr/>
      </p:nvGrpSpPr>
      <p:grpSpPr>
        <a:xfrm>
          <a:off x="0" y="0"/>
          <a:ext cx="0" cy="0"/>
          <a:chOff x="0" y="0"/>
          <a:chExt cx="0" cy="0"/>
        </a:xfrm>
      </p:grpSpPr>
      <p:sp>
        <p:nvSpPr>
          <p:cNvPr id="166" name="Google Shape;166;p3"/>
          <p:cNvSpPr txBox="1">
            <a:spLocks noGrp="1"/>
          </p:cNvSpPr>
          <p:nvPr>
            <p:ph type="ctrTitle"/>
          </p:nvPr>
        </p:nvSpPr>
        <p:spPr>
          <a:xfrm>
            <a:off x="457200" y="4960137"/>
            <a:ext cx="7772400" cy="1463100"/>
          </a:xfrm>
          <a:prstGeom prst="rect">
            <a:avLst/>
          </a:prstGeom>
          <a:noFill/>
          <a:ln>
            <a:noFill/>
          </a:ln>
        </p:spPr>
        <p:txBody>
          <a:bodyPr spcFirstLastPara="1" wrap="square" lIns="91425" tIns="45700" rIns="91425" bIns="45700" anchor="ctr" anchorCtr="0">
            <a:normAutofit/>
          </a:bodyPr>
          <a:lstStyle>
            <a:lvl1pPr marR="0" lvl="0" algn="r" rtl="0">
              <a:lnSpc>
                <a:spcPct val="80000"/>
              </a:lnSpc>
              <a:spcBef>
                <a:spcPts val="0"/>
              </a:spcBef>
              <a:spcAft>
                <a:spcPts val="0"/>
              </a:spcAft>
              <a:buClr>
                <a:srgbClr val="253356"/>
              </a:buClr>
              <a:buSzPts val="4400"/>
              <a:buFont typeface="Calibri"/>
              <a:buNone/>
              <a:defRPr sz="4400" b="0" i="0" u="none" strike="noStrike" cap="none">
                <a:solidFill>
                  <a:srgbClr val="253356"/>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7" name="Google Shape;167;p3"/>
          <p:cNvSpPr txBox="1">
            <a:spLocks noGrp="1"/>
          </p:cNvSpPr>
          <p:nvPr>
            <p:ph type="subTitle" idx="1"/>
          </p:nvPr>
        </p:nvSpPr>
        <p:spPr>
          <a:xfrm>
            <a:off x="8610600" y="4960137"/>
            <a:ext cx="3200400" cy="1463100"/>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600"/>
              <a:buFont typeface="Arial"/>
              <a:buNone/>
              <a:defRPr sz="1600" b="0" i="0" u="none" strike="noStrike" cap="none">
                <a:solidFill>
                  <a:srgbClr val="224F76"/>
                </a:solidFill>
                <a:latin typeface="Comic Sans MS"/>
                <a:ea typeface="Comic Sans MS"/>
                <a:cs typeface="Comic Sans MS"/>
                <a:sym typeface="Comic Sans MS"/>
              </a:defRPr>
            </a:lvl1pPr>
            <a:lvl2pPr marR="0" lvl="1" algn="ctr" rtl="0">
              <a:lnSpc>
                <a:spcPct val="90000"/>
              </a:lnSpc>
              <a:spcBef>
                <a:spcPts val="2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2pPr>
            <a:lvl3pPr marR="0" lvl="2"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3pPr>
            <a:lvl4pPr marR="0" lvl="3"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4pPr>
            <a:lvl5pPr marR="0" lvl="4"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5pPr>
            <a:lvl6pPr marR="0" lvl="5"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6pPr>
            <a:lvl7pPr marR="0" lvl="6"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7pPr>
            <a:lvl8pPr marR="0" lvl="7"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8pPr>
            <a:lvl9pPr marR="0" lvl="8" algn="ctr" rtl="0">
              <a:lnSpc>
                <a:spcPct val="90000"/>
              </a:lnSpc>
              <a:spcBef>
                <a:spcPts val="400"/>
              </a:spcBef>
              <a:spcAft>
                <a:spcPts val="400"/>
              </a:spcAft>
              <a:buClr>
                <a:srgbClr val="000000"/>
              </a:buClr>
              <a:buSzPts val="1600"/>
              <a:buFont typeface="Arial"/>
              <a:buNone/>
              <a:defRPr sz="1600" b="0" i="0" u="none" strike="noStrike" cap="none">
                <a:solidFill>
                  <a:srgbClr val="000000"/>
                </a:solidFill>
                <a:latin typeface="Arial"/>
                <a:ea typeface="Arial"/>
                <a:cs typeface="Arial"/>
                <a:sym typeface="Arial"/>
              </a:defRPr>
            </a:lvl9pPr>
          </a:lstStyle>
          <a:p>
            <a:endParaRPr/>
          </a:p>
        </p:txBody>
      </p:sp>
      <p:sp>
        <p:nvSpPr>
          <p:cNvPr id="168" name="Google Shape;168;p3"/>
          <p:cNvSpPr txBox="1">
            <a:spLocks noGrp="1"/>
          </p:cNvSpPr>
          <p:nvPr>
            <p:ph type="dt" idx="10"/>
          </p:nvPr>
        </p:nvSpPr>
        <p:spPr>
          <a:xfrm>
            <a:off x="1024130" y="6470704"/>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solidFill>
                  <a:srgbClr val="3B465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9" name="Google Shape;169;p3"/>
          <p:cNvSpPr txBox="1">
            <a:spLocks noGrp="1"/>
          </p:cNvSpPr>
          <p:nvPr>
            <p:ph type="ftr" idx="11"/>
          </p:nvPr>
        </p:nvSpPr>
        <p:spPr>
          <a:xfrm>
            <a:off x="4842933" y="647070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solidFill>
                  <a:srgbClr val="3B465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0" name="Google Shape;170;p3"/>
          <p:cNvSpPr txBox="1">
            <a:spLocks noGrp="1"/>
          </p:cNvSpPr>
          <p:nvPr>
            <p:ph type="sldNum" idx="12"/>
          </p:nvPr>
        </p:nvSpPr>
        <p:spPr>
          <a:xfrm>
            <a:off x="10837333" y="6470704"/>
            <a:ext cx="973800" cy="2742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cxnSp>
        <p:nvCxnSpPr>
          <p:cNvPr id="171" name="Google Shape;171;p3"/>
          <p:cNvCxnSpPr/>
          <p:nvPr/>
        </p:nvCxnSpPr>
        <p:spPr>
          <a:xfrm>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172" name="Google Shape;172;p3"/>
          <p:cNvPicPr preferRelativeResize="0"/>
          <p:nvPr/>
        </p:nvPicPr>
        <p:blipFill rotWithShape="1">
          <a:blip r:embed="rId2">
            <a:alphaModFix/>
          </a:blip>
          <a:srcRect/>
          <a:stretch/>
        </p:blipFill>
        <p:spPr>
          <a:xfrm>
            <a:off x="3113412" y="-9184"/>
            <a:ext cx="5971525" cy="4921794"/>
          </a:xfrm>
          <a:prstGeom prst="rect">
            <a:avLst/>
          </a:prstGeom>
          <a:noFill/>
          <a:ln>
            <a:noFill/>
          </a:ln>
        </p:spPr>
      </p:pic>
      <p:pic>
        <p:nvPicPr>
          <p:cNvPr id="173" name="Google Shape;173;p3"/>
          <p:cNvPicPr preferRelativeResize="0"/>
          <p:nvPr/>
        </p:nvPicPr>
        <p:blipFill rotWithShape="1">
          <a:blip r:embed="rId3">
            <a:alphaModFix/>
          </a:blip>
          <a:srcRect/>
          <a:stretch/>
        </p:blipFill>
        <p:spPr>
          <a:xfrm>
            <a:off x="0" y="0"/>
            <a:ext cx="12192000" cy="68580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81"/>
        <p:cNvGrpSpPr/>
        <p:nvPr/>
      </p:nvGrpSpPr>
      <p:grpSpPr>
        <a:xfrm>
          <a:off x="0" y="0"/>
          <a:ext cx="0" cy="0"/>
          <a:chOff x="0" y="0"/>
          <a:chExt cx="0" cy="0"/>
        </a:xfrm>
      </p:grpSpPr>
      <p:sp>
        <p:nvSpPr>
          <p:cNvPr id="282" name="Google Shape;282;p2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83" name="Google Shape;283;p22"/>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84" name="Google Shape;284;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85" name="Google Shape;285;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86" name="Google Shape;286;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87"/>
        <p:cNvGrpSpPr/>
        <p:nvPr/>
      </p:nvGrpSpPr>
      <p:grpSpPr>
        <a:xfrm>
          <a:off x="0" y="0"/>
          <a:ext cx="0" cy="0"/>
          <a:chOff x="0" y="0"/>
          <a:chExt cx="0" cy="0"/>
        </a:xfrm>
      </p:grpSpPr>
      <p:sp>
        <p:nvSpPr>
          <p:cNvPr id="288" name="Google Shape;288;p23"/>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89" name="Google Shape;289;p23"/>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90" name="Google Shape;290;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91" name="Google Shape;291;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92" name="Google Shape;292;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74"/>
        <p:cNvGrpSpPr/>
        <p:nvPr/>
      </p:nvGrpSpPr>
      <p:grpSpPr>
        <a:xfrm>
          <a:off x="0" y="0"/>
          <a:ext cx="0" cy="0"/>
          <a:chOff x="0" y="0"/>
          <a:chExt cx="0" cy="0"/>
        </a:xfrm>
      </p:grpSpPr>
      <p:sp>
        <p:nvSpPr>
          <p:cNvPr id="175" name="Google Shape;175;p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76" name="Google Shape;176;p4"/>
          <p:cNvSpPr txBox="1">
            <a:spLocks noGrp="1"/>
          </p:cNvSpPr>
          <p:nvPr>
            <p:ph type="dt" idx="10"/>
          </p:nvPr>
        </p:nvSpPr>
        <p:spPr>
          <a:xfrm>
            <a:off x="1024130" y="6470704"/>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7" name="Google Shape;177;p4"/>
          <p:cNvSpPr txBox="1">
            <a:spLocks noGrp="1"/>
          </p:cNvSpPr>
          <p:nvPr>
            <p:ph type="ftr" idx="11"/>
          </p:nvPr>
        </p:nvSpPr>
        <p:spPr>
          <a:xfrm>
            <a:off x="4842933" y="647070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8" name="Google Shape;178;p4"/>
          <p:cNvSpPr txBox="1">
            <a:spLocks noGrp="1"/>
          </p:cNvSpPr>
          <p:nvPr>
            <p:ph type="sldNum" idx="12"/>
          </p:nvPr>
        </p:nvSpPr>
        <p:spPr>
          <a:xfrm>
            <a:off x="10837333" y="6470704"/>
            <a:ext cx="973800" cy="2742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a:lvl1pPr>
            <a:lvl2pPr marL="0" marR="0" lvl="1" indent="0" algn="l" rtl="0">
              <a:lnSpc>
                <a:spcPct val="100000"/>
              </a:lnSpc>
              <a:spcBef>
                <a:spcPts val="0"/>
              </a:spcBef>
              <a:spcAft>
                <a:spcPts val="0"/>
              </a:spcAft>
              <a:buClr>
                <a:srgbClr val="000000"/>
              </a:buClr>
              <a:buSzPts val="1000"/>
              <a:buFont typeface="Arial"/>
              <a:buNone/>
              <a:defRPr/>
            </a:lvl2pPr>
            <a:lvl3pPr marL="0" marR="0" lvl="2" indent="0" algn="l" rtl="0">
              <a:lnSpc>
                <a:spcPct val="100000"/>
              </a:lnSpc>
              <a:spcBef>
                <a:spcPts val="0"/>
              </a:spcBef>
              <a:spcAft>
                <a:spcPts val="0"/>
              </a:spcAft>
              <a:buClr>
                <a:srgbClr val="000000"/>
              </a:buClr>
              <a:buSzPts val="1000"/>
              <a:buFont typeface="Arial"/>
              <a:buNone/>
              <a:defRPr/>
            </a:lvl3pPr>
            <a:lvl4pPr marL="0" marR="0" lvl="3" indent="0" algn="l" rtl="0">
              <a:lnSpc>
                <a:spcPct val="100000"/>
              </a:lnSpc>
              <a:spcBef>
                <a:spcPts val="0"/>
              </a:spcBef>
              <a:spcAft>
                <a:spcPts val="0"/>
              </a:spcAft>
              <a:buClr>
                <a:srgbClr val="000000"/>
              </a:buClr>
              <a:buSzPts val="1000"/>
              <a:buFont typeface="Arial"/>
              <a:buNone/>
              <a:defRPr/>
            </a:lvl4pPr>
            <a:lvl5pPr marL="0" marR="0" lvl="4" indent="0" algn="l" rtl="0">
              <a:lnSpc>
                <a:spcPct val="100000"/>
              </a:lnSpc>
              <a:spcBef>
                <a:spcPts val="0"/>
              </a:spcBef>
              <a:spcAft>
                <a:spcPts val="0"/>
              </a:spcAft>
              <a:buClr>
                <a:srgbClr val="000000"/>
              </a:buClr>
              <a:buSzPts val="1000"/>
              <a:buFont typeface="Arial"/>
              <a:buNone/>
              <a:defRPr/>
            </a:lvl5pPr>
            <a:lvl6pPr marL="0" marR="0" lvl="5" indent="0" algn="l" rtl="0">
              <a:lnSpc>
                <a:spcPct val="100000"/>
              </a:lnSpc>
              <a:spcBef>
                <a:spcPts val="0"/>
              </a:spcBef>
              <a:spcAft>
                <a:spcPts val="0"/>
              </a:spcAft>
              <a:buClr>
                <a:srgbClr val="000000"/>
              </a:buClr>
              <a:buSzPts val="1000"/>
              <a:buFont typeface="Arial"/>
              <a:buNone/>
              <a:defRPr/>
            </a:lvl6pPr>
            <a:lvl7pPr marL="0" marR="0" lvl="6" indent="0" algn="l" rtl="0">
              <a:lnSpc>
                <a:spcPct val="100000"/>
              </a:lnSpc>
              <a:spcBef>
                <a:spcPts val="0"/>
              </a:spcBef>
              <a:spcAft>
                <a:spcPts val="0"/>
              </a:spcAft>
              <a:buClr>
                <a:srgbClr val="000000"/>
              </a:buClr>
              <a:buSzPts val="1000"/>
              <a:buFont typeface="Arial"/>
              <a:buNone/>
              <a:defRPr/>
            </a:lvl7pPr>
            <a:lvl8pPr marL="0" marR="0" lvl="7" indent="0" algn="l" rtl="0">
              <a:lnSpc>
                <a:spcPct val="100000"/>
              </a:lnSpc>
              <a:spcBef>
                <a:spcPts val="0"/>
              </a:spcBef>
              <a:spcAft>
                <a:spcPts val="0"/>
              </a:spcAft>
              <a:buClr>
                <a:srgbClr val="000000"/>
              </a:buClr>
              <a:buSzPts val="1000"/>
              <a:buFont typeface="Arial"/>
              <a:buNone/>
              <a:defRPr/>
            </a:lvl8pPr>
            <a:lvl9pPr marL="0" marR="0" lvl="8" indent="0" algn="l" rtl="0">
              <a:lnSpc>
                <a:spcPct val="100000"/>
              </a:lnSpc>
              <a:spcBef>
                <a:spcPts val="0"/>
              </a:spcBef>
              <a:spcAft>
                <a:spcPts val="0"/>
              </a:spcAft>
              <a:buClr>
                <a:srgbClr val="000000"/>
              </a:buClr>
              <a:buSzPts val="1000"/>
              <a:buFont typeface="Arial"/>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79"/>
        <p:cNvGrpSpPr/>
        <p:nvPr/>
      </p:nvGrpSpPr>
      <p:grpSpPr>
        <a:xfrm>
          <a:off x="0" y="0"/>
          <a:ext cx="0" cy="0"/>
          <a:chOff x="0" y="0"/>
          <a:chExt cx="0" cy="0"/>
        </a:xfrm>
      </p:grpSpPr>
      <p:pic>
        <p:nvPicPr>
          <p:cNvPr id="180" name="Google Shape;180;p5"/>
          <p:cNvPicPr preferRelativeResize="0"/>
          <p:nvPr/>
        </p:nvPicPr>
        <p:blipFill rotWithShape="1">
          <a:blip r:embed="rId2">
            <a:alphaModFix/>
          </a:blip>
          <a:srcRect/>
          <a:stretch/>
        </p:blipFill>
        <p:spPr>
          <a:xfrm>
            <a:off x="0" y="8737"/>
            <a:ext cx="12191998" cy="684052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181"/>
        <p:cNvGrpSpPr/>
        <p:nvPr/>
      </p:nvGrpSpPr>
      <p:grpSpPr>
        <a:xfrm>
          <a:off x="0" y="0"/>
          <a:ext cx="0" cy="0"/>
          <a:chOff x="0" y="0"/>
          <a:chExt cx="0" cy="0"/>
        </a:xfrm>
      </p:grpSpPr>
      <p:sp>
        <p:nvSpPr>
          <p:cNvPr id="182" name="Google Shape;182;p6"/>
          <p:cNvSpPr txBox="1">
            <a:spLocks noGrp="1"/>
          </p:cNvSpPr>
          <p:nvPr>
            <p:ph type="body" idx="1"/>
          </p:nvPr>
        </p:nvSpPr>
        <p:spPr>
          <a:xfrm>
            <a:off x="1024128" y="2286001"/>
            <a:ext cx="4755000" cy="36111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183" name="Google Shape;183;p6"/>
          <p:cNvSpPr txBox="1">
            <a:spLocks noGrp="1"/>
          </p:cNvSpPr>
          <p:nvPr>
            <p:ph type="body" idx="2"/>
          </p:nvPr>
        </p:nvSpPr>
        <p:spPr>
          <a:xfrm>
            <a:off x="6412285" y="2286001"/>
            <a:ext cx="4755000" cy="36111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184" name="Google Shape;184;p6"/>
          <p:cNvSpPr txBox="1">
            <a:spLocks noGrp="1"/>
          </p:cNvSpPr>
          <p:nvPr>
            <p:ph type="title"/>
          </p:nvPr>
        </p:nvSpPr>
        <p:spPr>
          <a:xfrm>
            <a:off x="1024128" y="1139687"/>
            <a:ext cx="10143000" cy="945000"/>
          </a:xfrm>
          <a:prstGeom prst="rect">
            <a:avLst/>
          </a:prstGeom>
          <a:noFill/>
          <a:ln>
            <a:noFill/>
          </a:ln>
        </p:spPr>
        <p:txBody>
          <a:bodyPr spcFirstLastPara="1" wrap="square" lIns="91425" tIns="45700" rIns="91425" bIns="45700" anchor="ctr" anchorCtr="0">
            <a:noAutofit/>
          </a:bodyPr>
          <a:lstStyle>
            <a:lvl1pPr marR="0" lvl="0" algn="l" rtl="0">
              <a:lnSpc>
                <a:spcPct val="80000"/>
              </a:lnSpc>
              <a:spcBef>
                <a:spcPts val="0"/>
              </a:spcBef>
              <a:spcAft>
                <a:spcPts val="0"/>
              </a:spcAft>
              <a:buClr>
                <a:srgbClr val="253356"/>
              </a:buClr>
              <a:buSzPts val="4000"/>
              <a:buFont typeface="Calibri"/>
              <a:buNone/>
              <a:defRPr sz="4000" b="0" i="0" u="none" strike="noStrike" cap="none">
                <a:solidFill>
                  <a:srgbClr val="253356"/>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5" name="Google Shape;185;p6"/>
          <p:cNvSpPr txBox="1">
            <a:spLocks noGrp="1"/>
          </p:cNvSpPr>
          <p:nvPr>
            <p:ph type="dt" idx="10"/>
          </p:nvPr>
        </p:nvSpPr>
        <p:spPr>
          <a:xfrm>
            <a:off x="1024129" y="6200027"/>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6" name="Google Shape;186;p6"/>
          <p:cNvSpPr txBox="1">
            <a:spLocks noGrp="1"/>
          </p:cNvSpPr>
          <p:nvPr>
            <p:ph type="ftr" idx="11"/>
          </p:nvPr>
        </p:nvSpPr>
        <p:spPr>
          <a:xfrm>
            <a:off x="3659072" y="619638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7" name="Google Shape;187;p6"/>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88"/>
        <p:cNvGrpSpPr/>
        <p:nvPr/>
      </p:nvGrpSpPr>
      <p:grpSpPr>
        <a:xfrm>
          <a:off x="0" y="0"/>
          <a:ext cx="0" cy="0"/>
          <a:chOff x="0" y="0"/>
          <a:chExt cx="0" cy="0"/>
        </a:xfrm>
      </p:grpSpPr>
      <p:sp>
        <p:nvSpPr>
          <p:cNvPr id="189" name="Google Shape;189;p7"/>
          <p:cNvSpPr txBox="1">
            <a:spLocks noGrp="1"/>
          </p:cNvSpPr>
          <p:nvPr>
            <p:ph type="body" idx="1"/>
          </p:nvPr>
        </p:nvSpPr>
        <p:spPr>
          <a:xfrm>
            <a:off x="1024128" y="2179636"/>
            <a:ext cx="4755000" cy="822900"/>
          </a:xfrm>
          <a:prstGeom prst="rect">
            <a:avLst/>
          </a:prstGeom>
          <a:noFill/>
          <a:ln>
            <a:noFill/>
          </a:ln>
        </p:spPr>
        <p:txBody>
          <a:bodyPr spcFirstLastPara="1" wrap="square" lIns="137150" tIns="45700" rIns="137150" bIns="45700" anchor="ctr" anchorCtr="0">
            <a:normAutofit/>
          </a:bodyPr>
          <a:lstStyle>
            <a:lvl1pPr marL="457200" marR="0" lvl="0" indent="-228600" algn="l" rtl="0">
              <a:lnSpc>
                <a:spcPct val="90000"/>
              </a:lnSpc>
              <a:spcBef>
                <a:spcPts val="0"/>
              </a:spcBef>
              <a:spcAft>
                <a:spcPts val="0"/>
              </a:spcAft>
              <a:buClr>
                <a:srgbClr val="000000"/>
              </a:buClr>
              <a:buSzPts val="2200"/>
              <a:buFont typeface="Arial"/>
              <a:buNone/>
              <a:defRPr sz="2200" b="0" i="0" u="none" strike="noStrike" cap="none">
                <a:solidFill>
                  <a:schemeClr val="accent1"/>
                </a:solidFill>
                <a:latin typeface="Comic Sans MS"/>
                <a:ea typeface="Comic Sans MS"/>
                <a:cs typeface="Comic Sans MS"/>
                <a:sym typeface="Comic Sans MS"/>
              </a:defRPr>
            </a:lvl1pPr>
            <a:lvl2pPr marL="914400" marR="0" lvl="1" indent="-228600" algn="l" rtl="0">
              <a:lnSpc>
                <a:spcPct val="90000"/>
              </a:lnSpc>
              <a:spcBef>
                <a:spcPts val="200"/>
              </a:spcBef>
              <a:spcAft>
                <a:spcPts val="0"/>
              </a:spcAft>
              <a:buClr>
                <a:srgbClr val="000000"/>
              </a:buClr>
              <a:buSzPts val="2000"/>
              <a:buFont typeface="Arial"/>
              <a:buNone/>
              <a:defRPr sz="2000" b="1" i="0" u="none" strike="noStrike" cap="none">
                <a:solidFill>
                  <a:srgbClr val="000000"/>
                </a:solidFill>
                <a:latin typeface="Arial"/>
                <a:ea typeface="Arial"/>
                <a:cs typeface="Arial"/>
                <a:sym typeface="Arial"/>
              </a:defRPr>
            </a:lvl2pPr>
            <a:lvl3pPr marL="1371600" marR="0" lvl="2" indent="-228600" algn="l" rtl="0">
              <a:lnSpc>
                <a:spcPct val="90000"/>
              </a:lnSpc>
              <a:spcBef>
                <a:spcPts val="400"/>
              </a:spcBef>
              <a:spcAft>
                <a:spcPts val="0"/>
              </a:spcAft>
              <a:buClr>
                <a:srgbClr val="000000"/>
              </a:buClr>
              <a:buSzPts val="1800"/>
              <a:buFont typeface="Arial"/>
              <a:buNone/>
              <a:defRPr sz="1800" b="1" i="0" u="none" strike="noStrike" cap="none">
                <a:solidFill>
                  <a:srgbClr val="000000"/>
                </a:solidFill>
                <a:latin typeface="Arial"/>
                <a:ea typeface="Arial"/>
                <a:cs typeface="Arial"/>
                <a:sym typeface="Arial"/>
              </a:defRPr>
            </a:lvl3pPr>
            <a:lvl4pPr marL="1828800" marR="0" lvl="3"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4pPr>
            <a:lvl5pPr marL="2286000" marR="0" lvl="4"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5pPr>
            <a:lvl6pPr marL="2743200" marR="0" lvl="5"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6pPr>
            <a:lvl7pPr marL="3200400" marR="0" lvl="6"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7pPr>
            <a:lvl8pPr marL="3657600" marR="0" lvl="7"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8pPr>
            <a:lvl9pPr marL="4114800" marR="0" lvl="8" indent="-228600" algn="l" rtl="0">
              <a:lnSpc>
                <a:spcPct val="90000"/>
              </a:lnSpc>
              <a:spcBef>
                <a:spcPts val="400"/>
              </a:spcBef>
              <a:spcAft>
                <a:spcPts val="400"/>
              </a:spcAft>
              <a:buClr>
                <a:srgbClr val="000000"/>
              </a:buClr>
              <a:buSzPts val="1600"/>
              <a:buFont typeface="Arial"/>
              <a:buNone/>
              <a:defRPr sz="1600" b="1" i="0" u="none" strike="noStrike" cap="none">
                <a:solidFill>
                  <a:srgbClr val="000000"/>
                </a:solidFill>
                <a:latin typeface="Arial"/>
                <a:ea typeface="Arial"/>
                <a:cs typeface="Arial"/>
                <a:sym typeface="Arial"/>
              </a:defRPr>
            </a:lvl9pPr>
          </a:lstStyle>
          <a:p>
            <a:endParaRPr/>
          </a:p>
        </p:txBody>
      </p:sp>
      <p:sp>
        <p:nvSpPr>
          <p:cNvPr id="190" name="Google Shape;190;p7"/>
          <p:cNvSpPr txBox="1">
            <a:spLocks noGrp="1"/>
          </p:cNvSpPr>
          <p:nvPr>
            <p:ph type="body" idx="2"/>
          </p:nvPr>
        </p:nvSpPr>
        <p:spPr>
          <a:xfrm>
            <a:off x="6412285" y="2199168"/>
            <a:ext cx="4755000" cy="822900"/>
          </a:xfrm>
          <a:prstGeom prst="rect">
            <a:avLst/>
          </a:prstGeom>
          <a:noFill/>
          <a:ln>
            <a:noFill/>
          </a:ln>
        </p:spPr>
        <p:txBody>
          <a:bodyPr spcFirstLastPara="1" wrap="square" lIns="137150" tIns="45700" rIns="137150" bIns="45700" anchor="ctr" anchorCtr="0">
            <a:normAutofit/>
          </a:bodyPr>
          <a:lstStyle>
            <a:lvl1pPr marL="457200" marR="0" lvl="0" indent="-228600" algn="l" rtl="0">
              <a:lnSpc>
                <a:spcPct val="90000"/>
              </a:lnSpc>
              <a:spcBef>
                <a:spcPts val="0"/>
              </a:spcBef>
              <a:spcAft>
                <a:spcPts val="0"/>
              </a:spcAft>
              <a:buClr>
                <a:srgbClr val="000000"/>
              </a:buClr>
              <a:buSzPts val="2200"/>
              <a:buFont typeface="Arial"/>
              <a:buNone/>
              <a:defRPr sz="2200" b="0" i="0" u="none" strike="noStrike" cap="none">
                <a:solidFill>
                  <a:schemeClr val="accent1"/>
                </a:solidFill>
                <a:latin typeface="Comic Sans MS"/>
                <a:ea typeface="Comic Sans MS"/>
                <a:cs typeface="Comic Sans MS"/>
                <a:sym typeface="Comic Sans MS"/>
              </a:defRPr>
            </a:lvl1pPr>
            <a:lvl2pPr marL="914400" marR="0" lvl="1" indent="-228600" algn="l" rtl="0">
              <a:lnSpc>
                <a:spcPct val="90000"/>
              </a:lnSpc>
              <a:spcBef>
                <a:spcPts val="200"/>
              </a:spcBef>
              <a:spcAft>
                <a:spcPts val="0"/>
              </a:spcAft>
              <a:buClr>
                <a:srgbClr val="000000"/>
              </a:buClr>
              <a:buSzPts val="2000"/>
              <a:buFont typeface="Arial"/>
              <a:buNone/>
              <a:defRPr sz="2000" b="1" i="0" u="none" strike="noStrike" cap="none">
                <a:solidFill>
                  <a:srgbClr val="000000"/>
                </a:solidFill>
                <a:latin typeface="Arial"/>
                <a:ea typeface="Arial"/>
                <a:cs typeface="Arial"/>
                <a:sym typeface="Arial"/>
              </a:defRPr>
            </a:lvl2pPr>
            <a:lvl3pPr marL="1371600" marR="0" lvl="2" indent="-228600" algn="l" rtl="0">
              <a:lnSpc>
                <a:spcPct val="90000"/>
              </a:lnSpc>
              <a:spcBef>
                <a:spcPts val="400"/>
              </a:spcBef>
              <a:spcAft>
                <a:spcPts val="0"/>
              </a:spcAft>
              <a:buClr>
                <a:srgbClr val="000000"/>
              </a:buClr>
              <a:buSzPts val="1800"/>
              <a:buFont typeface="Arial"/>
              <a:buNone/>
              <a:defRPr sz="1800" b="1" i="0" u="none" strike="noStrike" cap="none">
                <a:solidFill>
                  <a:srgbClr val="000000"/>
                </a:solidFill>
                <a:latin typeface="Arial"/>
                <a:ea typeface="Arial"/>
                <a:cs typeface="Arial"/>
                <a:sym typeface="Arial"/>
              </a:defRPr>
            </a:lvl3pPr>
            <a:lvl4pPr marL="1828800" marR="0" lvl="3"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4pPr>
            <a:lvl5pPr marL="2286000" marR="0" lvl="4"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5pPr>
            <a:lvl6pPr marL="2743200" marR="0" lvl="5"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6pPr>
            <a:lvl7pPr marL="3200400" marR="0" lvl="6"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7pPr>
            <a:lvl8pPr marL="3657600" marR="0" lvl="7"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8pPr>
            <a:lvl9pPr marL="4114800" marR="0" lvl="8" indent="-228600" algn="l" rtl="0">
              <a:lnSpc>
                <a:spcPct val="90000"/>
              </a:lnSpc>
              <a:spcBef>
                <a:spcPts val="400"/>
              </a:spcBef>
              <a:spcAft>
                <a:spcPts val="400"/>
              </a:spcAft>
              <a:buClr>
                <a:srgbClr val="000000"/>
              </a:buClr>
              <a:buSzPts val="1600"/>
              <a:buFont typeface="Arial"/>
              <a:buNone/>
              <a:defRPr sz="1600" b="1" i="0" u="none" strike="noStrike" cap="none">
                <a:solidFill>
                  <a:srgbClr val="000000"/>
                </a:solidFill>
                <a:latin typeface="Arial"/>
                <a:ea typeface="Arial"/>
                <a:cs typeface="Arial"/>
                <a:sym typeface="Arial"/>
              </a:defRPr>
            </a:lvl9pPr>
          </a:lstStyle>
          <a:p>
            <a:endParaRPr/>
          </a:p>
        </p:txBody>
      </p:sp>
      <p:sp>
        <p:nvSpPr>
          <p:cNvPr id="191" name="Google Shape;191;p7"/>
          <p:cNvSpPr txBox="1"/>
          <p:nvPr/>
        </p:nvSpPr>
        <p:spPr>
          <a:xfrm>
            <a:off x="1024128" y="1139687"/>
            <a:ext cx="10143000" cy="945000"/>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en-US" sz="4000" b="0" i="0" u="none" strike="noStrike" cap="none">
                <a:solidFill>
                  <a:srgbClr val="253356"/>
                </a:solidFill>
                <a:latin typeface="Comic Sans MS"/>
                <a:ea typeface="Comic Sans MS"/>
                <a:cs typeface="Comic Sans MS"/>
                <a:sym typeface="Comic Sans MS"/>
              </a:rPr>
              <a:t>CLICK TO EDIT MASTER TITLE STYLE</a:t>
            </a:r>
            <a:endParaRPr sz="1400" b="0" i="0" u="none" strike="noStrike" cap="none">
              <a:solidFill>
                <a:srgbClr val="000000"/>
              </a:solidFill>
              <a:latin typeface="Comic Sans MS"/>
              <a:ea typeface="Comic Sans MS"/>
              <a:cs typeface="Comic Sans MS"/>
              <a:sym typeface="Comic Sans MS"/>
            </a:endParaRPr>
          </a:p>
        </p:txBody>
      </p:sp>
      <p:sp>
        <p:nvSpPr>
          <p:cNvPr id="192" name="Google Shape;192;p7"/>
          <p:cNvSpPr txBox="1">
            <a:spLocks noGrp="1"/>
          </p:cNvSpPr>
          <p:nvPr>
            <p:ph type="body" idx="3"/>
          </p:nvPr>
        </p:nvSpPr>
        <p:spPr>
          <a:xfrm>
            <a:off x="1024128" y="3163941"/>
            <a:ext cx="4755000" cy="27333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193" name="Google Shape;193;p7"/>
          <p:cNvSpPr txBox="1">
            <a:spLocks noGrp="1"/>
          </p:cNvSpPr>
          <p:nvPr>
            <p:ph type="body" idx="4"/>
          </p:nvPr>
        </p:nvSpPr>
        <p:spPr>
          <a:xfrm>
            <a:off x="6412285" y="3163941"/>
            <a:ext cx="4755000" cy="27333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194" name="Google Shape;194;p7"/>
          <p:cNvSpPr txBox="1">
            <a:spLocks noGrp="1"/>
          </p:cNvSpPr>
          <p:nvPr>
            <p:ph type="dt" idx="10"/>
          </p:nvPr>
        </p:nvSpPr>
        <p:spPr>
          <a:xfrm>
            <a:off x="1024129" y="6200027"/>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5" name="Google Shape;195;p7"/>
          <p:cNvSpPr txBox="1">
            <a:spLocks noGrp="1"/>
          </p:cNvSpPr>
          <p:nvPr>
            <p:ph type="ftr" idx="11"/>
          </p:nvPr>
        </p:nvSpPr>
        <p:spPr>
          <a:xfrm>
            <a:off x="3659072" y="619638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6" name="Google Shape;196;p7"/>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197"/>
        <p:cNvGrpSpPr/>
        <p:nvPr/>
      </p:nvGrpSpPr>
      <p:grpSpPr>
        <a:xfrm>
          <a:off x="0" y="0"/>
          <a:ext cx="0" cy="0"/>
          <a:chOff x="0" y="0"/>
          <a:chExt cx="0" cy="0"/>
        </a:xfrm>
      </p:grpSpPr>
      <p:sp>
        <p:nvSpPr>
          <p:cNvPr id="198" name="Google Shape;198;p8"/>
          <p:cNvSpPr txBox="1">
            <a:spLocks noGrp="1"/>
          </p:cNvSpPr>
          <p:nvPr>
            <p:ph type="title"/>
          </p:nvPr>
        </p:nvSpPr>
        <p:spPr>
          <a:xfrm>
            <a:off x="1024128" y="1139688"/>
            <a:ext cx="4389000" cy="1069200"/>
          </a:xfrm>
          <a:prstGeom prst="rect">
            <a:avLst/>
          </a:prstGeom>
          <a:noFill/>
          <a:ln>
            <a:noFill/>
          </a:ln>
        </p:spPr>
        <p:txBody>
          <a:bodyPr spcFirstLastPara="1" wrap="square" lIns="91425" tIns="45700" rIns="91425" bIns="45700" anchor="ctr" anchorCtr="0">
            <a:noAutofit/>
          </a:bodyPr>
          <a:lstStyle>
            <a:lvl1pPr marR="0" lvl="0" algn="l" rtl="0">
              <a:lnSpc>
                <a:spcPct val="80000"/>
              </a:lnSpc>
              <a:spcBef>
                <a:spcPts val="0"/>
              </a:spcBef>
              <a:spcAft>
                <a:spcPts val="0"/>
              </a:spcAft>
              <a:buClr>
                <a:srgbClr val="0C0C0C"/>
              </a:buClr>
              <a:buSzPts val="2800"/>
              <a:buFont typeface="Calibri"/>
              <a:buNone/>
              <a:defRPr sz="2800" b="0" i="0" u="none" strike="noStrike" cap="none">
                <a:solidFill>
                  <a:srgbClr val="000000"/>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9" name="Google Shape;199;p8"/>
          <p:cNvSpPr txBox="1">
            <a:spLocks noGrp="1"/>
          </p:cNvSpPr>
          <p:nvPr>
            <p:ph type="body" idx="1"/>
          </p:nvPr>
        </p:nvSpPr>
        <p:spPr>
          <a:xfrm>
            <a:off x="5715000" y="1139687"/>
            <a:ext cx="5469900" cy="48678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200" name="Google Shape;200;p8"/>
          <p:cNvSpPr txBox="1">
            <a:spLocks noGrp="1"/>
          </p:cNvSpPr>
          <p:nvPr>
            <p:ph type="body" idx="2"/>
          </p:nvPr>
        </p:nvSpPr>
        <p:spPr>
          <a:xfrm>
            <a:off x="1024467" y="2505076"/>
            <a:ext cx="4387800" cy="35019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374C81"/>
                </a:solidFill>
                <a:latin typeface="Comic Sans MS"/>
                <a:ea typeface="Comic Sans MS"/>
                <a:cs typeface="Comic Sans MS"/>
                <a:sym typeface="Comic Sans MS"/>
              </a:defRPr>
            </a:lvl1pPr>
            <a:lvl2pPr marL="914400" marR="0" lvl="1" indent="-228600" algn="l" rtl="0">
              <a:lnSpc>
                <a:spcPct val="90000"/>
              </a:lnSpc>
              <a:spcBef>
                <a:spcPts val="2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2pPr>
            <a:lvl3pPr marL="1371600" marR="0" lvl="2"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201" name="Google Shape;201;p8"/>
          <p:cNvSpPr txBox="1">
            <a:spLocks noGrp="1"/>
          </p:cNvSpPr>
          <p:nvPr>
            <p:ph type="dt" idx="10"/>
          </p:nvPr>
        </p:nvSpPr>
        <p:spPr>
          <a:xfrm>
            <a:off x="1024129" y="6200027"/>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2" name="Google Shape;202;p8"/>
          <p:cNvSpPr txBox="1">
            <a:spLocks noGrp="1"/>
          </p:cNvSpPr>
          <p:nvPr>
            <p:ph type="ftr" idx="11"/>
          </p:nvPr>
        </p:nvSpPr>
        <p:spPr>
          <a:xfrm>
            <a:off x="3659072" y="619638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3" name="Google Shape;203;p8"/>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04"/>
        <p:cNvGrpSpPr/>
        <p:nvPr/>
      </p:nvGrpSpPr>
      <p:grpSpPr>
        <a:xfrm>
          <a:off x="0" y="0"/>
          <a:ext cx="0" cy="0"/>
          <a:chOff x="0" y="0"/>
          <a:chExt cx="0" cy="0"/>
        </a:xfrm>
      </p:grpSpPr>
      <p:sp>
        <p:nvSpPr>
          <p:cNvPr id="205" name="Google Shape;205;p9"/>
          <p:cNvSpPr txBox="1">
            <a:spLocks noGrp="1"/>
          </p:cNvSpPr>
          <p:nvPr>
            <p:ph type="title"/>
          </p:nvPr>
        </p:nvSpPr>
        <p:spPr>
          <a:xfrm>
            <a:off x="1024128" y="1139687"/>
            <a:ext cx="10143000" cy="945000"/>
          </a:xfrm>
          <a:prstGeom prst="rect">
            <a:avLst/>
          </a:prstGeom>
          <a:noFill/>
          <a:ln>
            <a:noFill/>
          </a:ln>
        </p:spPr>
        <p:txBody>
          <a:bodyPr spcFirstLastPara="1" wrap="square" lIns="91425" tIns="45700" rIns="91425" bIns="45700" anchor="ctr" anchorCtr="0">
            <a:noAutofit/>
          </a:bodyPr>
          <a:lstStyle>
            <a:lvl1pPr marR="0" lvl="0" algn="l" rtl="0">
              <a:lnSpc>
                <a:spcPct val="80000"/>
              </a:lnSpc>
              <a:spcBef>
                <a:spcPts val="0"/>
              </a:spcBef>
              <a:spcAft>
                <a:spcPts val="0"/>
              </a:spcAft>
              <a:buClr>
                <a:srgbClr val="253356"/>
              </a:buClr>
              <a:buSzPts val="4000"/>
              <a:buFont typeface="Calibri"/>
              <a:buNone/>
              <a:defRPr sz="4000" b="0" i="0" u="none" strike="noStrike" cap="none">
                <a:solidFill>
                  <a:srgbClr val="253356"/>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6" name="Google Shape;206;p9"/>
          <p:cNvSpPr txBox="1">
            <a:spLocks noGrp="1"/>
          </p:cNvSpPr>
          <p:nvPr>
            <p:ph type="dt" idx="10"/>
          </p:nvPr>
        </p:nvSpPr>
        <p:spPr>
          <a:xfrm>
            <a:off x="1024129" y="6200027"/>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7" name="Google Shape;207;p9"/>
          <p:cNvSpPr txBox="1">
            <a:spLocks noGrp="1"/>
          </p:cNvSpPr>
          <p:nvPr>
            <p:ph type="ftr" idx="11"/>
          </p:nvPr>
        </p:nvSpPr>
        <p:spPr>
          <a:xfrm>
            <a:off x="3659072" y="619638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8" name="Google Shape;208;p9"/>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
        <p:nvSpPr>
          <p:cNvPr id="209" name="Google Shape;209;p9"/>
          <p:cNvSpPr>
            <a:spLocks noGrp="1"/>
          </p:cNvSpPr>
          <p:nvPr>
            <p:ph type="pic" idx="2"/>
          </p:nvPr>
        </p:nvSpPr>
        <p:spPr>
          <a:xfrm>
            <a:off x="7315200" y="2239964"/>
            <a:ext cx="3852300" cy="3737100"/>
          </a:xfrm>
          <a:prstGeom prst="rect">
            <a:avLst/>
          </a:prstGeom>
          <a:noFill/>
          <a:ln>
            <a:noFill/>
          </a:ln>
        </p:spPr>
      </p:sp>
      <p:sp>
        <p:nvSpPr>
          <p:cNvPr id="210" name="Google Shape;210;p9"/>
          <p:cNvSpPr txBox="1">
            <a:spLocks noGrp="1"/>
          </p:cNvSpPr>
          <p:nvPr>
            <p:ph type="body" idx="1"/>
          </p:nvPr>
        </p:nvSpPr>
        <p:spPr>
          <a:xfrm>
            <a:off x="1024128" y="2239964"/>
            <a:ext cx="6043800" cy="37371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211"/>
        <p:cNvGrpSpPr/>
        <p:nvPr/>
      </p:nvGrpSpPr>
      <p:grpSpPr>
        <a:xfrm>
          <a:off x="0" y="0"/>
          <a:ext cx="0" cy="0"/>
          <a:chOff x="0" y="0"/>
          <a:chExt cx="0" cy="0"/>
        </a:xfrm>
      </p:grpSpPr>
      <p:sp>
        <p:nvSpPr>
          <p:cNvPr id="212" name="Google Shape;212;p10"/>
          <p:cNvSpPr txBox="1">
            <a:spLocks noGrp="1"/>
          </p:cNvSpPr>
          <p:nvPr>
            <p:ph type="subTitle" idx="1"/>
          </p:nvPr>
        </p:nvSpPr>
        <p:spPr>
          <a:xfrm>
            <a:off x="1024128" y="2240170"/>
            <a:ext cx="10143000" cy="411300"/>
          </a:xfrm>
          <a:prstGeom prst="rect">
            <a:avLst/>
          </a:prstGeom>
          <a:noFill/>
          <a:ln>
            <a:noFill/>
          </a:ln>
        </p:spPr>
        <p:txBody>
          <a:bodyPr spcFirstLastPara="1" wrap="square" lIns="45700" tIns="45700" rIns="45700" bIns="45700" anchor="t" anchorCtr="0">
            <a:normAutofit/>
          </a:bodyPr>
          <a:lstStyle>
            <a:lvl1pPr marR="0" lvl="0" algn="ctr" rtl="0">
              <a:lnSpc>
                <a:spcPct val="90000"/>
              </a:lnSpc>
              <a:spcBef>
                <a:spcPts val="1200"/>
              </a:spcBef>
              <a:spcAft>
                <a:spcPts val="0"/>
              </a:spcAft>
              <a:buClr>
                <a:srgbClr val="000000"/>
              </a:buClr>
              <a:buSzPts val="2000"/>
              <a:buFont typeface="Arial"/>
              <a:buNone/>
              <a:defRPr sz="2000" b="0" i="0" u="none" strike="noStrike" cap="none">
                <a:solidFill>
                  <a:srgbClr val="18428F"/>
                </a:solidFill>
                <a:latin typeface="Comic Sans MS"/>
                <a:ea typeface="Comic Sans MS"/>
                <a:cs typeface="Comic Sans MS"/>
                <a:sym typeface="Comic Sans MS"/>
              </a:defRPr>
            </a:lvl1pPr>
            <a:lvl2pPr marR="0" lvl="1" algn="ctr" rtl="0">
              <a:lnSpc>
                <a:spcPct val="90000"/>
              </a:lnSpc>
              <a:spcBef>
                <a:spcPts val="200"/>
              </a:spcBef>
              <a:spcAft>
                <a:spcPts val="0"/>
              </a:spcAft>
              <a:buClr>
                <a:srgbClr val="000000"/>
              </a:buClr>
              <a:buSzPts val="2000"/>
              <a:buFont typeface="Arial"/>
              <a:buNone/>
              <a:defRPr sz="2000" b="0" i="0" u="none" strike="noStrike" cap="none">
                <a:solidFill>
                  <a:srgbClr val="000000"/>
                </a:solidFill>
                <a:latin typeface="Arial"/>
                <a:ea typeface="Arial"/>
                <a:cs typeface="Arial"/>
                <a:sym typeface="Arial"/>
              </a:defRPr>
            </a:lvl2pPr>
            <a:lvl3pPr marR="0" lvl="2" algn="ctr" rtl="0">
              <a:lnSpc>
                <a:spcPct val="90000"/>
              </a:lnSpc>
              <a:spcBef>
                <a:spcPts val="40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4pPr>
            <a:lvl5pPr marR="0" lvl="4"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5pPr>
            <a:lvl6pPr marR="0" lvl="5"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6pPr>
            <a:lvl7pPr marR="0" lvl="6"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7pPr>
            <a:lvl8pPr marR="0" lvl="7"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8pPr>
            <a:lvl9pPr marR="0" lvl="8" algn="ctr" rtl="0">
              <a:lnSpc>
                <a:spcPct val="90000"/>
              </a:lnSpc>
              <a:spcBef>
                <a:spcPts val="400"/>
              </a:spcBef>
              <a:spcAft>
                <a:spcPts val="400"/>
              </a:spcAft>
              <a:buClr>
                <a:srgbClr val="000000"/>
              </a:buClr>
              <a:buSzPts val="1600"/>
              <a:buFont typeface="Arial"/>
              <a:buNone/>
              <a:defRPr sz="1600" b="0" i="0" u="none" strike="noStrike" cap="none">
                <a:solidFill>
                  <a:srgbClr val="000000"/>
                </a:solidFill>
                <a:latin typeface="Arial"/>
                <a:ea typeface="Arial"/>
                <a:cs typeface="Arial"/>
                <a:sym typeface="Arial"/>
              </a:defRPr>
            </a:lvl9pPr>
          </a:lstStyle>
          <a:p>
            <a:endParaRPr/>
          </a:p>
        </p:txBody>
      </p:sp>
      <p:sp>
        <p:nvSpPr>
          <p:cNvPr id="213" name="Google Shape;213;p10"/>
          <p:cNvSpPr txBox="1">
            <a:spLocks noGrp="1"/>
          </p:cNvSpPr>
          <p:nvPr>
            <p:ph type="body" idx="2"/>
          </p:nvPr>
        </p:nvSpPr>
        <p:spPr>
          <a:xfrm>
            <a:off x="1024128" y="2806671"/>
            <a:ext cx="10143000" cy="3063900"/>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200"/>
              </a:spcBef>
              <a:spcAft>
                <a:spcPts val="0"/>
              </a:spcAft>
              <a:buClr>
                <a:srgbClr val="000000"/>
              </a:buClr>
              <a:buSzPts val="1600"/>
              <a:buFont typeface="Arial"/>
              <a:buNone/>
              <a:defRPr sz="1600" b="0" i="0" u="none" strike="noStrike" cap="none">
                <a:solidFill>
                  <a:srgbClr val="303030"/>
                </a:solidFill>
                <a:latin typeface="Comic Sans MS"/>
                <a:ea typeface="Comic Sans MS"/>
                <a:cs typeface="Comic Sans MS"/>
                <a:sym typeface="Comic Sans MS"/>
              </a:defRPr>
            </a:lvl1pPr>
            <a:lvl2pPr marL="914400" marR="0" lvl="1" indent="-342900" algn="l" rtl="0">
              <a:lnSpc>
                <a:spcPct val="90000"/>
              </a:lnSpc>
              <a:spcBef>
                <a:spcPts val="2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2pPr>
            <a:lvl3pPr marL="1371600" marR="0" lvl="2"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214" name="Google Shape;214;p10"/>
          <p:cNvSpPr txBox="1">
            <a:spLocks noGrp="1"/>
          </p:cNvSpPr>
          <p:nvPr>
            <p:ph type="title"/>
          </p:nvPr>
        </p:nvSpPr>
        <p:spPr>
          <a:xfrm>
            <a:off x="1024128" y="1139687"/>
            <a:ext cx="10143000" cy="945000"/>
          </a:xfrm>
          <a:prstGeom prst="rect">
            <a:avLst/>
          </a:prstGeom>
          <a:noFill/>
          <a:ln>
            <a:noFill/>
          </a:ln>
        </p:spPr>
        <p:txBody>
          <a:bodyPr spcFirstLastPara="1" wrap="square" lIns="91425" tIns="45700" rIns="91425" bIns="45700" anchor="ctr" anchorCtr="0">
            <a:noAutofit/>
          </a:bodyPr>
          <a:lstStyle>
            <a:lvl1pPr marR="0" lvl="0" algn="l" rtl="0">
              <a:lnSpc>
                <a:spcPct val="80000"/>
              </a:lnSpc>
              <a:spcBef>
                <a:spcPts val="0"/>
              </a:spcBef>
              <a:spcAft>
                <a:spcPts val="0"/>
              </a:spcAft>
              <a:buClr>
                <a:srgbClr val="253356"/>
              </a:buClr>
              <a:buSzPts val="3600"/>
              <a:buFont typeface="Calibri"/>
              <a:buNone/>
              <a:defRPr sz="3600" b="0" i="0" u="none" strike="noStrike" cap="none">
                <a:solidFill>
                  <a:srgbClr val="253356"/>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5" name="Google Shape;215;p10"/>
          <p:cNvSpPr txBox="1">
            <a:spLocks noGrp="1"/>
          </p:cNvSpPr>
          <p:nvPr>
            <p:ph type="dt" idx="10"/>
          </p:nvPr>
        </p:nvSpPr>
        <p:spPr>
          <a:xfrm>
            <a:off x="1024129" y="6200027"/>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16" name="Google Shape;216;p10"/>
          <p:cNvSpPr txBox="1">
            <a:spLocks noGrp="1"/>
          </p:cNvSpPr>
          <p:nvPr>
            <p:ph type="ftr" idx="11"/>
          </p:nvPr>
        </p:nvSpPr>
        <p:spPr>
          <a:xfrm>
            <a:off x="3659072" y="619638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17" name="Google Shape;217;p10"/>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9"/>
        <p:cNvGrpSpPr/>
        <p:nvPr/>
      </p:nvGrpSpPr>
      <p:grpSpPr>
        <a:xfrm>
          <a:off x="0" y="0"/>
          <a:ext cx="0" cy="0"/>
          <a:chOff x="0" y="0"/>
          <a:chExt cx="0" cy="0"/>
        </a:xfrm>
      </p:grpSpPr>
      <p:sp>
        <p:nvSpPr>
          <p:cNvPr id="160" name="Google Shape;160;p1"/>
          <p:cNvSpPr txBox="1">
            <a:spLocks noGrp="1"/>
          </p:cNvSpPr>
          <p:nvPr>
            <p:ph type="dt" idx="10"/>
          </p:nvPr>
        </p:nvSpPr>
        <p:spPr>
          <a:xfrm>
            <a:off x="1024130" y="6470704"/>
            <a:ext cx="2154000" cy="2742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61" name="Google Shape;161;p1"/>
          <p:cNvSpPr txBox="1">
            <a:spLocks noGrp="1"/>
          </p:cNvSpPr>
          <p:nvPr>
            <p:ph type="ftr" idx="11"/>
          </p:nvPr>
        </p:nvSpPr>
        <p:spPr>
          <a:xfrm>
            <a:off x="4842933" y="6470704"/>
            <a:ext cx="5901600" cy="27420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62" name="Google Shape;162;p1"/>
          <p:cNvSpPr txBox="1">
            <a:spLocks noGrp="1"/>
          </p:cNvSpPr>
          <p:nvPr>
            <p:ph type="sldNum" idx="12"/>
          </p:nvPr>
        </p:nvSpPr>
        <p:spPr>
          <a:xfrm>
            <a:off x="10837333" y="6470704"/>
            <a:ext cx="973800" cy="2742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0"/>
        <p:cNvGrpSpPr/>
        <p:nvPr/>
      </p:nvGrpSpPr>
      <p:grpSpPr>
        <a:xfrm>
          <a:off x="0" y="0"/>
          <a:ext cx="0" cy="0"/>
          <a:chOff x="0" y="0"/>
          <a:chExt cx="0" cy="0"/>
        </a:xfrm>
      </p:grpSpPr>
      <p:sp>
        <p:nvSpPr>
          <p:cNvPr id="221" name="Google Shape;221;p1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22" name="Google Shape;222;p1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23" name="Google Shape;223;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4" name="Google Shape;224;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5" name="Google Shape;225;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226" name="Google Shape;226;p12"/>
          <p:cNvPicPr preferRelativeResize="0"/>
          <p:nvPr/>
        </p:nvPicPr>
        <p:blipFill rotWithShape="1">
          <a:blip r:embed="rId13">
            <a:alphaModFix/>
          </a:blip>
          <a:srcRect/>
          <a:stretch/>
        </p:blipFill>
        <p:spPr>
          <a:xfrm>
            <a:off x="2368" y="0"/>
            <a:ext cx="12187261" cy="685799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7.emf"/></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10.sv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297" name="Google Shape;297;p24"/>
          <p:cNvPicPr preferRelativeResize="0"/>
          <p:nvPr/>
        </p:nvPicPr>
        <p:blipFill rotWithShape="1">
          <a:blip r:embed="rId3">
            <a:alphaModFix/>
          </a:blip>
          <a:srcRect/>
          <a:stretch/>
        </p:blipFill>
        <p:spPr>
          <a:xfrm>
            <a:off x="3172968" y="5345616"/>
            <a:ext cx="5846064" cy="774192"/>
          </a:xfrm>
          <a:prstGeom prst="rect">
            <a:avLst/>
          </a:prstGeom>
          <a:noFill/>
          <a:ln>
            <a:noFill/>
          </a:ln>
        </p:spPr>
      </p:pic>
      <p:pic>
        <p:nvPicPr>
          <p:cNvPr id="298" name="Google Shape;298;p24"/>
          <p:cNvPicPr preferRelativeResize="0"/>
          <p:nvPr/>
        </p:nvPicPr>
        <p:blipFill rotWithShape="1">
          <a:blip r:embed="rId4">
            <a:alphaModFix/>
          </a:blip>
          <a:srcRect b="84635"/>
          <a:stretch/>
        </p:blipFill>
        <p:spPr>
          <a:xfrm>
            <a:off x="0" y="0"/>
            <a:ext cx="12192000" cy="1053737"/>
          </a:xfrm>
          <a:prstGeom prst="rect">
            <a:avLst/>
          </a:prstGeom>
          <a:noFill/>
          <a:ln>
            <a:noFill/>
          </a:ln>
        </p:spPr>
      </p:pic>
      <p:sp>
        <p:nvSpPr>
          <p:cNvPr id="299" name="Google Shape;299;p24"/>
          <p:cNvSpPr/>
          <p:nvPr/>
        </p:nvSpPr>
        <p:spPr>
          <a:xfrm>
            <a:off x="418009" y="6283446"/>
            <a:ext cx="11355900" cy="554100"/>
          </a:xfrm>
          <a:prstGeom prst="rect">
            <a:avLst/>
          </a:prstGeom>
          <a:noFill/>
          <a:ln>
            <a:noFill/>
          </a:ln>
        </p:spPr>
        <p:txBody>
          <a:bodyPr spcFirstLastPara="1" wrap="square" lIns="91425" tIns="45700" rIns="91425" bIns="45700" anchor="t" anchorCtr="0">
            <a:noAutofit/>
          </a:bodyPr>
          <a:lstStyle/>
          <a:p>
            <a:pPr marL="0" marR="0" lvl="0" indent="0" algn="ctr" rtl="0">
              <a:lnSpc>
                <a:spcPct val="133333"/>
              </a:lnSpc>
              <a:spcBef>
                <a:spcPts val="0"/>
              </a:spcBef>
              <a:spcAft>
                <a:spcPts val="0"/>
              </a:spcAft>
              <a:buClr>
                <a:srgbClr val="000000"/>
              </a:buClr>
              <a:buSzPts val="900"/>
              <a:buFont typeface="Arial"/>
              <a:buNone/>
            </a:pPr>
            <a:r>
              <a:rPr lang="en-US" sz="900" b="0" i="0" u="none" strike="noStrike" cap="none">
                <a:solidFill>
                  <a:srgbClr val="3C3C3B"/>
                </a:solidFill>
                <a:latin typeface="Arial"/>
                <a:ea typeface="Arial"/>
                <a:cs typeface="Arial"/>
                <a:sym typeface="Arial"/>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endParaRPr/>
          </a:p>
          <a:p>
            <a:pPr marL="0" marR="0" lvl="0" indent="0" algn="ctr" rtl="0">
              <a:lnSpc>
                <a:spcPct val="133333"/>
              </a:lnSpc>
              <a:spcBef>
                <a:spcPts val="0"/>
              </a:spcBef>
              <a:spcAft>
                <a:spcPts val="0"/>
              </a:spcAft>
              <a:buClr>
                <a:srgbClr val="000000"/>
              </a:buClr>
              <a:buSzPts val="900"/>
              <a:buFont typeface="Arial"/>
              <a:buNone/>
            </a:pPr>
            <a:r>
              <a:rPr lang="en-US" sz="900" b="0" i="0" u="none" strike="noStrike" cap="none">
                <a:solidFill>
                  <a:srgbClr val="3C3C3B"/>
                </a:solidFill>
                <a:latin typeface="Arial"/>
                <a:ea typeface="Arial"/>
                <a:cs typeface="Arial"/>
                <a:sym typeface="Arial"/>
              </a:rPr>
              <a:t>Educational Research and Development (CERD) with the support of USAID-funded QITABI 2 project.</a:t>
            </a:r>
            <a:endParaRPr/>
          </a:p>
        </p:txBody>
      </p:sp>
      <p:cxnSp>
        <p:nvCxnSpPr>
          <p:cNvPr id="300" name="Google Shape;300;p24"/>
          <p:cNvCxnSpPr/>
          <p:nvPr/>
        </p:nvCxnSpPr>
        <p:spPr>
          <a:xfrm>
            <a:off x="404949" y="6147229"/>
            <a:ext cx="11382000" cy="0"/>
          </a:xfrm>
          <a:prstGeom prst="straightConnector1">
            <a:avLst/>
          </a:prstGeom>
          <a:noFill/>
          <a:ln w="19050" cap="flat" cmpd="sng">
            <a:solidFill>
              <a:srgbClr val="5B8CC1"/>
            </a:solidFill>
            <a:prstDash val="solid"/>
            <a:round/>
            <a:headEnd type="none" w="sm" len="sm"/>
            <a:tailEnd type="none" w="sm" len="sm"/>
          </a:ln>
        </p:spPr>
      </p:cxnSp>
      <p:sp>
        <p:nvSpPr>
          <p:cNvPr id="301" name="Google Shape;301;p24"/>
          <p:cNvSpPr txBox="1"/>
          <p:nvPr/>
        </p:nvSpPr>
        <p:spPr>
          <a:xfrm>
            <a:off x="-4330" y="3151473"/>
            <a:ext cx="7000800" cy="831000"/>
          </a:xfrm>
          <a:prstGeom prst="rect">
            <a:avLst/>
          </a:prstGeom>
          <a:solidFill>
            <a:srgbClr val="CAE9BF"/>
          </a:solidFill>
          <a:ln>
            <a:noFill/>
          </a:ln>
        </p:spPr>
        <p:txBody>
          <a:bodyPr spcFirstLastPara="1" wrap="square" lIns="91425" tIns="45700" rIns="91425" bIns="45700" anchor="t" anchorCtr="0">
            <a:spAutoFit/>
          </a:bodyPr>
          <a:lstStyle/>
          <a:p>
            <a:pPr marL="274320" marR="0" lvl="3" indent="0" algn="l" rtl="0">
              <a:lnSpc>
                <a:spcPct val="100000"/>
              </a:lnSpc>
              <a:spcBef>
                <a:spcPts val="0"/>
              </a:spcBef>
              <a:spcAft>
                <a:spcPts val="0"/>
              </a:spcAft>
              <a:buNone/>
            </a:pPr>
            <a:r>
              <a:rPr lang="fr-FR" sz="4800" b="1" i="0" u="none" strike="noStrike" cap="none" dirty="0">
                <a:solidFill>
                  <a:srgbClr val="0075A2"/>
                </a:solidFill>
                <a:latin typeface="Comic Sans MS"/>
                <a:ea typeface="Comic Sans MS"/>
                <a:cs typeface="Comic Sans MS"/>
                <a:sym typeface="Comic Sans MS"/>
              </a:rPr>
              <a:t>EB6 – Chapitre 12</a:t>
            </a:r>
          </a:p>
        </p:txBody>
      </p:sp>
      <p:sp>
        <p:nvSpPr>
          <p:cNvPr id="302" name="Google Shape;302;p24"/>
          <p:cNvSpPr txBox="1"/>
          <p:nvPr/>
        </p:nvSpPr>
        <p:spPr>
          <a:xfrm>
            <a:off x="-8659" y="2445086"/>
            <a:ext cx="7009500" cy="708000"/>
          </a:xfrm>
          <a:prstGeom prst="rect">
            <a:avLst/>
          </a:prstGeom>
          <a:solidFill>
            <a:srgbClr val="0075A2"/>
          </a:solidFill>
          <a:ln>
            <a:noFill/>
          </a:ln>
        </p:spPr>
        <p:txBody>
          <a:bodyPr spcFirstLastPara="1" wrap="square" lIns="91425" tIns="45700" rIns="91425" bIns="45700" anchor="t" anchorCtr="0">
            <a:spAutoFit/>
          </a:bodyPr>
          <a:lstStyle/>
          <a:p>
            <a:pPr marL="274320" marR="0" lvl="1" indent="0" rtl="0">
              <a:lnSpc>
                <a:spcPct val="100000"/>
              </a:lnSpc>
              <a:spcBef>
                <a:spcPts val="0"/>
              </a:spcBef>
              <a:spcAft>
                <a:spcPts val="0"/>
              </a:spcAft>
              <a:buNone/>
            </a:pPr>
            <a:r>
              <a:rPr lang="fr-FR" sz="4000" b="1" i="0" u="none" strike="noStrike" cap="none" dirty="0">
                <a:solidFill>
                  <a:schemeClr val="lt1"/>
                </a:solidFill>
                <a:latin typeface="Comic Sans MS"/>
                <a:ea typeface="Comic Sans MS"/>
                <a:cs typeface="Comic Sans MS"/>
                <a:sym typeface="Comic Sans MS"/>
              </a:rPr>
              <a:t>Triangles</a:t>
            </a:r>
            <a:endParaRPr lang="fr-FR" sz="1050" b="1" i="0" u="none" strike="noStrike" cap="none" dirty="0">
              <a:solidFill>
                <a:schemeClr val="lt1"/>
              </a:solidFill>
              <a:latin typeface="Comic Sans MS"/>
              <a:ea typeface="Comic Sans MS"/>
              <a:cs typeface="Comic Sans MS"/>
              <a:sym typeface="Comic Sans MS"/>
            </a:endParaRPr>
          </a:p>
        </p:txBody>
      </p:sp>
      <p:pic>
        <p:nvPicPr>
          <p:cNvPr id="303" name="Google Shape;303;p24" descr="A picture containing building, window&#10;&#10;Description automatically generated"/>
          <p:cNvPicPr preferRelativeResize="0"/>
          <p:nvPr/>
        </p:nvPicPr>
        <p:blipFill rotWithShape="1">
          <a:blip r:embed="rId5">
            <a:alphaModFix/>
          </a:blip>
          <a:srcRect/>
          <a:stretch/>
        </p:blipFill>
        <p:spPr>
          <a:xfrm>
            <a:off x="7765143" y="1569416"/>
            <a:ext cx="3164100" cy="3164100"/>
          </a:xfrm>
          <a:prstGeom prst="ellipse">
            <a:avLst/>
          </a:prstGeom>
          <a:noFill/>
          <a:ln>
            <a:noFill/>
          </a:ln>
          <a:effectLst>
            <a:softEdge rad="1125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33"/>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Médianes</a:t>
            </a:r>
            <a:endParaRPr lang="fr-FR" sz="3200" b="0" i="0" u="none" strike="noStrike" cap="none" dirty="0">
              <a:solidFill>
                <a:schemeClr val="lt1"/>
              </a:solidFill>
              <a:latin typeface="Comic Sans MS"/>
              <a:ea typeface="Comic Sans MS"/>
              <a:cs typeface="Comic Sans MS"/>
              <a:sym typeface="Comic Sans MS"/>
            </a:endParaRPr>
          </a:p>
        </p:txBody>
      </p:sp>
      <p:grpSp>
        <p:nvGrpSpPr>
          <p:cNvPr id="475" name="Google Shape;475;p33"/>
          <p:cNvGrpSpPr/>
          <p:nvPr/>
        </p:nvGrpSpPr>
        <p:grpSpPr>
          <a:xfrm>
            <a:off x="9968810" y="1550901"/>
            <a:ext cx="1696300" cy="2757072"/>
            <a:chOff x="9968810" y="1550901"/>
            <a:chExt cx="1696300" cy="2757072"/>
          </a:xfrm>
        </p:grpSpPr>
        <p:pic>
          <p:nvPicPr>
            <p:cNvPr id="476" name="Google Shape;476;p33" descr="A picture containing text&#10;&#10;Description automatically generated"/>
            <p:cNvPicPr preferRelativeResize="0"/>
            <p:nvPr/>
          </p:nvPicPr>
          <p:blipFill rotWithShape="1">
            <a:blip r:embed="rId3">
              <a:alphaModFix/>
            </a:blip>
            <a:srcRect/>
            <a:stretch/>
          </p:blipFill>
          <p:spPr>
            <a:xfrm>
              <a:off x="9968810" y="1550901"/>
              <a:ext cx="1696300" cy="1272225"/>
            </a:xfrm>
            <a:prstGeom prst="rect">
              <a:avLst/>
            </a:prstGeom>
            <a:noFill/>
            <a:ln>
              <a:noFill/>
            </a:ln>
          </p:spPr>
        </p:pic>
        <p:pic>
          <p:nvPicPr>
            <p:cNvPr id="477" name="Google Shape;477;p33" descr="A picture containing shape&#10;&#10;Description automatically generated"/>
            <p:cNvPicPr preferRelativeResize="0"/>
            <p:nvPr/>
          </p:nvPicPr>
          <p:blipFill rotWithShape="1">
            <a:blip r:embed="rId4">
              <a:alphaModFix/>
            </a:blip>
            <a:srcRect l="45913" t="4797" r="42730" b="54202"/>
            <a:stretch/>
          </p:blipFill>
          <p:spPr>
            <a:xfrm>
              <a:off x="10782300" y="2837591"/>
              <a:ext cx="407249" cy="1470381"/>
            </a:xfrm>
            <a:prstGeom prst="rect">
              <a:avLst/>
            </a:prstGeom>
            <a:noFill/>
            <a:ln>
              <a:noFill/>
            </a:ln>
          </p:spPr>
        </p:pic>
      </p:grpSp>
      <p:pic>
        <p:nvPicPr>
          <p:cNvPr id="478" name="Google Shape;478;p33" descr="A picture containing shape&#10;&#10;Description automatically generated"/>
          <p:cNvPicPr preferRelativeResize="0"/>
          <p:nvPr/>
        </p:nvPicPr>
        <p:blipFill rotWithShape="1">
          <a:blip r:embed="rId4">
            <a:alphaModFix/>
          </a:blip>
          <a:srcRect l="62067" t="50000" r="13797" b="3531"/>
          <a:stretch/>
        </p:blipFill>
        <p:spPr>
          <a:xfrm>
            <a:off x="10048678" y="2866520"/>
            <a:ext cx="733616" cy="1412514"/>
          </a:xfrm>
          <a:prstGeom prst="rect">
            <a:avLst/>
          </a:prstGeom>
          <a:noFill/>
          <a:ln>
            <a:noFill/>
          </a:ln>
        </p:spPr>
      </p:pic>
      <p:sp>
        <p:nvSpPr>
          <p:cNvPr id="479" name="Google Shape;479;p33"/>
          <p:cNvSpPr/>
          <p:nvPr/>
        </p:nvSpPr>
        <p:spPr>
          <a:xfrm>
            <a:off x="9921240" y="1630680"/>
            <a:ext cx="1722000" cy="27828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0" name="Google Shape;480;p33"/>
          <p:cNvSpPr txBox="1"/>
          <p:nvPr/>
        </p:nvSpPr>
        <p:spPr>
          <a:xfrm>
            <a:off x="1465733" y="2265735"/>
            <a:ext cx="2793000" cy="954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2800" b="0" i="0" u="none" strike="noStrike" cap="none" dirty="0">
                <a:solidFill>
                  <a:srgbClr val="595959"/>
                </a:solidFill>
                <a:latin typeface="Comic Sans MS"/>
                <a:ea typeface="Comic Sans MS"/>
                <a:cs typeface="Comic Sans MS"/>
                <a:sym typeface="Comic Sans MS"/>
              </a:rPr>
              <a:t>Point de concours</a:t>
            </a:r>
            <a:endParaRPr lang="fr-FR" dirty="0"/>
          </a:p>
        </p:txBody>
      </p:sp>
      <p:sp>
        <p:nvSpPr>
          <p:cNvPr id="481" name="Google Shape;481;p33"/>
          <p:cNvSpPr/>
          <p:nvPr/>
        </p:nvSpPr>
        <p:spPr>
          <a:xfrm rot="-1280116">
            <a:off x="3893135" y="3015746"/>
            <a:ext cx="157493" cy="1376203"/>
          </a:xfrm>
          <a:prstGeom prst="down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2" name="Google Shape;482;p33"/>
          <p:cNvSpPr/>
          <p:nvPr/>
        </p:nvSpPr>
        <p:spPr>
          <a:xfrm>
            <a:off x="1612323" y="5362719"/>
            <a:ext cx="4919399" cy="7850"/>
          </a:xfrm>
          <a:custGeom>
            <a:avLst/>
            <a:gdLst/>
            <a:ahLst/>
            <a:cxnLst/>
            <a:rect l="l" t="t" r="r" b="b"/>
            <a:pathLst>
              <a:path w="4919399" h="7850" extrusionOk="0">
                <a:moveTo>
                  <a:pt x="-263" y="-201"/>
                </a:moveTo>
                <a:lnTo>
                  <a:pt x="4919138"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83" name="Google Shape;483;p33"/>
          <p:cNvSpPr/>
          <p:nvPr/>
        </p:nvSpPr>
        <p:spPr>
          <a:xfrm>
            <a:off x="1612323" y="2651161"/>
            <a:ext cx="3074585" cy="2711558"/>
          </a:xfrm>
          <a:custGeom>
            <a:avLst/>
            <a:gdLst/>
            <a:ahLst/>
            <a:cxnLst/>
            <a:rect l="l" t="t" r="r" b="b"/>
            <a:pathLst>
              <a:path w="3074585" h="2711558" extrusionOk="0">
                <a:moveTo>
                  <a:pt x="-263" y="2711358"/>
                </a:moveTo>
                <a:lnTo>
                  <a:pt x="3074323"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84" name="Google Shape;484;p33"/>
          <p:cNvSpPr/>
          <p:nvPr/>
        </p:nvSpPr>
        <p:spPr>
          <a:xfrm>
            <a:off x="4686752" y="2651161"/>
            <a:ext cx="1844971" cy="2711558"/>
          </a:xfrm>
          <a:custGeom>
            <a:avLst/>
            <a:gdLst/>
            <a:ahLst/>
            <a:cxnLst/>
            <a:rect l="l" t="t" r="r" b="b"/>
            <a:pathLst>
              <a:path w="1844971" h="2711558" extrusionOk="0">
                <a:moveTo>
                  <a:pt x="1844709" y="2711358"/>
                </a:moveTo>
                <a:lnTo>
                  <a:pt x="-263"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85" name="Google Shape;485;p33"/>
          <p:cNvSpPr/>
          <p:nvPr/>
        </p:nvSpPr>
        <p:spPr>
          <a:xfrm>
            <a:off x="1532950" y="5283347"/>
            <a:ext cx="158746" cy="158745"/>
          </a:xfrm>
          <a:custGeom>
            <a:avLst/>
            <a:gdLst/>
            <a:ahLst/>
            <a:cxnLst/>
            <a:rect l="l" t="t" r="r" b="b"/>
            <a:pathLst>
              <a:path w="158746"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4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86" name="Google Shape;486;p33"/>
          <p:cNvSpPr/>
          <p:nvPr/>
        </p:nvSpPr>
        <p:spPr>
          <a:xfrm>
            <a:off x="6452350" y="5283347"/>
            <a:ext cx="158745" cy="158745"/>
          </a:xfrm>
          <a:custGeom>
            <a:avLst/>
            <a:gdLst/>
            <a:ahLst/>
            <a:cxnLst/>
            <a:rect l="l" t="t" r="r" b="b"/>
            <a:pathLst>
              <a:path w="158745"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487" name="Google Shape;487;p33"/>
          <p:cNvCxnSpPr>
            <a:stCxn id="483" idx="1"/>
            <a:endCxn id="488" idx="0"/>
          </p:cNvCxnSpPr>
          <p:nvPr/>
        </p:nvCxnSpPr>
        <p:spPr>
          <a:xfrm flipH="1">
            <a:off x="4102150" y="2650896"/>
            <a:ext cx="584400" cy="2674500"/>
          </a:xfrm>
          <a:prstGeom prst="straightConnector1">
            <a:avLst/>
          </a:prstGeom>
          <a:noFill/>
          <a:ln w="19050" cap="flat" cmpd="sng">
            <a:solidFill>
              <a:srgbClr val="C00000"/>
            </a:solidFill>
            <a:prstDash val="solid"/>
            <a:round/>
            <a:headEnd type="none" w="sm" len="sm"/>
            <a:tailEnd type="none" w="sm" len="sm"/>
          </a:ln>
        </p:spPr>
      </p:cxnSp>
      <p:sp>
        <p:nvSpPr>
          <p:cNvPr id="489" name="Google Shape;489;p33"/>
          <p:cNvSpPr/>
          <p:nvPr/>
        </p:nvSpPr>
        <p:spPr>
          <a:xfrm>
            <a:off x="1532950" y="5283347"/>
            <a:ext cx="158746" cy="158745"/>
          </a:xfrm>
          <a:custGeom>
            <a:avLst/>
            <a:gdLst/>
            <a:ahLst/>
            <a:cxnLst/>
            <a:rect l="l" t="t" r="r" b="b"/>
            <a:pathLst>
              <a:path w="158746"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9525"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0" name="Google Shape;490;p33"/>
          <p:cNvSpPr/>
          <p:nvPr/>
        </p:nvSpPr>
        <p:spPr>
          <a:xfrm>
            <a:off x="4607536" y="2571788"/>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1" name="Google Shape;491;p33"/>
          <p:cNvSpPr/>
          <p:nvPr/>
        </p:nvSpPr>
        <p:spPr>
          <a:xfrm>
            <a:off x="4607536" y="2571788"/>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9525"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2" name="Google Shape;492;p33"/>
          <p:cNvSpPr txBox="1"/>
          <p:nvPr/>
        </p:nvSpPr>
        <p:spPr>
          <a:xfrm>
            <a:off x="1079739" y="5077153"/>
            <a:ext cx="465600" cy="5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M</a:t>
            </a:r>
            <a:endParaRPr/>
          </a:p>
        </p:txBody>
      </p:sp>
      <p:sp>
        <p:nvSpPr>
          <p:cNvPr id="493" name="Google Shape;493;p33"/>
          <p:cNvSpPr txBox="1"/>
          <p:nvPr/>
        </p:nvSpPr>
        <p:spPr>
          <a:xfrm>
            <a:off x="4527008" y="2075032"/>
            <a:ext cx="347700" cy="5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P</a:t>
            </a:r>
            <a:endParaRPr/>
          </a:p>
        </p:txBody>
      </p:sp>
      <p:sp>
        <p:nvSpPr>
          <p:cNvPr id="494" name="Google Shape;494;p33"/>
          <p:cNvSpPr txBox="1"/>
          <p:nvPr/>
        </p:nvSpPr>
        <p:spPr>
          <a:xfrm>
            <a:off x="6597380" y="5066790"/>
            <a:ext cx="434100" cy="5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N</a:t>
            </a:r>
            <a:endParaRPr/>
          </a:p>
        </p:txBody>
      </p:sp>
      <p:sp>
        <p:nvSpPr>
          <p:cNvPr id="495" name="Google Shape;495;p33"/>
          <p:cNvSpPr/>
          <p:nvPr/>
        </p:nvSpPr>
        <p:spPr>
          <a:xfrm>
            <a:off x="5579314" y="3964596"/>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6" name="Google Shape;496;p33"/>
          <p:cNvSpPr txBox="1"/>
          <p:nvPr/>
        </p:nvSpPr>
        <p:spPr>
          <a:xfrm>
            <a:off x="3752682" y="548359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497" name="Google Shape;497;p33"/>
          <p:cNvSpPr txBox="1"/>
          <p:nvPr/>
        </p:nvSpPr>
        <p:spPr>
          <a:xfrm>
            <a:off x="2425407" y="3570403"/>
            <a:ext cx="355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498" name="Google Shape;498;p33"/>
          <p:cNvSpPr txBox="1"/>
          <p:nvPr/>
        </p:nvSpPr>
        <p:spPr>
          <a:xfrm>
            <a:off x="5639004" y="3630723"/>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488" name="Google Shape;488;p33"/>
          <p:cNvSpPr/>
          <p:nvPr/>
        </p:nvSpPr>
        <p:spPr>
          <a:xfrm>
            <a:off x="4056400" y="5325396"/>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9" name="Google Shape;499;p33"/>
          <p:cNvSpPr/>
          <p:nvPr/>
        </p:nvSpPr>
        <p:spPr>
          <a:xfrm>
            <a:off x="3092144" y="3966411"/>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500" name="Google Shape;500;p33"/>
          <p:cNvCxnSpPr/>
          <p:nvPr/>
        </p:nvCxnSpPr>
        <p:spPr>
          <a:xfrm rot="10800000">
            <a:off x="3138492" y="4022640"/>
            <a:ext cx="3389400" cy="1338900"/>
          </a:xfrm>
          <a:prstGeom prst="straightConnector1">
            <a:avLst/>
          </a:prstGeom>
          <a:noFill/>
          <a:ln w="19050" cap="flat" cmpd="sng">
            <a:solidFill>
              <a:srgbClr val="C00000"/>
            </a:solidFill>
            <a:prstDash val="solid"/>
            <a:round/>
            <a:headEnd type="none" w="sm" len="sm"/>
            <a:tailEnd type="none" w="sm" len="sm"/>
          </a:ln>
        </p:spPr>
      </p:cxnSp>
      <p:cxnSp>
        <p:nvCxnSpPr>
          <p:cNvPr id="501" name="Google Shape;501;p33"/>
          <p:cNvCxnSpPr>
            <a:endCxn id="483" idx="0"/>
          </p:cNvCxnSpPr>
          <p:nvPr/>
        </p:nvCxnSpPr>
        <p:spPr>
          <a:xfrm flipH="1">
            <a:off x="1612173" y="4006940"/>
            <a:ext cx="4023000" cy="1355700"/>
          </a:xfrm>
          <a:prstGeom prst="straightConnector1">
            <a:avLst/>
          </a:prstGeom>
          <a:noFill/>
          <a:ln w="19050" cap="flat" cmpd="sng">
            <a:solidFill>
              <a:srgbClr val="C00000"/>
            </a:solidFill>
            <a:prstDash val="solid"/>
            <a:round/>
            <a:headEnd type="none" w="sm" len="sm"/>
            <a:tailEnd type="none" w="sm" len="sm"/>
          </a:ln>
        </p:spPr>
      </p:cxnSp>
      <p:sp>
        <p:nvSpPr>
          <p:cNvPr id="502" name="Google Shape;502;p33"/>
          <p:cNvSpPr/>
          <p:nvPr/>
        </p:nvSpPr>
        <p:spPr>
          <a:xfrm>
            <a:off x="4231843" y="4413504"/>
            <a:ext cx="118800" cy="118800"/>
          </a:xfrm>
          <a:prstGeom prst="ellipse">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8"/>
                                        </p:tgtEl>
                                        <p:attrNameLst>
                                          <p:attrName>style.visibility</p:attrName>
                                        </p:attrNameLst>
                                      </p:cBhvr>
                                      <p:to>
                                        <p:strVal val="visible"/>
                                      </p:to>
                                    </p:set>
                                    <p:animEffect transition="in" filter="fade">
                                      <p:cBhvr>
                                        <p:cTn id="7" dur="500"/>
                                        <p:tgtEl>
                                          <p:spTgt spid="48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7"/>
                                        </p:tgtEl>
                                        <p:attrNameLst>
                                          <p:attrName>style.visibility</p:attrName>
                                        </p:attrNameLst>
                                      </p:cBhvr>
                                      <p:to>
                                        <p:strVal val="visible"/>
                                      </p:to>
                                    </p:set>
                                    <p:animEffect transition="in" filter="fade">
                                      <p:cBhvr>
                                        <p:cTn id="12" dur="500"/>
                                        <p:tgtEl>
                                          <p:spTgt spid="48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99"/>
                                        </p:tgtEl>
                                        <p:attrNameLst>
                                          <p:attrName>style.visibility</p:attrName>
                                        </p:attrNameLst>
                                      </p:cBhvr>
                                      <p:to>
                                        <p:strVal val="visible"/>
                                      </p:to>
                                    </p:set>
                                    <p:animEffect transition="in" filter="fade">
                                      <p:cBhvr>
                                        <p:cTn id="17" dur="500"/>
                                        <p:tgtEl>
                                          <p:spTgt spid="49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0"/>
                                        </p:tgtEl>
                                        <p:attrNameLst>
                                          <p:attrName>style.visibility</p:attrName>
                                        </p:attrNameLst>
                                      </p:cBhvr>
                                      <p:to>
                                        <p:strVal val="visible"/>
                                      </p:to>
                                    </p:set>
                                    <p:animEffect transition="in" filter="fade">
                                      <p:cBhvr>
                                        <p:cTn id="22" dur="500"/>
                                        <p:tgtEl>
                                          <p:spTgt spid="50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95"/>
                                        </p:tgtEl>
                                        <p:attrNameLst>
                                          <p:attrName>style.visibility</p:attrName>
                                        </p:attrNameLst>
                                      </p:cBhvr>
                                      <p:to>
                                        <p:strVal val="visible"/>
                                      </p:to>
                                    </p:set>
                                    <p:animEffect transition="in" filter="fade">
                                      <p:cBhvr>
                                        <p:cTn id="27" dur="500"/>
                                        <p:tgtEl>
                                          <p:spTgt spid="49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01"/>
                                        </p:tgtEl>
                                        <p:attrNameLst>
                                          <p:attrName>style.visibility</p:attrName>
                                        </p:attrNameLst>
                                      </p:cBhvr>
                                      <p:to>
                                        <p:strVal val="visible"/>
                                      </p:to>
                                    </p:set>
                                    <p:animEffect transition="in" filter="fade">
                                      <p:cBhvr>
                                        <p:cTn id="32" dur="500"/>
                                        <p:tgtEl>
                                          <p:spTgt spid="50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80"/>
                                        </p:tgtEl>
                                        <p:attrNameLst>
                                          <p:attrName>style.visibility</p:attrName>
                                        </p:attrNameLst>
                                      </p:cBhvr>
                                      <p:to>
                                        <p:strVal val="visible"/>
                                      </p:to>
                                    </p:set>
                                    <p:animEffect transition="in" filter="fade">
                                      <p:cBhvr>
                                        <p:cTn id="37" dur="500"/>
                                        <p:tgtEl>
                                          <p:spTgt spid="48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81"/>
                                        </p:tgtEl>
                                        <p:attrNameLst>
                                          <p:attrName>style.visibility</p:attrName>
                                        </p:attrNameLst>
                                      </p:cBhvr>
                                      <p:to>
                                        <p:strVal val="visible"/>
                                      </p:to>
                                    </p:set>
                                    <p:animEffect transition="in" filter="fade">
                                      <p:cBhvr>
                                        <p:cTn id="42" dur="500"/>
                                        <p:tgtEl>
                                          <p:spTgt spid="481"/>
                                        </p:tgtEl>
                                      </p:cBhvr>
                                    </p:animEffect>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502"/>
                                        </p:tgtEl>
                                        <p:attrNameLst>
                                          <p:attrName>style.visibility</p:attrName>
                                        </p:attrNameLst>
                                      </p:cBhvr>
                                      <p:to>
                                        <p:strVal val="visible"/>
                                      </p:to>
                                    </p:set>
                                    <p:animEffect transition="in" filter="fade">
                                      <p:cBhvr>
                                        <p:cTn id="46" dur="1000"/>
                                        <p:tgtEl>
                                          <p:spTgt spid="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a:rPr>
              <a:t>Maîtrise des connaissances mathématiques et fluidité</a:t>
            </a:r>
          </a:p>
        </p:txBody>
      </p:sp>
    </p:spTree>
    <p:custDataLst>
      <p:tags r:id="rId1"/>
    </p:custDataLst>
    <p:extLst>
      <p:ext uri="{BB962C8B-B14F-4D97-AF65-F5344CB8AC3E}">
        <p14:creationId xmlns:p14="http://schemas.microsoft.com/office/powerpoint/2010/main" val="726596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35"/>
          <p:cNvSpPr txBox="1"/>
          <p:nvPr/>
        </p:nvSpPr>
        <p:spPr>
          <a:xfrm>
            <a:off x="9529482" y="136956"/>
            <a:ext cx="2662500" cy="307800"/>
          </a:xfrm>
          <a:prstGeom prst="rect">
            <a:avLst/>
          </a:prstGeom>
          <a:solidFill>
            <a:srgbClr val="DAF3F6"/>
          </a:solidFill>
          <a:ln>
            <a:noFill/>
          </a:ln>
          <a:effectLst>
            <a:outerShdw blurRad="50800" dist="38100" dir="5400000" algn="t" rotWithShape="0">
              <a:srgbClr val="000000">
                <a:alpha val="40000"/>
              </a:srgbClr>
            </a:outerShdw>
            <a:softEdge rad="12700"/>
          </a:effectLst>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0" i="0" u="none" strike="noStrike" cap="none">
                <a:solidFill>
                  <a:srgbClr val="7F7F7F"/>
                </a:solidFill>
                <a:latin typeface="Comic Sans MS"/>
                <a:ea typeface="Comic Sans MS"/>
                <a:cs typeface="Comic Sans MS"/>
                <a:sym typeface="Comic Sans MS"/>
              </a:rPr>
              <a:t>Exercices d’application</a:t>
            </a:r>
            <a:endParaRPr lang="fr-FR" sz="1400" b="0" i="0" u="none" strike="noStrike" cap="none">
              <a:solidFill>
                <a:srgbClr val="000000"/>
              </a:solidFill>
              <a:latin typeface="Arial"/>
              <a:ea typeface="Arial"/>
              <a:cs typeface="Arial"/>
              <a:sym typeface="Arial"/>
            </a:endParaRPr>
          </a:p>
        </p:txBody>
      </p:sp>
      <p:sp>
        <p:nvSpPr>
          <p:cNvPr id="516" name="Google Shape;516;p35"/>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Tracez la troisième médiane du triangle ABC.</a:t>
            </a:r>
          </a:p>
        </p:txBody>
      </p:sp>
      <p:sp>
        <p:nvSpPr>
          <p:cNvPr id="517" name="Google Shape;517;p35"/>
          <p:cNvSpPr/>
          <p:nvPr/>
        </p:nvSpPr>
        <p:spPr>
          <a:xfrm>
            <a:off x="1977509" y="1757929"/>
            <a:ext cx="6910724" cy="4094231"/>
          </a:xfrm>
          <a:custGeom>
            <a:avLst/>
            <a:gdLst/>
            <a:ahLst/>
            <a:cxnLst/>
            <a:rect l="l" t="t" r="r" b="b"/>
            <a:pathLst>
              <a:path w="6910724" h="4094231" extrusionOk="0">
                <a:moveTo>
                  <a:pt x="0" y="4094231"/>
                </a:moveTo>
                <a:lnTo>
                  <a:pt x="3656530" y="0"/>
                </a:lnTo>
                <a:lnTo>
                  <a:pt x="6910724" y="4069847"/>
                </a:lnTo>
                <a:lnTo>
                  <a:pt x="0" y="4094231"/>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18" name="Google Shape;518;p35"/>
          <p:cNvSpPr txBox="1"/>
          <p:nvPr/>
        </p:nvSpPr>
        <p:spPr>
          <a:xfrm>
            <a:off x="5340096" y="1262026"/>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519" name="Google Shape;519;p35"/>
          <p:cNvSpPr txBox="1"/>
          <p:nvPr/>
        </p:nvSpPr>
        <p:spPr>
          <a:xfrm>
            <a:off x="1432560" y="585216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520" name="Google Shape;520;p35"/>
          <p:cNvSpPr txBox="1"/>
          <p:nvPr/>
        </p:nvSpPr>
        <p:spPr>
          <a:xfrm>
            <a:off x="9055230" y="585216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521" name="Google Shape;521;p35"/>
          <p:cNvSpPr txBox="1"/>
          <p:nvPr/>
        </p:nvSpPr>
        <p:spPr>
          <a:xfrm>
            <a:off x="7256910" y="3097229"/>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E</a:t>
            </a:r>
            <a:endParaRPr/>
          </a:p>
        </p:txBody>
      </p:sp>
      <p:sp>
        <p:nvSpPr>
          <p:cNvPr id="522" name="Google Shape;522;p35"/>
          <p:cNvSpPr txBox="1"/>
          <p:nvPr/>
        </p:nvSpPr>
        <p:spPr>
          <a:xfrm>
            <a:off x="5197215" y="585216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D</a:t>
            </a:r>
            <a:endParaRPr/>
          </a:p>
        </p:txBody>
      </p:sp>
      <p:cxnSp>
        <p:nvCxnSpPr>
          <p:cNvPr id="523" name="Google Shape;523;p35"/>
          <p:cNvCxnSpPr>
            <a:stCxn id="517" idx="0"/>
          </p:cNvCxnSpPr>
          <p:nvPr/>
        </p:nvCxnSpPr>
        <p:spPr>
          <a:xfrm rot="10800000" flipH="1">
            <a:off x="1977509" y="3804960"/>
            <a:ext cx="5279400" cy="2047200"/>
          </a:xfrm>
          <a:prstGeom prst="straightConnector1">
            <a:avLst/>
          </a:prstGeom>
          <a:noFill/>
          <a:ln w="28575" cap="flat" cmpd="sng">
            <a:solidFill>
              <a:srgbClr val="C00000"/>
            </a:solidFill>
            <a:prstDash val="solid"/>
            <a:round/>
            <a:headEnd type="none" w="sm" len="sm"/>
            <a:tailEnd type="none" w="sm" len="sm"/>
          </a:ln>
        </p:spPr>
      </p:cxnSp>
      <p:cxnSp>
        <p:nvCxnSpPr>
          <p:cNvPr id="524" name="Google Shape;524;p35"/>
          <p:cNvCxnSpPr>
            <a:endCxn id="517" idx="1"/>
          </p:cNvCxnSpPr>
          <p:nvPr/>
        </p:nvCxnSpPr>
        <p:spPr>
          <a:xfrm rot="10800000" flipH="1">
            <a:off x="5463466" y="1758060"/>
            <a:ext cx="170700" cy="4094100"/>
          </a:xfrm>
          <a:prstGeom prst="straightConnector1">
            <a:avLst/>
          </a:prstGeom>
          <a:noFill/>
          <a:ln w="28575" cap="flat" cmpd="sng">
            <a:solidFill>
              <a:srgbClr val="C00000"/>
            </a:solidFill>
            <a:prstDash val="solid"/>
            <a:round/>
            <a:headEnd type="none" w="sm" len="sm"/>
            <a:tailEnd type="none" w="sm" len="sm"/>
          </a:ln>
        </p:spPr>
      </p:cxnSp>
      <p:pic>
        <p:nvPicPr>
          <p:cNvPr id="525" name="Google Shape;525;p35" descr="A picture containing text&#10;&#10;Description automatically generated"/>
          <p:cNvPicPr preferRelativeResize="0"/>
          <p:nvPr/>
        </p:nvPicPr>
        <p:blipFill rotWithShape="1">
          <a:blip r:embed="rId3">
            <a:alphaModFix/>
          </a:blip>
          <a:srcRect/>
          <a:stretch/>
        </p:blipFill>
        <p:spPr>
          <a:xfrm>
            <a:off x="9794183" y="1630680"/>
            <a:ext cx="1696300" cy="1272225"/>
          </a:xfrm>
          <a:prstGeom prst="rect">
            <a:avLst/>
          </a:prstGeom>
          <a:noFill/>
          <a:ln>
            <a:noFill/>
          </a:ln>
        </p:spPr>
      </p:pic>
      <p:pic>
        <p:nvPicPr>
          <p:cNvPr id="526" name="Google Shape;526;p35" descr="A picture containing shape&#10;&#10;Description automatically generated"/>
          <p:cNvPicPr preferRelativeResize="0"/>
          <p:nvPr/>
        </p:nvPicPr>
        <p:blipFill rotWithShape="1">
          <a:blip r:embed="rId4">
            <a:alphaModFix/>
          </a:blip>
          <a:srcRect l="45913" t="4797" r="42730" b="54202"/>
          <a:stretch/>
        </p:blipFill>
        <p:spPr>
          <a:xfrm>
            <a:off x="10782300" y="2837591"/>
            <a:ext cx="407249" cy="1470381"/>
          </a:xfrm>
          <a:prstGeom prst="rect">
            <a:avLst/>
          </a:prstGeom>
          <a:noFill/>
          <a:ln>
            <a:noFill/>
          </a:ln>
        </p:spPr>
      </p:pic>
      <p:sp>
        <p:nvSpPr>
          <p:cNvPr id="527" name="Google Shape;527;p35"/>
          <p:cNvSpPr/>
          <p:nvPr/>
        </p:nvSpPr>
        <p:spPr>
          <a:xfrm>
            <a:off x="9921240" y="1630680"/>
            <a:ext cx="1722000" cy="27828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28" name="Google Shape;528;p35"/>
          <p:cNvSpPr/>
          <p:nvPr/>
        </p:nvSpPr>
        <p:spPr>
          <a:xfrm>
            <a:off x="5549931" y="1705873"/>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29" name="Google Shape;529;p35"/>
          <p:cNvSpPr/>
          <p:nvPr/>
        </p:nvSpPr>
        <p:spPr>
          <a:xfrm>
            <a:off x="1931598" y="5750799"/>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0" name="Google Shape;530;p35"/>
          <p:cNvSpPr/>
          <p:nvPr/>
        </p:nvSpPr>
        <p:spPr>
          <a:xfrm>
            <a:off x="8826199" y="5750799"/>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36"/>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Tracez la troisième médiane du triangle ABC.</a:t>
            </a:r>
          </a:p>
        </p:txBody>
      </p:sp>
      <p:pic>
        <p:nvPicPr>
          <p:cNvPr id="537" name="Google Shape;537;p36" descr="A picture containing text&#10;&#10;Description automatically generated"/>
          <p:cNvPicPr preferRelativeResize="0"/>
          <p:nvPr/>
        </p:nvPicPr>
        <p:blipFill rotWithShape="1">
          <a:blip r:embed="rId3">
            <a:alphaModFix/>
          </a:blip>
          <a:srcRect/>
          <a:stretch/>
        </p:blipFill>
        <p:spPr>
          <a:xfrm>
            <a:off x="9794183" y="1630680"/>
            <a:ext cx="1696300" cy="1272225"/>
          </a:xfrm>
          <a:prstGeom prst="rect">
            <a:avLst/>
          </a:prstGeom>
          <a:noFill/>
          <a:ln>
            <a:noFill/>
          </a:ln>
        </p:spPr>
      </p:pic>
      <p:pic>
        <p:nvPicPr>
          <p:cNvPr id="538" name="Google Shape;538;p36" descr="A picture containing shape&#10;&#10;Description automatically generated"/>
          <p:cNvPicPr preferRelativeResize="0"/>
          <p:nvPr/>
        </p:nvPicPr>
        <p:blipFill rotWithShape="1">
          <a:blip r:embed="rId4">
            <a:alphaModFix/>
          </a:blip>
          <a:srcRect l="45913" t="4797" r="42730" b="54202"/>
          <a:stretch/>
        </p:blipFill>
        <p:spPr>
          <a:xfrm>
            <a:off x="10782300" y="2837591"/>
            <a:ext cx="407249" cy="1470381"/>
          </a:xfrm>
          <a:prstGeom prst="rect">
            <a:avLst/>
          </a:prstGeom>
          <a:noFill/>
          <a:ln>
            <a:noFill/>
          </a:ln>
        </p:spPr>
      </p:pic>
      <p:sp>
        <p:nvSpPr>
          <p:cNvPr id="539" name="Google Shape;539;p36"/>
          <p:cNvSpPr/>
          <p:nvPr/>
        </p:nvSpPr>
        <p:spPr>
          <a:xfrm>
            <a:off x="9921240" y="1630680"/>
            <a:ext cx="1722000" cy="27828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40" name="Google Shape;540;p36"/>
          <p:cNvSpPr txBox="1"/>
          <p:nvPr/>
        </p:nvSpPr>
        <p:spPr>
          <a:xfrm>
            <a:off x="9055230" y="585216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541" name="Google Shape;541;p36"/>
          <p:cNvSpPr/>
          <p:nvPr/>
        </p:nvSpPr>
        <p:spPr>
          <a:xfrm>
            <a:off x="1977509" y="1757929"/>
            <a:ext cx="6910724" cy="4094231"/>
          </a:xfrm>
          <a:custGeom>
            <a:avLst/>
            <a:gdLst/>
            <a:ahLst/>
            <a:cxnLst/>
            <a:rect l="l" t="t" r="r" b="b"/>
            <a:pathLst>
              <a:path w="6910724" h="4094231" extrusionOk="0">
                <a:moveTo>
                  <a:pt x="0" y="4094231"/>
                </a:moveTo>
                <a:lnTo>
                  <a:pt x="3656530" y="0"/>
                </a:lnTo>
                <a:lnTo>
                  <a:pt x="6910724" y="4069847"/>
                </a:lnTo>
                <a:lnTo>
                  <a:pt x="0" y="4094231"/>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42" name="Google Shape;542;p36"/>
          <p:cNvSpPr txBox="1"/>
          <p:nvPr/>
        </p:nvSpPr>
        <p:spPr>
          <a:xfrm>
            <a:off x="5340096" y="1262026"/>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543" name="Google Shape;543;p36"/>
          <p:cNvSpPr txBox="1"/>
          <p:nvPr/>
        </p:nvSpPr>
        <p:spPr>
          <a:xfrm>
            <a:off x="1432560" y="585216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544" name="Google Shape;544;p36"/>
          <p:cNvSpPr txBox="1"/>
          <p:nvPr/>
        </p:nvSpPr>
        <p:spPr>
          <a:xfrm>
            <a:off x="9055230" y="585216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545" name="Google Shape;545;p36"/>
          <p:cNvSpPr txBox="1"/>
          <p:nvPr/>
        </p:nvSpPr>
        <p:spPr>
          <a:xfrm>
            <a:off x="7256910" y="3097229"/>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E</a:t>
            </a:r>
            <a:endParaRPr/>
          </a:p>
        </p:txBody>
      </p:sp>
      <p:sp>
        <p:nvSpPr>
          <p:cNvPr id="546" name="Google Shape;546;p36"/>
          <p:cNvSpPr txBox="1"/>
          <p:nvPr/>
        </p:nvSpPr>
        <p:spPr>
          <a:xfrm>
            <a:off x="5197215" y="585216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D</a:t>
            </a:r>
            <a:endParaRPr/>
          </a:p>
        </p:txBody>
      </p:sp>
      <p:cxnSp>
        <p:nvCxnSpPr>
          <p:cNvPr id="547" name="Google Shape;547;p36"/>
          <p:cNvCxnSpPr>
            <a:stCxn id="541" idx="0"/>
          </p:cNvCxnSpPr>
          <p:nvPr/>
        </p:nvCxnSpPr>
        <p:spPr>
          <a:xfrm rot="10800000" flipH="1">
            <a:off x="1977509" y="3804960"/>
            <a:ext cx="5279400" cy="2047200"/>
          </a:xfrm>
          <a:prstGeom prst="straightConnector1">
            <a:avLst/>
          </a:prstGeom>
          <a:noFill/>
          <a:ln w="28575" cap="flat" cmpd="sng">
            <a:solidFill>
              <a:srgbClr val="C00000"/>
            </a:solidFill>
            <a:prstDash val="solid"/>
            <a:round/>
            <a:headEnd type="none" w="sm" len="sm"/>
            <a:tailEnd type="none" w="sm" len="sm"/>
          </a:ln>
        </p:spPr>
      </p:cxnSp>
      <p:cxnSp>
        <p:nvCxnSpPr>
          <p:cNvPr id="548" name="Google Shape;548;p36"/>
          <p:cNvCxnSpPr>
            <a:endCxn id="541" idx="1"/>
          </p:cNvCxnSpPr>
          <p:nvPr/>
        </p:nvCxnSpPr>
        <p:spPr>
          <a:xfrm rot="10800000" flipH="1">
            <a:off x="5463466" y="1758060"/>
            <a:ext cx="170700" cy="4094100"/>
          </a:xfrm>
          <a:prstGeom prst="straightConnector1">
            <a:avLst/>
          </a:prstGeom>
          <a:noFill/>
          <a:ln w="28575" cap="flat" cmpd="sng">
            <a:solidFill>
              <a:srgbClr val="C00000"/>
            </a:solidFill>
            <a:prstDash val="solid"/>
            <a:round/>
            <a:headEnd type="none" w="sm" len="sm"/>
            <a:tailEnd type="none" w="sm" len="sm"/>
          </a:ln>
        </p:spPr>
      </p:cxnSp>
      <p:sp>
        <p:nvSpPr>
          <p:cNvPr id="549" name="Google Shape;549;p36"/>
          <p:cNvSpPr/>
          <p:nvPr/>
        </p:nvSpPr>
        <p:spPr>
          <a:xfrm>
            <a:off x="5549931" y="1705873"/>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0" name="Google Shape;550;p36"/>
          <p:cNvSpPr/>
          <p:nvPr/>
        </p:nvSpPr>
        <p:spPr>
          <a:xfrm>
            <a:off x="1931598" y="5750799"/>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1" name="Google Shape;551;p36"/>
          <p:cNvSpPr/>
          <p:nvPr/>
        </p:nvSpPr>
        <p:spPr>
          <a:xfrm>
            <a:off x="8826199" y="5750799"/>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552" name="Google Shape;552;p36"/>
          <p:cNvPicPr preferRelativeResize="0"/>
          <p:nvPr/>
        </p:nvPicPr>
        <p:blipFill rotWithShape="1">
          <a:blip r:embed="rId5">
            <a:alphaModFix/>
          </a:blip>
          <a:srcRect/>
          <a:stretch/>
        </p:blipFill>
        <p:spPr>
          <a:xfrm rot="1310486">
            <a:off x="1223791" y="5453238"/>
            <a:ext cx="12822142" cy="2506585"/>
          </a:xfrm>
          <a:prstGeom prst="rect">
            <a:avLst/>
          </a:prstGeom>
          <a:noFill/>
          <a:ln>
            <a:noFill/>
          </a:ln>
        </p:spPr>
      </p:pic>
      <p:pic>
        <p:nvPicPr>
          <p:cNvPr id="553" name="Google Shape;553;p36" descr="A picture containing text&#10;&#10;Description automatically generated"/>
          <p:cNvPicPr preferRelativeResize="0"/>
          <p:nvPr/>
        </p:nvPicPr>
        <p:blipFill rotWithShape="1">
          <a:blip r:embed="rId3">
            <a:alphaModFix/>
          </a:blip>
          <a:srcRect/>
          <a:stretch/>
        </p:blipFill>
        <p:spPr>
          <a:xfrm rot="-330462">
            <a:off x="7516170" y="1959418"/>
            <a:ext cx="5481052" cy="4110792"/>
          </a:xfrm>
          <a:prstGeom prst="rect">
            <a:avLst/>
          </a:prstGeom>
          <a:noFill/>
          <a:ln>
            <a:noFill/>
          </a:ln>
        </p:spPr>
      </p:pic>
      <p:cxnSp>
        <p:nvCxnSpPr>
          <p:cNvPr id="554" name="Google Shape;554;p36"/>
          <p:cNvCxnSpPr/>
          <p:nvPr/>
        </p:nvCxnSpPr>
        <p:spPr>
          <a:xfrm rot="10800000">
            <a:off x="3817333" y="3804960"/>
            <a:ext cx="5070900" cy="2047200"/>
          </a:xfrm>
          <a:prstGeom prst="straightConnector1">
            <a:avLst/>
          </a:prstGeom>
          <a:noFill/>
          <a:ln w="28575" cap="flat" cmpd="sng">
            <a:solidFill>
              <a:srgbClr val="C00000"/>
            </a:solidFill>
            <a:prstDash val="solid"/>
            <a:round/>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52"/>
                                        </p:tgtEl>
                                        <p:attrNameLst>
                                          <p:attrName>style.visibility</p:attrName>
                                        </p:attrNameLst>
                                      </p:cBhvr>
                                      <p:to>
                                        <p:strVal val="visible"/>
                                      </p:to>
                                    </p:set>
                                    <p:animEffect transition="in" filter="fade">
                                      <p:cBhvr>
                                        <p:cTn id="7" dur="1000"/>
                                        <p:tgtEl>
                                          <p:spTgt spid="5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53"/>
                                        </p:tgtEl>
                                        <p:attrNameLst>
                                          <p:attrName>style.visibility</p:attrName>
                                        </p:attrNameLst>
                                      </p:cBhvr>
                                      <p:to>
                                        <p:strVal val="visible"/>
                                      </p:to>
                                    </p:set>
                                    <p:animEffect transition="in" filter="fade">
                                      <p:cBhvr>
                                        <p:cTn id="12" dur="500"/>
                                        <p:tgtEl>
                                          <p:spTgt spid="5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54"/>
                                        </p:tgtEl>
                                        <p:attrNameLst>
                                          <p:attrName>style.visibility</p:attrName>
                                        </p:attrNameLst>
                                      </p:cBhvr>
                                      <p:to>
                                        <p:strVal val="visible"/>
                                      </p:to>
                                    </p:set>
                                    <p:animEffect transition="in" filter="fade">
                                      <p:cBhvr>
                                        <p:cTn id="17" dur="500"/>
                                        <p:tgtEl>
                                          <p:spTgt spid="554"/>
                                        </p:tgtEl>
                                      </p:cBhvr>
                                    </p:animEffect>
                                  </p:childTnLst>
                                </p:cTn>
                              </p:par>
                            </p:childTnLst>
                          </p:cTn>
                        </p:par>
                        <p:par>
                          <p:cTn id="18" fill="hold">
                            <p:stCondLst>
                              <p:cond delay="500"/>
                            </p:stCondLst>
                            <p:childTnLst>
                              <p:par>
                                <p:cTn id="19" presetID="10" presetClass="exit" presetSubtype="0" fill="hold" nodeType="afterEffect">
                                  <p:stCondLst>
                                    <p:cond delay="0"/>
                                  </p:stCondLst>
                                  <p:childTnLst>
                                    <p:animEffect transition="out" filter="fade">
                                      <p:cBhvr>
                                        <p:cTn id="20" dur="500"/>
                                        <p:tgtEl>
                                          <p:spTgt spid="553"/>
                                        </p:tgtEl>
                                      </p:cBhvr>
                                    </p:animEffect>
                                    <p:set>
                                      <p:cBhvr>
                                        <p:cTn id="21" dur="1" fill="hold">
                                          <p:stCondLst>
                                            <p:cond delay="500"/>
                                          </p:stCondLst>
                                        </p:cTn>
                                        <p:tgtEl>
                                          <p:spTgt spid="553"/>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552"/>
                                        </p:tgtEl>
                                      </p:cBhvr>
                                    </p:animEffect>
                                    <p:set>
                                      <p:cBhvr>
                                        <p:cTn id="24" dur="1" fill="hold">
                                          <p:stCondLst>
                                            <p:cond delay="500"/>
                                          </p:stCondLst>
                                        </p:cTn>
                                        <p:tgtEl>
                                          <p:spTgt spid="5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37"/>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Tracez les 3 médianes du triangle ASD.</a:t>
            </a:r>
          </a:p>
        </p:txBody>
      </p:sp>
      <p:pic>
        <p:nvPicPr>
          <p:cNvPr id="561" name="Google Shape;561;p37" descr="A picture containing text&#10;&#10;Description automatically generated"/>
          <p:cNvPicPr preferRelativeResize="0"/>
          <p:nvPr/>
        </p:nvPicPr>
        <p:blipFill rotWithShape="1">
          <a:blip r:embed="rId3">
            <a:alphaModFix/>
          </a:blip>
          <a:srcRect/>
          <a:stretch/>
        </p:blipFill>
        <p:spPr>
          <a:xfrm>
            <a:off x="9794183" y="1630680"/>
            <a:ext cx="1696300" cy="1272225"/>
          </a:xfrm>
          <a:prstGeom prst="rect">
            <a:avLst/>
          </a:prstGeom>
          <a:noFill/>
          <a:ln>
            <a:noFill/>
          </a:ln>
        </p:spPr>
      </p:pic>
      <p:pic>
        <p:nvPicPr>
          <p:cNvPr id="562" name="Google Shape;562;p37" descr="A picture containing shape&#10;&#10;Description automatically generated"/>
          <p:cNvPicPr preferRelativeResize="0"/>
          <p:nvPr/>
        </p:nvPicPr>
        <p:blipFill rotWithShape="1">
          <a:blip r:embed="rId4">
            <a:alphaModFix/>
          </a:blip>
          <a:srcRect l="45913" t="4797" r="42730" b="54202"/>
          <a:stretch/>
        </p:blipFill>
        <p:spPr>
          <a:xfrm>
            <a:off x="10782300" y="2837591"/>
            <a:ext cx="407249" cy="1470381"/>
          </a:xfrm>
          <a:prstGeom prst="rect">
            <a:avLst/>
          </a:prstGeom>
          <a:noFill/>
          <a:ln>
            <a:noFill/>
          </a:ln>
        </p:spPr>
      </p:pic>
      <p:sp>
        <p:nvSpPr>
          <p:cNvPr id="563" name="Google Shape;563;p37"/>
          <p:cNvSpPr/>
          <p:nvPr/>
        </p:nvSpPr>
        <p:spPr>
          <a:xfrm>
            <a:off x="9921240" y="1630680"/>
            <a:ext cx="1722000" cy="27828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4" name="Google Shape;564;p37"/>
          <p:cNvSpPr/>
          <p:nvPr/>
        </p:nvSpPr>
        <p:spPr>
          <a:xfrm>
            <a:off x="12247036" y="5041881"/>
            <a:ext cx="6082800" cy="2921400"/>
          </a:xfrm>
          <a:prstGeom prst="triangle">
            <a:avLst>
              <a:gd name="adj" fmla="val 50000"/>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5" name="Google Shape;565;p37"/>
          <p:cNvSpPr txBox="1"/>
          <p:nvPr/>
        </p:nvSpPr>
        <p:spPr>
          <a:xfrm>
            <a:off x="15013084" y="4413504"/>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D</a:t>
            </a:r>
            <a:endParaRPr/>
          </a:p>
        </p:txBody>
      </p:sp>
      <p:sp>
        <p:nvSpPr>
          <p:cNvPr id="566" name="Google Shape;566;p37"/>
          <p:cNvSpPr/>
          <p:nvPr/>
        </p:nvSpPr>
        <p:spPr>
          <a:xfrm>
            <a:off x="15157953" y="4916375"/>
            <a:ext cx="233100" cy="2511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7" name="Google Shape;567;p37"/>
          <p:cNvSpPr/>
          <p:nvPr/>
        </p:nvSpPr>
        <p:spPr>
          <a:xfrm>
            <a:off x="12191435" y="7760023"/>
            <a:ext cx="233100" cy="2511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8" name="Google Shape;568;p37"/>
          <p:cNvSpPr/>
          <p:nvPr/>
        </p:nvSpPr>
        <p:spPr>
          <a:xfrm>
            <a:off x="18152302" y="7760023"/>
            <a:ext cx="233100" cy="2511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9" name="Google Shape;569;p37"/>
          <p:cNvSpPr txBox="1"/>
          <p:nvPr/>
        </p:nvSpPr>
        <p:spPr>
          <a:xfrm>
            <a:off x="11643360" y="7687102"/>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570" name="Google Shape;570;p37"/>
          <p:cNvSpPr txBox="1"/>
          <p:nvPr/>
        </p:nvSpPr>
        <p:spPr>
          <a:xfrm>
            <a:off x="18352898" y="7760023"/>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571" name="Google Shape;571;p37"/>
          <p:cNvSpPr/>
          <p:nvPr/>
        </p:nvSpPr>
        <p:spPr>
          <a:xfrm>
            <a:off x="1612323" y="5362719"/>
            <a:ext cx="4919399" cy="7850"/>
          </a:xfrm>
          <a:custGeom>
            <a:avLst/>
            <a:gdLst/>
            <a:ahLst/>
            <a:cxnLst/>
            <a:rect l="l" t="t" r="r" b="b"/>
            <a:pathLst>
              <a:path w="4919399" h="7850" extrusionOk="0">
                <a:moveTo>
                  <a:pt x="-263" y="-201"/>
                </a:moveTo>
                <a:lnTo>
                  <a:pt x="4919138"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72" name="Google Shape;572;p37"/>
          <p:cNvSpPr/>
          <p:nvPr/>
        </p:nvSpPr>
        <p:spPr>
          <a:xfrm>
            <a:off x="1612323" y="2651161"/>
            <a:ext cx="3074585" cy="2711558"/>
          </a:xfrm>
          <a:custGeom>
            <a:avLst/>
            <a:gdLst/>
            <a:ahLst/>
            <a:cxnLst/>
            <a:rect l="l" t="t" r="r" b="b"/>
            <a:pathLst>
              <a:path w="3074585" h="2711558" extrusionOk="0">
                <a:moveTo>
                  <a:pt x="-263" y="2711358"/>
                </a:moveTo>
                <a:lnTo>
                  <a:pt x="3074323"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73" name="Google Shape;573;p37"/>
          <p:cNvSpPr/>
          <p:nvPr/>
        </p:nvSpPr>
        <p:spPr>
          <a:xfrm>
            <a:off x="4686752" y="2651161"/>
            <a:ext cx="1844971" cy="2711558"/>
          </a:xfrm>
          <a:custGeom>
            <a:avLst/>
            <a:gdLst/>
            <a:ahLst/>
            <a:cxnLst/>
            <a:rect l="l" t="t" r="r" b="b"/>
            <a:pathLst>
              <a:path w="1844971" h="2711558" extrusionOk="0">
                <a:moveTo>
                  <a:pt x="1844709" y="2711358"/>
                </a:moveTo>
                <a:lnTo>
                  <a:pt x="-263"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74" name="Google Shape;574;p37"/>
          <p:cNvSpPr/>
          <p:nvPr/>
        </p:nvSpPr>
        <p:spPr>
          <a:xfrm>
            <a:off x="1532950" y="5283347"/>
            <a:ext cx="158746" cy="158745"/>
          </a:xfrm>
          <a:custGeom>
            <a:avLst/>
            <a:gdLst/>
            <a:ahLst/>
            <a:cxnLst/>
            <a:rect l="l" t="t" r="r" b="b"/>
            <a:pathLst>
              <a:path w="158746"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75" name="Google Shape;575;p37"/>
          <p:cNvSpPr/>
          <p:nvPr/>
        </p:nvSpPr>
        <p:spPr>
          <a:xfrm>
            <a:off x="6452350" y="5283347"/>
            <a:ext cx="158745" cy="158745"/>
          </a:xfrm>
          <a:custGeom>
            <a:avLst/>
            <a:gdLst/>
            <a:ahLst/>
            <a:cxnLst/>
            <a:rect l="l" t="t" r="r" b="b"/>
            <a:pathLst>
              <a:path w="158745"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76" name="Google Shape;576;p37"/>
          <p:cNvSpPr/>
          <p:nvPr/>
        </p:nvSpPr>
        <p:spPr>
          <a:xfrm>
            <a:off x="1532950" y="5283347"/>
            <a:ext cx="158746" cy="158745"/>
          </a:xfrm>
          <a:custGeom>
            <a:avLst/>
            <a:gdLst/>
            <a:ahLst/>
            <a:cxnLst/>
            <a:rect l="l" t="t" r="r" b="b"/>
            <a:pathLst>
              <a:path w="158746"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9525"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77" name="Google Shape;577;p37"/>
          <p:cNvSpPr/>
          <p:nvPr/>
        </p:nvSpPr>
        <p:spPr>
          <a:xfrm>
            <a:off x="4607536" y="2571788"/>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78" name="Google Shape;578;p37"/>
          <p:cNvSpPr/>
          <p:nvPr/>
        </p:nvSpPr>
        <p:spPr>
          <a:xfrm>
            <a:off x="4607536" y="2571788"/>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9525"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79" name="Google Shape;579;p37"/>
          <p:cNvSpPr txBox="1"/>
          <p:nvPr/>
        </p:nvSpPr>
        <p:spPr>
          <a:xfrm>
            <a:off x="1079739" y="5077153"/>
            <a:ext cx="417000" cy="47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A</a:t>
            </a:r>
            <a:endParaRPr/>
          </a:p>
        </p:txBody>
      </p:sp>
      <p:sp>
        <p:nvSpPr>
          <p:cNvPr id="580" name="Google Shape;580;p37"/>
          <p:cNvSpPr txBox="1"/>
          <p:nvPr/>
        </p:nvSpPr>
        <p:spPr>
          <a:xfrm>
            <a:off x="4527008" y="2075032"/>
            <a:ext cx="414000" cy="47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D</a:t>
            </a:r>
            <a:endParaRPr/>
          </a:p>
        </p:txBody>
      </p:sp>
      <p:sp>
        <p:nvSpPr>
          <p:cNvPr id="581" name="Google Shape;581;p37"/>
          <p:cNvSpPr txBox="1"/>
          <p:nvPr/>
        </p:nvSpPr>
        <p:spPr>
          <a:xfrm>
            <a:off x="6597380" y="5066790"/>
            <a:ext cx="404400" cy="47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S</a:t>
            </a:r>
            <a:endParaRPr/>
          </a:p>
        </p:txBody>
      </p:sp>
      <p:sp>
        <p:nvSpPr>
          <p:cNvPr id="582" name="Google Shape;582;p37"/>
          <p:cNvSpPr/>
          <p:nvPr/>
        </p:nvSpPr>
        <p:spPr>
          <a:xfrm>
            <a:off x="4056400" y="5325396"/>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83" name="Google Shape;583;p37"/>
          <p:cNvSpPr/>
          <p:nvPr/>
        </p:nvSpPr>
        <p:spPr>
          <a:xfrm>
            <a:off x="3092144" y="3966411"/>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584" name="Google Shape;584;p37"/>
          <p:cNvPicPr preferRelativeResize="0"/>
          <p:nvPr/>
        </p:nvPicPr>
        <p:blipFill rotWithShape="1">
          <a:blip r:embed="rId5">
            <a:alphaModFix/>
          </a:blip>
          <a:srcRect/>
          <a:stretch/>
        </p:blipFill>
        <p:spPr>
          <a:xfrm>
            <a:off x="1303263" y="5377420"/>
            <a:ext cx="12822138" cy="2506585"/>
          </a:xfrm>
          <a:prstGeom prst="rect">
            <a:avLst/>
          </a:prstGeom>
          <a:noFill/>
          <a:ln>
            <a:noFill/>
          </a:ln>
        </p:spPr>
      </p:pic>
      <p:pic>
        <p:nvPicPr>
          <p:cNvPr id="585" name="Google Shape;585;p37"/>
          <p:cNvPicPr preferRelativeResize="0"/>
          <p:nvPr/>
        </p:nvPicPr>
        <p:blipFill rotWithShape="1">
          <a:blip r:embed="rId5">
            <a:alphaModFix/>
          </a:blip>
          <a:srcRect/>
          <a:stretch/>
        </p:blipFill>
        <p:spPr>
          <a:xfrm rot="-2483220">
            <a:off x="589954" y="1027334"/>
            <a:ext cx="12822137" cy="2506585"/>
          </a:xfrm>
          <a:prstGeom prst="rect">
            <a:avLst/>
          </a:prstGeom>
          <a:noFill/>
          <a:ln>
            <a:noFill/>
          </a:ln>
        </p:spPr>
      </p:pic>
      <p:pic>
        <p:nvPicPr>
          <p:cNvPr id="586" name="Google Shape;586;p37"/>
          <p:cNvPicPr preferRelativeResize="0"/>
          <p:nvPr/>
        </p:nvPicPr>
        <p:blipFill rotWithShape="1">
          <a:blip r:embed="rId5">
            <a:alphaModFix/>
          </a:blip>
          <a:srcRect/>
          <a:stretch/>
        </p:blipFill>
        <p:spPr>
          <a:xfrm rot="6148196">
            <a:off x="-4092235" y="6128340"/>
            <a:ext cx="12822138" cy="2506585"/>
          </a:xfrm>
          <a:prstGeom prst="rect">
            <a:avLst/>
          </a:prstGeom>
          <a:noFill/>
          <a:ln>
            <a:noFill/>
          </a:ln>
        </p:spPr>
      </p:pic>
      <p:pic>
        <p:nvPicPr>
          <p:cNvPr id="587" name="Google Shape;587;p37" descr="A picture containing text&#10;&#10;Description automatically generated"/>
          <p:cNvPicPr preferRelativeResize="0"/>
          <p:nvPr/>
        </p:nvPicPr>
        <p:blipFill rotWithShape="1">
          <a:blip r:embed="rId3">
            <a:alphaModFix/>
          </a:blip>
          <a:srcRect/>
          <a:stretch/>
        </p:blipFill>
        <p:spPr>
          <a:xfrm rot="-330462">
            <a:off x="3322487" y="-1223059"/>
            <a:ext cx="5481052" cy="4110792"/>
          </a:xfrm>
          <a:prstGeom prst="rect">
            <a:avLst/>
          </a:prstGeom>
          <a:noFill/>
          <a:ln>
            <a:noFill/>
          </a:ln>
        </p:spPr>
      </p:pic>
      <p:pic>
        <p:nvPicPr>
          <p:cNvPr id="588" name="Google Shape;588;p37"/>
          <p:cNvPicPr preferRelativeResize="0"/>
          <p:nvPr/>
        </p:nvPicPr>
        <p:blipFill rotWithShape="1">
          <a:blip r:embed="rId5">
            <a:alphaModFix/>
          </a:blip>
          <a:srcRect/>
          <a:stretch/>
        </p:blipFill>
        <p:spPr>
          <a:xfrm rot="1298758">
            <a:off x="38951" y="5446677"/>
            <a:ext cx="12822137" cy="2506585"/>
          </a:xfrm>
          <a:prstGeom prst="rect">
            <a:avLst/>
          </a:prstGeom>
          <a:noFill/>
          <a:ln>
            <a:noFill/>
          </a:ln>
        </p:spPr>
      </p:pic>
      <p:pic>
        <p:nvPicPr>
          <p:cNvPr id="589" name="Google Shape;589;p37" descr="A picture containing text&#10;&#10;Description automatically generated"/>
          <p:cNvPicPr preferRelativeResize="0"/>
          <p:nvPr/>
        </p:nvPicPr>
        <p:blipFill rotWithShape="1">
          <a:blip r:embed="rId3">
            <a:alphaModFix/>
          </a:blip>
          <a:srcRect/>
          <a:stretch/>
        </p:blipFill>
        <p:spPr>
          <a:xfrm rot="-330462">
            <a:off x="5151282" y="1418495"/>
            <a:ext cx="5481052" cy="4110792"/>
          </a:xfrm>
          <a:prstGeom prst="rect">
            <a:avLst/>
          </a:prstGeom>
          <a:noFill/>
          <a:ln>
            <a:noFill/>
          </a:ln>
        </p:spPr>
      </p:pic>
      <p:pic>
        <p:nvPicPr>
          <p:cNvPr id="590" name="Google Shape;590;p37"/>
          <p:cNvPicPr preferRelativeResize="0"/>
          <p:nvPr/>
        </p:nvPicPr>
        <p:blipFill rotWithShape="1">
          <a:blip r:embed="rId5">
            <a:alphaModFix/>
          </a:blip>
          <a:srcRect/>
          <a:stretch/>
        </p:blipFill>
        <p:spPr>
          <a:xfrm rot="-1114707">
            <a:off x="327352" y="3737645"/>
            <a:ext cx="12822139" cy="2506586"/>
          </a:xfrm>
          <a:prstGeom prst="rect">
            <a:avLst/>
          </a:prstGeom>
          <a:noFill/>
          <a:ln>
            <a:noFill/>
          </a:ln>
        </p:spPr>
      </p:pic>
      <p:pic>
        <p:nvPicPr>
          <p:cNvPr id="591" name="Google Shape;591;p37" descr="A picture containing text&#10;&#10;Description automatically generated"/>
          <p:cNvPicPr preferRelativeResize="0"/>
          <p:nvPr/>
        </p:nvPicPr>
        <p:blipFill rotWithShape="1">
          <a:blip r:embed="rId3">
            <a:alphaModFix/>
          </a:blip>
          <a:srcRect/>
          <a:stretch/>
        </p:blipFill>
        <p:spPr>
          <a:xfrm rot="-330462">
            <a:off x="247353" y="1432959"/>
            <a:ext cx="5481052" cy="4110792"/>
          </a:xfrm>
          <a:prstGeom prst="rect">
            <a:avLst/>
          </a:prstGeom>
          <a:noFill/>
          <a:ln>
            <a:noFill/>
          </a:ln>
        </p:spPr>
      </p:pic>
      <p:cxnSp>
        <p:nvCxnSpPr>
          <p:cNvPr id="592" name="Google Shape;592;p37"/>
          <p:cNvCxnSpPr/>
          <p:nvPr/>
        </p:nvCxnSpPr>
        <p:spPr>
          <a:xfrm flipH="1">
            <a:off x="4102246" y="2650960"/>
            <a:ext cx="584400" cy="2674500"/>
          </a:xfrm>
          <a:prstGeom prst="straightConnector1">
            <a:avLst/>
          </a:prstGeom>
          <a:noFill/>
          <a:ln w="19050" cap="flat" cmpd="sng">
            <a:solidFill>
              <a:srgbClr val="C00000"/>
            </a:solidFill>
            <a:prstDash val="solid"/>
            <a:round/>
            <a:headEnd type="none" w="sm" len="sm"/>
            <a:tailEnd type="none" w="sm" len="sm"/>
          </a:ln>
        </p:spPr>
      </p:cxnSp>
      <p:cxnSp>
        <p:nvCxnSpPr>
          <p:cNvPr id="593" name="Google Shape;593;p37"/>
          <p:cNvCxnSpPr/>
          <p:nvPr/>
        </p:nvCxnSpPr>
        <p:spPr>
          <a:xfrm rot="10800000">
            <a:off x="3138492" y="4022640"/>
            <a:ext cx="3389400" cy="1338900"/>
          </a:xfrm>
          <a:prstGeom prst="straightConnector1">
            <a:avLst/>
          </a:prstGeom>
          <a:noFill/>
          <a:ln w="19050" cap="flat" cmpd="sng">
            <a:solidFill>
              <a:srgbClr val="C00000"/>
            </a:solidFill>
            <a:prstDash val="solid"/>
            <a:round/>
            <a:headEnd type="none" w="sm" len="sm"/>
            <a:tailEnd type="none" w="sm" len="sm"/>
          </a:ln>
        </p:spPr>
      </p:cxnSp>
      <p:cxnSp>
        <p:nvCxnSpPr>
          <p:cNvPr id="594" name="Google Shape;594;p37"/>
          <p:cNvCxnSpPr/>
          <p:nvPr/>
        </p:nvCxnSpPr>
        <p:spPr>
          <a:xfrm flipH="1">
            <a:off x="1612173" y="4006940"/>
            <a:ext cx="4023000" cy="1355700"/>
          </a:xfrm>
          <a:prstGeom prst="straightConnector1">
            <a:avLst/>
          </a:prstGeom>
          <a:noFill/>
          <a:ln w="19050" cap="flat" cmpd="sng">
            <a:solidFill>
              <a:srgbClr val="C00000"/>
            </a:solidFill>
            <a:prstDash val="solid"/>
            <a:round/>
            <a:headEnd type="none" w="sm" len="sm"/>
            <a:tailEnd type="none" w="sm" len="sm"/>
          </a:ln>
        </p:spPr>
      </p:cxnSp>
      <p:sp>
        <p:nvSpPr>
          <p:cNvPr id="595" name="Google Shape;595;p37"/>
          <p:cNvSpPr/>
          <p:nvPr/>
        </p:nvSpPr>
        <p:spPr>
          <a:xfrm>
            <a:off x="4231843" y="4413504"/>
            <a:ext cx="118800" cy="118800"/>
          </a:xfrm>
          <a:prstGeom prst="ellipse">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4"/>
                                        </p:tgtEl>
                                        <p:attrNameLst>
                                          <p:attrName>style.visibility</p:attrName>
                                        </p:attrNameLst>
                                      </p:cBhvr>
                                      <p:to>
                                        <p:strVal val="visible"/>
                                      </p:to>
                                    </p:set>
                                    <p:animEffect transition="in" filter="fade">
                                      <p:cBhvr>
                                        <p:cTn id="7" dur="1000"/>
                                        <p:tgtEl>
                                          <p:spTgt spid="58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8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584"/>
                                        </p:tgtEl>
                                      </p:cBhvr>
                                    </p:animEffect>
                                    <p:set>
                                      <p:cBhvr>
                                        <p:cTn id="16" dur="1" fill="hold">
                                          <p:stCondLst>
                                            <p:cond delay="500"/>
                                          </p:stCondLst>
                                        </p:cTn>
                                        <p:tgtEl>
                                          <p:spTgt spid="58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85"/>
                                        </p:tgtEl>
                                        <p:attrNameLst>
                                          <p:attrName>style.visibility</p:attrName>
                                        </p:attrNameLst>
                                      </p:cBhvr>
                                      <p:to>
                                        <p:strVal val="visible"/>
                                      </p:to>
                                    </p:set>
                                    <p:animEffect transition="in" filter="fade">
                                      <p:cBhvr>
                                        <p:cTn id="21" dur="1000"/>
                                        <p:tgtEl>
                                          <p:spTgt spid="58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58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585"/>
                                        </p:tgtEl>
                                      </p:cBhvr>
                                    </p:animEffect>
                                    <p:set>
                                      <p:cBhvr>
                                        <p:cTn id="30" dur="1" fill="hold">
                                          <p:stCondLst>
                                            <p:cond delay="500"/>
                                          </p:stCondLst>
                                        </p:cTn>
                                        <p:tgtEl>
                                          <p:spTgt spid="58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86"/>
                                        </p:tgtEl>
                                        <p:attrNameLst>
                                          <p:attrName>style.visibility</p:attrName>
                                        </p:attrNameLst>
                                      </p:cBhvr>
                                      <p:to>
                                        <p:strVal val="visible"/>
                                      </p:to>
                                    </p:set>
                                    <p:animEffect transition="in" filter="fade">
                                      <p:cBhvr>
                                        <p:cTn id="35" dur="1000"/>
                                        <p:tgtEl>
                                          <p:spTgt spid="58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87"/>
                                        </p:tgtEl>
                                        <p:attrNameLst>
                                          <p:attrName>style.visibility</p:attrName>
                                        </p:attrNameLst>
                                      </p:cBhvr>
                                      <p:to>
                                        <p:strVal val="visible"/>
                                      </p:to>
                                    </p:set>
                                    <p:animEffect transition="in" filter="fade">
                                      <p:cBhvr>
                                        <p:cTn id="40" dur="500"/>
                                        <p:tgtEl>
                                          <p:spTgt spid="58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92"/>
                                        </p:tgtEl>
                                        <p:attrNameLst>
                                          <p:attrName>style.visibility</p:attrName>
                                        </p:attrNameLst>
                                      </p:cBhvr>
                                      <p:to>
                                        <p:strVal val="visible"/>
                                      </p:to>
                                    </p:set>
                                    <p:animEffect transition="in" filter="fade">
                                      <p:cBhvr>
                                        <p:cTn id="45" dur="500"/>
                                        <p:tgtEl>
                                          <p:spTgt spid="592"/>
                                        </p:tgtEl>
                                      </p:cBhvr>
                                    </p:animEffect>
                                  </p:childTnLst>
                                </p:cTn>
                              </p:par>
                            </p:childTnLst>
                          </p:cTn>
                        </p:par>
                        <p:par>
                          <p:cTn id="46" fill="hold">
                            <p:stCondLst>
                              <p:cond delay="500"/>
                            </p:stCondLst>
                            <p:childTnLst>
                              <p:par>
                                <p:cTn id="47" presetID="10" presetClass="exit" presetSubtype="0" fill="hold" nodeType="afterEffect">
                                  <p:stCondLst>
                                    <p:cond delay="0"/>
                                  </p:stCondLst>
                                  <p:childTnLst>
                                    <p:animEffect transition="out" filter="fade">
                                      <p:cBhvr>
                                        <p:cTn id="48" dur="500"/>
                                        <p:tgtEl>
                                          <p:spTgt spid="587"/>
                                        </p:tgtEl>
                                      </p:cBhvr>
                                    </p:animEffect>
                                    <p:set>
                                      <p:cBhvr>
                                        <p:cTn id="49" dur="1" fill="hold">
                                          <p:stCondLst>
                                            <p:cond delay="500"/>
                                          </p:stCondLst>
                                        </p:cTn>
                                        <p:tgtEl>
                                          <p:spTgt spid="587"/>
                                        </p:tgtEl>
                                        <p:attrNameLst>
                                          <p:attrName>style.visibility</p:attrName>
                                        </p:attrNameLst>
                                      </p:cBhvr>
                                      <p:to>
                                        <p:strVal val="hidden"/>
                                      </p:to>
                                    </p:set>
                                  </p:childTnLst>
                                </p:cTn>
                              </p:par>
                            </p:childTnLst>
                          </p:cTn>
                        </p:par>
                        <p:par>
                          <p:cTn id="50" fill="hold">
                            <p:stCondLst>
                              <p:cond delay="1000"/>
                            </p:stCondLst>
                            <p:childTnLst>
                              <p:par>
                                <p:cTn id="51" presetID="10" presetClass="exit" presetSubtype="0" fill="hold" nodeType="afterEffect">
                                  <p:stCondLst>
                                    <p:cond delay="0"/>
                                  </p:stCondLst>
                                  <p:childTnLst>
                                    <p:animEffect transition="out" filter="fade">
                                      <p:cBhvr>
                                        <p:cTn id="52" dur="500"/>
                                        <p:tgtEl>
                                          <p:spTgt spid="586"/>
                                        </p:tgtEl>
                                      </p:cBhvr>
                                    </p:animEffect>
                                    <p:set>
                                      <p:cBhvr>
                                        <p:cTn id="53" dur="1" fill="hold">
                                          <p:stCondLst>
                                            <p:cond delay="500"/>
                                          </p:stCondLst>
                                        </p:cTn>
                                        <p:tgtEl>
                                          <p:spTgt spid="586"/>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588"/>
                                        </p:tgtEl>
                                        <p:attrNameLst>
                                          <p:attrName>style.visibility</p:attrName>
                                        </p:attrNameLst>
                                      </p:cBhvr>
                                      <p:to>
                                        <p:strVal val="visible"/>
                                      </p:to>
                                    </p:set>
                                    <p:animEffect transition="in" filter="fade">
                                      <p:cBhvr>
                                        <p:cTn id="58" dur="1000"/>
                                        <p:tgtEl>
                                          <p:spTgt spid="58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589"/>
                                        </p:tgtEl>
                                        <p:attrNameLst>
                                          <p:attrName>style.visibility</p:attrName>
                                        </p:attrNameLst>
                                      </p:cBhvr>
                                      <p:to>
                                        <p:strVal val="visible"/>
                                      </p:to>
                                    </p:set>
                                    <p:animEffect transition="in" filter="fade">
                                      <p:cBhvr>
                                        <p:cTn id="63" dur="500"/>
                                        <p:tgtEl>
                                          <p:spTgt spid="58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593"/>
                                        </p:tgtEl>
                                        <p:attrNameLst>
                                          <p:attrName>style.visibility</p:attrName>
                                        </p:attrNameLst>
                                      </p:cBhvr>
                                      <p:to>
                                        <p:strVal val="visible"/>
                                      </p:to>
                                    </p:set>
                                    <p:animEffect transition="in" filter="fade">
                                      <p:cBhvr>
                                        <p:cTn id="68" dur="500"/>
                                        <p:tgtEl>
                                          <p:spTgt spid="593"/>
                                        </p:tgtEl>
                                      </p:cBhvr>
                                    </p:animEffect>
                                  </p:childTnLst>
                                </p:cTn>
                              </p:par>
                            </p:childTnLst>
                          </p:cTn>
                        </p:par>
                        <p:par>
                          <p:cTn id="69" fill="hold">
                            <p:stCondLst>
                              <p:cond delay="500"/>
                            </p:stCondLst>
                            <p:childTnLst>
                              <p:par>
                                <p:cTn id="70" presetID="10" presetClass="exit" presetSubtype="0" fill="hold" nodeType="afterEffect">
                                  <p:stCondLst>
                                    <p:cond delay="0"/>
                                  </p:stCondLst>
                                  <p:childTnLst>
                                    <p:animEffect transition="out" filter="fade">
                                      <p:cBhvr>
                                        <p:cTn id="71" dur="500"/>
                                        <p:tgtEl>
                                          <p:spTgt spid="589"/>
                                        </p:tgtEl>
                                      </p:cBhvr>
                                    </p:animEffect>
                                    <p:set>
                                      <p:cBhvr>
                                        <p:cTn id="72" dur="1" fill="hold">
                                          <p:stCondLst>
                                            <p:cond delay="500"/>
                                          </p:stCondLst>
                                        </p:cTn>
                                        <p:tgtEl>
                                          <p:spTgt spid="589"/>
                                        </p:tgtEl>
                                        <p:attrNameLst>
                                          <p:attrName>style.visibility</p:attrName>
                                        </p:attrNameLst>
                                      </p:cBhvr>
                                      <p:to>
                                        <p:strVal val="hidden"/>
                                      </p:to>
                                    </p:set>
                                  </p:childTnLst>
                                </p:cTn>
                              </p:par>
                            </p:childTnLst>
                          </p:cTn>
                        </p:par>
                        <p:par>
                          <p:cTn id="73" fill="hold">
                            <p:stCondLst>
                              <p:cond delay="1000"/>
                            </p:stCondLst>
                            <p:childTnLst>
                              <p:par>
                                <p:cTn id="74" presetID="10" presetClass="exit" presetSubtype="0" fill="hold" nodeType="afterEffect">
                                  <p:stCondLst>
                                    <p:cond delay="0"/>
                                  </p:stCondLst>
                                  <p:childTnLst>
                                    <p:animEffect transition="out" filter="fade">
                                      <p:cBhvr>
                                        <p:cTn id="75" dur="500"/>
                                        <p:tgtEl>
                                          <p:spTgt spid="588"/>
                                        </p:tgtEl>
                                      </p:cBhvr>
                                    </p:animEffect>
                                    <p:set>
                                      <p:cBhvr>
                                        <p:cTn id="76" dur="1" fill="hold">
                                          <p:stCondLst>
                                            <p:cond delay="500"/>
                                          </p:stCondLst>
                                        </p:cTn>
                                        <p:tgtEl>
                                          <p:spTgt spid="588"/>
                                        </p:tgtEl>
                                        <p:attrNameLst>
                                          <p:attrName>style.visibility</p:attrName>
                                        </p:attrNameLst>
                                      </p:cBhvr>
                                      <p:to>
                                        <p:strVal val="hidden"/>
                                      </p:to>
                                    </p:set>
                                  </p:childTnLst>
                                </p:cTn>
                              </p:par>
                            </p:childTnLst>
                          </p:cTn>
                        </p:par>
                        <p:par>
                          <p:cTn id="77" fill="hold">
                            <p:stCondLst>
                              <p:cond delay="1500"/>
                            </p:stCondLst>
                            <p:childTnLst>
                              <p:par>
                                <p:cTn id="78" presetID="10" presetClass="entr" presetSubtype="0" fill="hold" nodeType="afterEffect">
                                  <p:stCondLst>
                                    <p:cond delay="0"/>
                                  </p:stCondLst>
                                  <p:childTnLst>
                                    <p:set>
                                      <p:cBhvr>
                                        <p:cTn id="79" dur="1" fill="hold">
                                          <p:stCondLst>
                                            <p:cond delay="0"/>
                                          </p:stCondLst>
                                        </p:cTn>
                                        <p:tgtEl>
                                          <p:spTgt spid="595"/>
                                        </p:tgtEl>
                                        <p:attrNameLst>
                                          <p:attrName>style.visibility</p:attrName>
                                        </p:attrNameLst>
                                      </p:cBhvr>
                                      <p:to>
                                        <p:strVal val="visible"/>
                                      </p:to>
                                    </p:set>
                                    <p:animEffect transition="in" filter="fade">
                                      <p:cBhvr>
                                        <p:cTn id="80" dur="1000"/>
                                        <p:tgtEl>
                                          <p:spTgt spid="595"/>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590"/>
                                        </p:tgtEl>
                                        <p:attrNameLst>
                                          <p:attrName>style.visibility</p:attrName>
                                        </p:attrNameLst>
                                      </p:cBhvr>
                                      <p:to>
                                        <p:strVal val="visible"/>
                                      </p:to>
                                    </p:set>
                                    <p:animEffect transition="in" filter="fade">
                                      <p:cBhvr>
                                        <p:cTn id="85" dur="1000"/>
                                        <p:tgtEl>
                                          <p:spTgt spid="590"/>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591"/>
                                        </p:tgtEl>
                                        <p:attrNameLst>
                                          <p:attrName>style.visibility</p:attrName>
                                        </p:attrNameLst>
                                      </p:cBhvr>
                                      <p:to>
                                        <p:strVal val="visible"/>
                                      </p:to>
                                    </p:set>
                                    <p:animEffect transition="in" filter="fade">
                                      <p:cBhvr>
                                        <p:cTn id="90" dur="500"/>
                                        <p:tgtEl>
                                          <p:spTgt spid="591"/>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594"/>
                                        </p:tgtEl>
                                        <p:attrNameLst>
                                          <p:attrName>style.visibility</p:attrName>
                                        </p:attrNameLst>
                                      </p:cBhvr>
                                      <p:to>
                                        <p:strVal val="visible"/>
                                      </p:to>
                                    </p:set>
                                    <p:animEffect transition="in" filter="fade">
                                      <p:cBhvr>
                                        <p:cTn id="95" dur="500"/>
                                        <p:tgtEl>
                                          <p:spTgt spid="594"/>
                                        </p:tgtEl>
                                      </p:cBhvr>
                                    </p:animEffect>
                                  </p:childTnLst>
                                </p:cTn>
                              </p:par>
                            </p:childTnLst>
                          </p:cTn>
                        </p:par>
                        <p:par>
                          <p:cTn id="96" fill="hold">
                            <p:stCondLst>
                              <p:cond delay="500"/>
                            </p:stCondLst>
                            <p:childTnLst>
                              <p:par>
                                <p:cTn id="97" presetID="10" presetClass="exit" presetSubtype="0" fill="hold" nodeType="afterEffect">
                                  <p:stCondLst>
                                    <p:cond delay="0"/>
                                  </p:stCondLst>
                                  <p:childTnLst>
                                    <p:animEffect transition="out" filter="fade">
                                      <p:cBhvr>
                                        <p:cTn id="98" dur="500"/>
                                        <p:tgtEl>
                                          <p:spTgt spid="591"/>
                                        </p:tgtEl>
                                      </p:cBhvr>
                                    </p:animEffect>
                                    <p:set>
                                      <p:cBhvr>
                                        <p:cTn id="99" dur="1" fill="hold">
                                          <p:stCondLst>
                                            <p:cond delay="500"/>
                                          </p:stCondLst>
                                        </p:cTn>
                                        <p:tgtEl>
                                          <p:spTgt spid="591"/>
                                        </p:tgtEl>
                                        <p:attrNameLst>
                                          <p:attrName>style.visibility</p:attrName>
                                        </p:attrNameLst>
                                      </p:cBhvr>
                                      <p:to>
                                        <p:strVal val="hidden"/>
                                      </p:to>
                                    </p:set>
                                  </p:childTnLst>
                                </p:cTn>
                              </p:par>
                            </p:childTnLst>
                          </p:cTn>
                        </p:par>
                        <p:par>
                          <p:cTn id="100" fill="hold">
                            <p:stCondLst>
                              <p:cond delay="1000"/>
                            </p:stCondLst>
                            <p:childTnLst>
                              <p:par>
                                <p:cTn id="101" presetID="10" presetClass="exit" presetSubtype="0" fill="hold" nodeType="afterEffect">
                                  <p:stCondLst>
                                    <p:cond delay="0"/>
                                  </p:stCondLst>
                                  <p:childTnLst>
                                    <p:animEffect transition="out" filter="fade">
                                      <p:cBhvr>
                                        <p:cTn id="102" dur="500"/>
                                        <p:tgtEl>
                                          <p:spTgt spid="590"/>
                                        </p:tgtEl>
                                      </p:cBhvr>
                                    </p:animEffect>
                                    <p:set>
                                      <p:cBhvr>
                                        <p:cTn id="103" dur="1" fill="hold">
                                          <p:stCondLst>
                                            <p:cond delay="500"/>
                                          </p:stCondLst>
                                        </p:cTn>
                                        <p:tgtEl>
                                          <p:spTgt spid="5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38"/>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Tracez les 3 médianes du triangle ASD.</a:t>
            </a:r>
          </a:p>
        </p:txBody>
      </p:sp>
      <p:sp>
        <p:nvSpPr>
          <p:cNvPr id="602" name="Google Shape;602;p38"/>
          <p:cNvSpPr txBox="1"/>
          <p:nvPr/>
        </p:nvSpPr>
        <p:spPr>
          <a:xfrm>
            <a:off x="15774979" y="828157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603" name="Google Shape;603;p38"/>
          <p:cNvSpPr/>
          <p:nvPr/>
        </p:nvSpPr>
        <p:spPr>
          <a:xfrm>
            <a:off x="1612323" y="5362719"/>
            <a:ext cx="4919399" cy="7850"/>
          </a:xfrm>
          <a:custGeom>
            <a:avLst/>
            <a:gdLst/>
            <a:ahLst/>
            <a:cxnLst/>
            <a:rect l="l" t="t" r="r" b="b"/>
            <a:pathLst>
              <a:path w="4919399" h="7850" extrusionOk="0">
                <a:moveTo>
                  <a:pt x="-263" y="-201"/>
                </a:moveTo>
                <a:lnTo>
                  <a:pt x="4919138"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4" name="Google Shape;604;p38"/>
          <p:cNvSpPr/>
          <p:nvPr/>
        </p:nvSpPr>
        <p:spPr>
          <a:xfrm>
            <a:off x="1612323" y="2651161"/>
            <a:ext cx="3074585" cy="2711558"/>
          </a:xfrm>
          <a:custGeom>
            <a:avLst/>
            <a:gdLst/>
            <a:ahLst/>
            <a:cxnLst/>
            <a:rect l="l" t="t" r="r" b="b"/>
            <a:pathLst>
              <a:path w="3074585" h="2711558" extrusionOk="0">
                <a:moveTo>
                  <a:pt x="-263" y="2711358"/>
                </a:moveTo>
                <a:lnTo>
                  <a:pt x="3074323"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5" name="Google Shape;605;p38"/>
          <p:cNvSpPr/>
          <p:nvPr/>
        </p:nvSpPr>
        <p:spPr>
          <a:xfrm>
            <a:off x="4686752" y="2651161"/>
            <a:ext cx="1844971" cy="2711558"/>
          </a:xfrm>
          <a:custGeom>
            <a:avLst/>
            <a:gdLst/>
            <a:ahLst/>
            <a:cxnLst/>
            <a:rect l="l" t="t" r="r" b="b"/>
            <a:pathLst>
              <a:path w="1844971" h="2711558" extrusionOk="0">
                <a:moveTo>
                  <a:pt x="1844709" y="2711358"/>
                </a:moveTo>
                <a:lnTo>
                  <a:pt x="-263"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6" name="Google Shape;606;p38"/>
          <p:cNvSpPr/>
          <p:nvPr/>
        </p:nvSpPr>
        <p:spPr>
          <a:xfrm>
            <a:off x="1532950" y="5283347"/>
            <a:ext cx="158746" cy="158745"/>
          </a:xfrm>
          <a:custGeom>
            <a:avLst/>
            <a:gdLst/>
            <a:ahLst/>
            <a:cxnLst/>
            <a:rect l="l" t="t" r="r" b="b"/>
            <a:pathLst>
              <a:path w="158746"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7" name="Google Shape;607;p38"/>
          <p:cNvSpPr/>
          <p:nvPr/>
        </p:nvSpPr>
        <p:spPr>
          <a:xfrm>
            <a:off x="6452350" y="5283347"/>
            <a:ext cx="158745" cy="158745"/>
          </a:xfrm>
          <a:custGeom>
            <a:avLst/>
            <a:gdLst/>
            <a:ahLst/>
            <a:cxnLst/>
            <a:rect l="l" t="t" r="r" b="b"/>
            <a:pathLst>
              <a:path w="158745"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8" name="Google Shape;608;p38"/>
          <p:cNvSpPr/>
          <p:nvPr/>
        </p:nvSpPr>
        <p:spPr>
          <a:xfrm>
            <a:off x="1532950" y="5283347"/>
            <a:ext cx="158746" cy="158745"/>
          </a:xfrm>
          <a:custGeom>
            <a:avLst/>
            <a:gdLst/>
            <a:ahLst/>
            <a:cxnLst/>
            <a:rect l="l" t="t" r="r" b="b"/>
            <a:pathLst>
              <a:path w="158746"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9525"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9" name="Google Shape;609;p38"/>
          <p:cNvSpPr/>
          <p:nvPr/>
        </p:nvSpPr>
        <p:spPr>
          <a:xfrm>
            <a:off x="4607536" y="2571788"/>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10" name="Google Shape;610;p38"/>
          <p:cNvSpPr/>
          <p:nvPr/>
        </p:nvSpPr>
        <p:spPr>
          <a:xfrm>
            <a:off x="4607536" y="2571788"/>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9525"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11" name="Google Shape;611;p38"/>
          <p:cNvSpPr txBox="1"/>
          <p:nvPr/>
        </p:nvSpPr>
        <p:spPr>
          <a:xfrm>
            <a:off x="1079739" y="5077153"/>
            <a:ext cx="417000" cy="47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A</a:t>
            </a:r>
            <a:endParaRPr/>
          </a:p>
        </p:txBody>
      </p:sp>
      <p:sp>
        <p:nvSpPr>
          <p:cNvPr id="612" name="Google Shape;612;p38"/>
          <p:cNvSpPr txBox="1"/>
          <p:nvPr/>
        </p:nvSpPr>
        <p:spPr>
          <a:xfrm>
            <a:off x="4527008" y="2075032"/>
            <a:ext cx="414000" cy="47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D</a:t>
            </a:r>
            <a:endParaRPr/>
          </a:p>
        </p:txBody>
      </p:sp>
      <p:sp>
        <p:nvSpPr>
          <p:cNvPr id="613" name="Google Shape;613;p38"/>
          <p:cNvSpPr txBox="1"/>
          <p:nvPr/>
        </p:nvSpPr>
        <p:spPr>
          <a:xfrm>
            <a:off x="6597380" y="5066790"/>
            <a:ext cx="404400" cy="47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S</a:t>
            </a:r>
            <a:endParaRPr/>
          </a:p>
        </p:txBody>
      </p:sp>
      <p:sp>
        <p:nvSpPr>
          <p:cNvPr id="614" name="Google Shape;614;p38"/>
          <p:cNvSpPr/>
          <p:nvPr/>
        </p:nvSpPr>
        <p:spPr>
          <a:xfrm>
            <a:off x="4056400" y="5325396"/>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15" name="Google Shape;615;p38"/>
          <p:cNvSpPr/>
          <p:nvPr/>
        </p:nvSpPr>
        <p:spPr>
          <a:xfrm>
            <a:off x="3092144" y="3966411"/>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616" name="Google Shape;616;p38"/>
          <p:cNvCxnSpPr/>
          <p:nvPr/>
        </p:nvCxnSpPr>
        <p:spPr>
          <a:xfrm flipH="1">
            <a:off x="4102246" y="2650960"/>
            <a:ext cx="584400" cy="2674500"/>
          </a:xfrm>
          <a:prstGeom prst="straightConnector1">
            <a:avLst/>
          </a:prstGeom>
          <a:noFill/>
          <a:ln w="19050" cap="flat" cmpd="sng">
            <a:solidFill>
              <a:srgbClr val="C00000"/>
            </a:solidFill>
            <a:prstDash val="solid"/>
            <a:round/>
            <a:headEnd type="none" w="sm" len="sm"/>
            <a:tailEnd type="none" w="sm" len="sm"/>
          </a:ln>
        </p:spPr>
      </p:cxnSp>
      <p:cxnSp>
        <p:nvCxnSpPr>
          <p:cNvPr id="617" name="Google Shape;617;p38"/>
          <p:cNvCxnSpPr/>
          <p:nvPr/>
        </p:nvCxnSpPr>
        <p:spPr>
          <a:xfrm rot="10800000">
            <a:off x="3138492" y="4022640"/>
            <a:ext cx="3389400" cy="1338900"/>
          </a:xfrm>
          <a:prstGeom prst="straightConnector1">
            <a:avLst/>
          </a:prstGeom>
          <a:noFill/>
          <a:ln w="19050" cap="flat" cmpd="sng">
            <a:solidFill>
              <a:srgbClr val="C00000"/>
            </a:solidFill>
            <a:prstDash val="solid"/>
            <a:round/>
            <a:headEnd type="none" w="sm" len="sm"/>
            <a:tailEnd type="none" w="sm" len="sm"/>
          </a:ln>
        </p:spPr>
      </p:cxnSp>
      <p:cxnSp>
        <p:nvCxnSpPr>
          <p:cNvPr id="618" name="Google Shape;618;p38"/>
          <p:cNvCxnSpPr/>
          <p:nvPr/>
        </p:nvCxnSpPr>
        <p:spPr>
          <a:xfrm flipH="1">
            <a:off x="1612173" y="4006940"/>
            <a:ext cx="4023000" cy="1355700"/>
          </a:xfrm>
          <a:prstGeom prst="straightConnector1">
            <a:avLst/>
          </a:prstGeom>
          <a:noFill/>
          <a:ln w="19050" cap="flat" cmpd="sng">
            <a:solidFill>
              <a:srgbClr val="C00000"/>
            </a:solidFill>
            <a:prstDash val="solid"/>
            <a:round/>
            <a:headEnd type="none" w="sm" len="sm"/>
            <a:tailEnd type="none" w="sm" len="sm"/>
          </a:ln>
        </p:spPr>
      </p:cxnSp>
      <p:sp>
        <p:nvSpPr>
          <p:cNvPr id="619" name="Google Shape;619;p38"/>
          <p:cNvSpPr/>
          <p:nvPr/>
        </p:nvSpPr>
        <p:spPr>
          <a:xfrm>
            <a:off x="5576562" y="3959451"/>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20" name="Google Shape;620;p38"/>
          <p:cNvSpPr/>
          <p:nvPr/>
        </p:nvSpPr>
        <p:spPr>
          <a:xfrm>
            <a:off x="4231843" y="4413504"/>
            <a:ext cx="118800" cy="118800"/>
          </a:xfrm>
          <a:prstGeom prst="ellipse">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panose="030F0702030302020204" pitchFamily="66" charset="0"/>
              </a:rPr>
              <a:t>Évaluation formative commune</a:t>
            </a: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069" y="1281644"/>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1225621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40"/>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Utilisez la figure donnée pour compléter.</a:t>
            </a:r>
            <a:endParaRPr lang="fr-FR" sz="3200" b="0" i="0" u="none" strike="noStrike" cap="none" dirty="0">
              <a:solidFill>
                <a:srgbClr val="000000"/>
              </a:solidFill>
              <a:latin typeface="Arial"/>
              <a:ea typeface="Arial"/>
              <a:cs typeface="Arial"/>
              <a:sym typeface="Arial"/>
            </a:endParaRPr>
          </a:p>
        </p:txBody>
      </p:sp>
      <p:sp>
        <p:nvSpPr>
          <p:cNvPr id="642" name="Google Shape;642;p40"/>
          <p:cNvSpPr txBox="1"/>
          <p:nvPr/>
        </p:nvSpPr>
        <p:spPr>
          <a:xfrm>
            <a:off x="9365673" y="118884"/>
            <a:ext cx="2826309" cy="307736"/>
          </a:xfrm>
          <a:prstGeom prst="rect">
            <a:avLst/>
          </a:prstGeom>
          <a:solidFill>
            <a:srgbClr val="DAF3F6"/>
          </a:solidFill>
          <a:ln>
            <a:noFill/>
          </a:ln>
          <a:effectLst>
            <a:softEdge rad="12700"/>
          </a:effectLst>
        </p:spPr>
        <p:txBody>
          <a:bodyPr spcFirstLastPara="1" wrap="square" lIns="91425" tIns="45700" rIns="91425" bIns="45700" anchor="t" anchorCtr="0">
            <a:spAutoFit/>
          </a:bodyPr>
          <a:lstStyle/>
          <a:p>
            <a:pPr algn="ctr"/>
            <a:r>
              <a:rPr lang="fr-FR" dirty="0">
                <a:solidFill>
                  <a:schemeClr val="tx1">
                    <a:lumMod val="50000"/>
                    <a:lumOff val="50000"/>
                  </a:schemeClr>
                </a:solidFill>
                <a:latin typeface="Comic Sans MS" panose="030F0702030302020204" pitchFamily="66" charset="0"/>
              </a:rPr>
              <a:t>Vérifiez votre compréhension </a:t>
            </a:r>
          </a:p>
        </p:txBody>
      </p:sp>
      <p:sp>
        <p:nvSpPr>
          <p:cNvPr id="643" name="Google Shape;643;p40"/>
          <p:cNvSpPr/>
          <p:nvPr/>
        </p:nvSpPr>
        <p:spPr>
          <a:xfrm>
            <a:off x="4990055" y="2245602"/>
            <a:ext cx="16587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4000" b="1" i="0" u="none" strike="noStrike" cap="none">
              <a:solidFill>
                <a:schemeClr val="dk2"/>
              </a:solidFill>
              <a:latin typeface="Comic Sans MS"/>
              <a:ea typeface="Comic Sans MS"/>
              <a:cs typeface="Comic Sans MS"/>
              <a:sym typeface="Comic Sans MS"/>
            </a:endParaRPr>
          </a:p>
        </p:txBody>
      </p:sp>
      <p:sp>
        <p:nvSpPr>
          <p:cNvPr id="644" name="Google Shape;644;p40"/>
          <p:cNvSpPr txBox="1"/>
          <p:nvPr/>
        </p:nvSpPr>
        <p:spPr>
          <a:xfrm>
            <a:off x="486723" y="1314614"/>
            <a:ext cx="6588000" cy="1741500"/>
          </a:xfrm>
          <a:prstGeom prst="rect">
            <a:avLst/>
          </a:prstGeom>
          <a:noFill/>
          <a:ln>
            <a:noFill/>
          </a:ln>
        </p:spPr>
        <p:txBody>
          <a:bodyPr spcFirstLastPara="1" wrap="square" lIns="91425" tIns="45700" rIns="91425" bIns="45700" anchor="t" anchorCtr="0">
            <a:normAutofit fontScale="85000" lnSpcReduction="10000"/>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dirty="0">
                <a:solidFill>
                  <a:srgbClr val="595959"/>
                </a:solidFill>
                <a:latin typeface="Comic Sans MS"/>
                <a:ea typeface="Comic Sans MS"/>
                <a:cs typeface="Comic Sans MS"/>
                <a:sym typeface="Comic Sans MS"/>
              </a:rPr>
              <a:t>[CD] est une médiane dans </a:t>
            </a:r>
            <a:r>
              <a:rPr lang="fr-FR" sz="2800" dirty="0">
                <a:solidFill>
                  <a:srgbClr val="595959"/>
                </a:solidFill>
                <a:latin typeface="Comic Sans MS"/>
                <a:ea typeface="Comic Sans MS"/>
                <a:cs typeface="Comic Sans MS"/>
                <a:sym typeface="Comic Sans MS"/>
              </a:rPr>
              <a:t>le triangle A</a:t>
            </a:r>
            <a:r>
              <a:rPr lang="fr-FR" sz="2800" b="0" i="0" u="none" strike="noStrike" cap="none" dirty="0">
                <a:solidFill>
                  <a:srgbClr val="595959"/>
                </a:solidFill>
                <a:latin typeface="Comic Sans MS"/>
                <a:ea typeface="Comic Sans MS"/>
                <a:cs typeface="Comic Sans MS"/>
                <a:sym typeface="Comic Sans MS"/>
              </a:rPr>
              <a:t>BC.</a:t>
            </a:r>
            <a:endParaRPr lang="fr-FR" dirty="0"/>
          </a:p>
          <a:p>
            <a:pPr marL="0" marR="0" lvl="0" indent="0" algn="l" rtl="0">
              <a:lnSpc>
                <a:spcPct val="150000"/>
              </a:lnSpc>
              <a:spcBef>
                <a:spcPts val="1160"/>
              </a:spcBef>
              <a:spcAft>
                <a:spcPts val="0"/>
              </a:spcAft>
              <a:buClr>
                <a:schemeClr val="accent1"/>
              </a:buClr>
              <a:buSzPts val="3220"/>
              <a:buFont typeface="Arial"/>
              <a:buNone/>
            </a:pPr>
            <a:r>
              <a:rPr lang="fr-FR" sz="2800" b="0" i="0" u="none" strike="noStrike" cap="none" dirty="0">
                <a:solidFill>
                  <a:srgbClr val="595959"/>
                </a:solidFill>
                <a:latin typeface="Comic Sans MS"/>
                <a:ea typeface="Comic Sans MS"/>
                <a:cs typeface="Comic Sans MS"/>
                <a:sym typeface="Comic Sans MS"/>
              </a:rPr>
              <a:t>Si AB = 6,4 cm, alors AD =</a:t>
            </a:r>
            <a:endParaRPr lang="fr-FR" dirty="0"/>
          </a:p>
          <a:p>
            <a:pPr marL="0" marR="0" lvl="0" indent="0" algn="l" rtl="0">
              <a:lnSpc>
                <a:spcPct val="150000"/>
              </a:lnSpc>
              <a:spcBef>
                <a:spcPts val="1160"/>
              </a:spcBef>
              <a:spcAft>
                <a:spcPts val="0"/>
              </a:spcAft>
              <a:buClr>
                <a:schemeClr val="accent1"/>
              </a:buClr>
              <a:buSzPts val="3220"/>
              <a:buFont typeface="Arial"/>
              <a:buNone/>
            </a:pPr>
            <a:endParaRPr lang="fr-FR" sz="2800" b="0" i="0" u="none" strike="noStrike" cap="none" dirty="0">
              <a:solidFill>
                <a:srgbClr val="595959"/>
              </a:solidFill>
              <a:latin typeface="Comic Sans MS"/>
              <a:ea typeface="Comic Sans MS"/>
              <a:cs typeface="Comic Sans MS"/>
              <a:sym typeface="Comic Sans MS"/>
            </a:endParaRPr>
          </a:p>
        </p:txBody>
      </p:sp>
      <p:cxnSp>
        <p:nvCxnSpPr>
          <p:cNvPr id="645" name="Google Shape;645;p40"/>
          <p:cNvCxnSpPr>
            <a:stCxn id="646" idx="1"/>
          </p:cNvCxnSpPr>
          <p:nvPr/>
        </p:nvCxnSpPr>
        <p:spPr>
          <a:xfrm>
            <a:off x="7188146" y="2149126"/>
            <a:ext cx="1541400" cy="3300300"/>
          </a:xfrm>
          <a:prstGeom prst="straightConnector1">
            <a:avLst/>
          </a:prstGeom>
          <a:noFill/>
          <a:ln w="28575" cap="flat" cmpd="sng">
            <a:solidFill>
              <a:srgbClr val="C00000"/>
            </a:solidFill>
            <a:prstDash val="solid"/>
            <a:round/>
            <a:headEnd type="none" w="sm" len="sm"/>
            <a:tailEnd type="none" w="sm" len="sm"/>
          </a:ln>
        </p:spPr>
      </p:cxnSp>
      <p:sp>
        <p:nvSpPr>
          <p:cNvPr id="646" name="Google Shape;646;p40"/>
          <p:cNvSpPr/>
          <p:nvPr/>
        </p:nvSpPr>
        <p:spPr>
          <a:xfrm>
            <a:off x="5649000" y="2149126"/>
            <a:ext cx="6082748" cy="3300264"/>
          </a:xfrm>
          <a:custGeom>
            <a:avLst/>
            <a:gdLst/>
            <a:ahLst/>
            <a:cxnLst/>
            <a:rect l="l" t="t" r="r" b="b"/>
            <a:pathLst>
              <a:path w="6082748" h="3300264" extrusionOk="0">
                <a:moveTo>
                  <a:pt x="0" y="3300264"/>
                </a:moveTo>
                <a:lnTo>
                  <a:pt x="1539146" y="0"/>
                </a:lnTo>
                <a:lnTo>
                  <a:pt x="6082748" y="3300264"/>
                </a:lnTo>
                <a:lnTo>
                  <a:pt x="0" y="3300264"/>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47" name="Google Shape;647;p40"/>
          <p:cNvSpPr txBox="1"/>
          <p:nvPr/>
        </p:nvSpPr>
        <p:spPr>
          <a:xfrm>
            <a:off x="6938337" y="1581303"/>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648" name="Google Shape;648;p40"/>
          <p:cNvSpPr txBox="1"/>
          <p:nvPr/>
        </p:nvSpPr>
        <p:spPr>
          <a:xfrm>
            <a:off x="5414883"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649" name="Google Shape;649;p40"/>
          <p:cNvSpPr txBox="1"/>
          <p:nvPr/>
        </p:nvSpPr>
        <p:spPr>
          <a:xfrm>
            <a:off x="11397360"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650" name="Google Shape;650;p40"/>
          <p:cNvSpPr txBox="1"/>
          <p:nvPr/>
        </p:nvSpPr>
        <p:spPr>
          <a:xfrm>
            <a:off x="8675237"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0" i="0" u="none" strike="noStrike" cap="none">
                <a:solidFill>
                  <a:srgbClr val="595959"/>
                </a:solidFill>
                <a:latin typeface="Comic Sans MS"/>
                <a:ea typeface="Comic Sans MS"/>
                <a:cs typeface="Comic Sans MS"/>
                <a:sym typeface="Comic Sans MS"/>
              </a:rPr>
              <a:t>D</a:t>
            </a:r>
            <a:endParaRPr/>
          </a:p>
        </p:txBody>
      </p:sp>
      <p:sp>
        <p:nvSpPr>
          <p:cNvPr id="651" name="Google Shape;651;p40"/>
          <p:cNvSpPr/>
          <p:nvPr/>
        </p:nvSpPr>
        <p:spPr>
          <a:xfrm>
            <a:off x="5576972" y="535282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2" name="Google Shape;652;p40"/>
          <p:cNvSpPr/>
          <p:nvPr/>
        </p:nvSpPr>
        <p:spPr>
          <a:xfrm>
            <a:off x="7108773" y="208694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3" name="Google Shape;653;p40"/>
          <p:cNvSpPr/>
          <p:nvPr/>
        </p:nvSpPr>
        <p:spPr>
          <a:xfrm>
            <a:off x="11644976" y="5350773"/>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4" name="Google Shape;654;p40"/>
          <p:cNvSpPr/>
          <p:nvPr/>
        </p:nvSpPr>
        <p:spPr>
          <a:xfrm>
            <a:off x="8683753" y="5402553"/>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2" name="Google Shape;662;p41"/>
          <p:cNvSpPr txBox="1"/>
          <p:nvPr/>
        </p:nvSpPr>
        <p:spPr>
          <a:xfrm>
            <a:off x="486723" y="1314614"/>
            <a:ext cx="6588000" cy="1741500"/>
          </a:xfrm>
          <a:prstGeom prst="rect">
            <a:avLst/>
          </a:prstGeom>
          <a:noFill/>
          <a:ln>
            <a:noFill/>
          </a:ln>
        </p:spPr>
        <p:txBody>
          <a:bodyPr spcFirstLastPara="1" wrap="square" lIns="91425" tIns="45700" rIns="91425" bIns="45700" anchor="t" anchorCtr="0">
            <a:normAutofit fontScale="85000" lnSpcReduction="10000"/>
          </a:bodyPr>
          <a:lstStyle/>
          <a:p>
            <a:pPr lvl="0">
              <a:lnSpc>
                <a:spcPct val="150000"/>
              </a:lnSpc>
              <a:buClr>
                <a:schemeClr val="accent1"/>
              </a:buClr>
              <a:buSzPts val="3220"/>
            </a:pPr>
            <a:r>
              <a:rPr lang="fr-FR" sz="2800" b="0" i="0" u="none" strike="noStrike" cap="none" dirty="0">
                <a:solidFill>
                  <a:srgbClr val="595959"/>
                </a:solidFill>
                <a:latin typeface="Comic Sans MS"/>
                <a:ea typeface="Comic Sans MS"/>
                <a:cs typeface="Comic Sans MS"/>
                <a:sym typeface="Comic Sans MS"/>
              </a:rPr>
              <a:t>[CD] </a:t>
            </a:r>
            <a:r>
              <a:rPr lang="fr-FR" sz="2800" dirty="0">
                <a:solidFill>
                  <a:srgbClr val="595959"/>
                </a:solidFill>
                <a:latin typeface="Comic Sans MS"/>
                <a:ea typeface="Comic Sans MS"/>
                <a:cs typeface="Comic Sans MS"/>
                <a:sym typeface="Comic Sans MS"/>
              </a:rPr>
              <a:t>est une médiane dans le triangle ABC </a:t>
            </a:r>
            <a:r>
              <a:rPr lang="fr-FR" sz="2800" b="0" i="0" u="none" strike="noStrike" cap="none" dirty="0">
                <a:solidFill>
                  <a:srgbClr val="595959"/>
                </a:solidFill>
                <a:latin typeface="Comic Sans MS"/>
                <a:ea typeface="Comic Sans MS"/>
                <a:cs typeface="Comic Sans MS"/>
                <a:sym typeface="Comic Sans MS"/>
              </a:rPr>
              <a:t>.</a:t>
            </a:r>
            <a:endParaRPr lang="fr-FR" dirty="0"/>
          </a:p>
          <a:p>
            <a:pPr marL="0" marR="0" lvl="0" indent="0" algn="l" rtl="0">
              <a:lnSpc>
                <a:spcPct val="150000"/>
              </a:lnSpc>
              <a:spcBef>
                <a:spcPts val="1160"/>
              </a:spcBef>
              <a:spcAft>
                <a:spcPts val="0"/>
              </a:spcAft>
              <a:buClr>
                <a:schemeClr val="accent1"/>
              </a:buClr>
              <a:buSzPts val="3220"/>
              <a:buFont typeface="Arial"/>
              <a:buNone/>
            </a:pPr>
            <a:r>
              <a:rPr lang="fr-FR" sz="2800" dirty="0">
                <a:solidFill>
                  <a:srgbClr val="595959"/>
                </a:solidFill>
                <a:latin typeface="Comic Sans MS"/>
                <a:ea typeface="Comic Sans MS"/>
                <a:cs typeface="Comic Sans MS"/>
                <a:sym typeface="Comic Sans MS"/>
              </a:rPr>
              <a:t>Si</a:t>
            </a:r>
            <a:r>
              <a:rPr lang="fr-FR" sz="2800" b="0" i="0" u="none" strike="noStrike" cap="none" dirty="0">
                <a:solidFill>
                  <a:srgbClr val="595959"/>
                </a:solidFill>
                <a:latin typeface="Comic Sans MS"/>
                <a:ea typeface="Comic Sans MS"/>
                <a:cs typeface="Comic Sans MS"/>
                <a:sym typeface="Comic Sans MS"/>
              </a:rPr>
              <a:t> AB = 6,4 cm, alors AD =</a:t>
            </a:r>
            <a:endParaRPr lang="fr-FR" dirty="0"/>
          </a:p>
          <a:p>
            <a:pPr marL="0" marR="0" lvl="0" indent="0" algn="l" rtl="0">
              <a:lnSpc>
                <a:spcPct val="150000"/>
              </a:lnSpc>
              <a:spcBef>
                <a:spcPts val="1160"/>
              </a:spcBef>
              <a:spcAft>
                <a:spcPts val="0"/>
              </a:spcAft>
              <a:buClr>
                <a:schemeClr val="accent1"/>
              </a:buClr>
              <a:buSzPts val="3220"/>
              <a:buFont typeface="Arial"/>
              <a:buNone/>
            </a:pPr>
            <a:endParaRPr lang="fr-FR" sz="2800" b="0" i="0" u="none" strike="noStrike" cap="none" dirty="0">
              <a:solidFill>
                <a:srgbClr val="595959"/>
              </a:solidFill>
              <a:latin typeface="Comic Sans MS"/>
              <a:ea typeface="Comic Sans MS"/>
              <a:cs typeface="Comic Sans MS"/>
              <a:sym typeface="Comic Sans MS"/>
            </a:endParaRPr>
          </a:p>
        </p:txBody>
      </p:sp>
      <p:sp>
        <p:nvSpPr>
          <p:cNvPr id="660" name="Google Shape;660;p41"/>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donnée pour compléter.</a:t>
            </a:r>
            <a:endParaRPr lang="fr-FR" sz="3200" dirty="0"/>
          </a:p>
        </p:txBody>
      </p:sp>
      <p:sp>
        <p:nvSpPr>
          <p:cNvPr id="661" name="Google Shape;661;p41"/>
          <p:cNvSpPr/>
          <p:nvPr/>
        </p:nvSpPr>
        <p:spPr>
          <a:xfrm>
            <a:off x="4990055" y="2245602"/>
            <a:ext cx="1658700" cy="5847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3200" b="1" i="0" u="none" strike="noStrike" cap="none" dirty="0">
                <a:solidFill>
                  <a:schemeClr val="lt1"/>
                </a:solidFill>
                <a:latin typeface="Comic Sans MS"/>
                <a:ea typeface="Comic Sans MS"/>
                <a:cs typeface="Comic Sans MS"/>
                <a:sym typeface="Comic Sans MS"/>
              </a:rPr>
              <a:t>3,2 cm</a:t>
            </a:r>
            <a:endParaRPr dirty="0"/>
          </a:p>
        </p:txBody>
      </p:sp>
      <p:cxnSp>
        <p:nvCxnSpPr>
          <p:cNvPr id="663" name="Google Shape;663;p41"/>
          <p:cNvCxnSpPr>
            <a:stCxn id="664" idx="1"/>
          </p:cNvCxnSpPr>
          <p:nvPr/>
        </p:nvCxnSpPr>
        <p:spPr>
          <a:xfrm>
            <a:off x="7188146" y="2149126"/>
            <a:ext cx="1541400" cy="3300300"/>
          </a:xfrm>
          <a:prstGeom prst="straightConnector1">
            <a:avLst/>
          </a:prstGeom>
          <a:noFill/>
          <a:ln w="28575" cap="flat" cmpd="sng">
            <a:solidFill>
              <a:srgbClr val="C00000"/>
            </a:solidFill>
            <a:prstDash val="solid"/>
            <a:round/>
            <a:headEnd type="none" w="sm" len="sm"/>
            <a:tailEnd type="none" w="sm" len="sm"/>
          </a:ln>
        </p:spPr>
      </p:cxnSp>
      <p:sp>
        <p:nvSpPr>
          <p:cNvPr id="664" name="Google Shape;664;p41"/>
          <p:cNvSpPr/>
          <p:nvPr/>
        </p:nvSpPr>
        <p:spPr>
          <a:xfrm>
            <a:off x="5649000" y="2149126"/>
            <a:ext cx="6082748" cy="3300264"/>
          </a:xfrm>
          <a:custGeom>
            <a:avLst/>
            <a:gdLst/>
            <a:ahLst/>
            <a:cxnLst/>
            <a:rect l="l" t="t" r="r" b="b"/>
            <a:pathLst>
              <a:path w="6082748" h="3300264" extrusionOk="0">
                <a:moveTo>
                  <a:pt x="0" y="3300264"/>
                </a:moveTo>
                <a:lnTo>
                  <a:pt x="1539146" y="0"/>
                </a:lnTo>
                <a:lnTo>
                  <a:pt x="6082748" y="3300264"/>
                </a:lnTo>
                <a:lnTo>
                  <a:pt x="0" y="3300264"/>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65" name="Google Shape;665;p41"/>
          <p:cNvSpPr txBox="1"/>
          <p:nvPr/>
        </p:nvSpPr>
        <p:spPr>
          <a:xfrm>
            <a:off x="6938337" y="1581303"/>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666" name="Google Shape;666;p41"/>
          <p:cNvSpPr txBox="1"/>
          <p:nvPr/>
        </p:nvSpPr>
        <p:spPr>
          <a:xfrm>
            <a:off x="5414883"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667" name="Google Shape;667;p41"/>
          <p:cNvSpPr txBox="1"/>
          <p:nvPr/>
        </p:nvSpPr>
        <p:spPr>
          <a:xfrm>
            <a:off x="11397360"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668" name="Google Shape;668;p41"/>
          <p:cNvSpPr txBox="1"/>
          <p:nvPr/>
        </p:nvSpPr>
        <p:spPr>
          <a:xfrm>
            <a:off x="8675237"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0" i="0" u="none" strike="noStrike" cap="none">
                <a:solidFill>
                  <a:srgbClr val="595959"/>
                </a:solidFill>
                <a:latin typeface="Comic Sans MS"/>
                <a:ea typeface="Comic Sans MS"/>
                <a:cs typeface="Comic Sans MS"/>
                <a:sym typeface="Comic Sans MS"/>
              </a:rPr>
              <a:t>D</a:t>
            </a:r>
            <a:endParaRPr/>
          </a:p>
        </p:txBody>
      </p:sp>
      <p:sp>
        <p:nvSpPr>
          <p:cNvPr id="669" name="Google Shape;669;p41"/>
          <p:cNvSpPr/>
          <p:nvPr/>
        </p:nvSpPr>
        <p:spPr>
          <a:xfrm>
            <a:off x="5576972" y="535282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0" name="Google Shape;670;p41"/>
          <p:cNvSpPr/>
          <p:nvPr/>
        </p:nvSpPr>
        <p:spPr>
          <a:xfrm>
            <a:off x="7108773" y="208694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1" name="Google Shape;671;p41"/>
          <p:cNvSpPr/>
          <p:nvPr/>
        </p:nvSpPr>
        <p:spPr>
          <a:xfrm>
            <a:off x="11644976" y="5350773"/>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2" name="Google Shape;672;p41"/>
          <p:cNvSpPr/>
          <p:nvPr/>
        </p:nvSpPr>
        <p:spPr>
          <a:xfrm>
            <a:off x="8683753" y="5402553"/>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78" name="Google Shape;678;p42"/>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donnée pour compléter.</a:t>
            </a:r>
            <a:endParaRPr lang="fr-FR" sz="3200" dirty="0"/>
          </a:p>
        </p:txBody>
      </p:sp>
      <p:sp>
        <p:nvSpPr>
          <p:cNvPr id="679" name="Google Shape;679;p42"/>
          <p:cNvSpPr/>
          <p:nvPr/>
        </p:nvSpPr>
        <p:spPr>
          <a:xfrm>
            <a:off x="4990055" y="2245602"/>
            <a:ext cx="16587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4000" b="1" i="0" u="none" strike="noStrike" cap="none">
              <a:solidFill>
                <a:schemeClr val="dk2"/>
              </a:solidFill>
              <a:latin typeface="Comic Sans MS"/>
              <a:ea typeface="Comic Sans MS"/>
              <a:cs typeface="Comic Sans MS"/>
              <a:sym typeface="Comic Sans MS"/>
            </a:endParaRPr>
          </a:p>
        </p:txBody>
      </p:sp>
      <p:sp>
        <p:nvSpPr>
          <p:cNvPr id="680" name="Google Shape;680;p42"/>
          <p:cNvSpPr txBox="1"/>
          <p:nvPr/>
        </p:nvSpPr>
        <p:spPr>
          <a:xfrm>
            <a:off x="560460" y="1687500"/>
            <a:ext cx="6588000" cy="1741500"/>
          </a:xfrm>
          <a:prstGeom prst="rect">
            <a:avLst/>
          </a:prstGeom>
          <a:noFill/>
          <a:ln>
            <a:noFill/>
          </a:ln>
        </p:spPr>
        <p:txBody>
          <a:bodyPr spcFirstLastPara="1" wrap="square" lIns="91425" tIns="45700" rIns="91425" bIns="45700" anchor="t" anchorCtr="0">
            <a:normAutofit fontScale="85000" lnSpcReduction="10000"/>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dirty="0">
                <a:solidFill>
                  <a:srgbClr val="595959"/>
                </a:solidFill>
                <a:latin typeface="Comic Sans MS"/>
                <a:ea typeface="Comic Sans MS"/>
                <a:cs typeface="Comic Sans MS"/>
                <a:sym typeface="Comic Sans MS"/>
              </a:rPr>
              <a:t>[CD] est une médiane dans le triangle ABC.</a:t>
            </a:r>
            <a:endParaRPr lang="fr-FR" dirty="0"/>
          </a:p>
          <a:p>
            <a:pPr marL="0" marR="0" lvl="0" indent="0" algn="l" rtl="0">
              <a:lnSpc>
                <a:spcPct val="150000"/>
              </a:lnSpc>
              <a:spcBef>
                <a:spcPts val="1160"/>
              </a:spcBef>
              <a:spcAft>
                <a:spcPts val="0"/>
              </a:spcAft>
              <a:buClr>
                <a:schemeClr val="accent1"/>
              </a:buClr>
              <a:buSzPts val="3220"/>
              <a:buFont typeface="Arial"/>
              <a:buNone/>
            </a:pPr>
            <a:r>
              <a:rPr lang="fr-FR" sz="2800" b="0" i="0" u="none" strike="noStrike" cap="none" dirty="0">
                <a:solidFill>
                  <a:srgbClr val="595959"/>
                </a:solidFill>
                <a:latin typeface="Comic Sans MS"/>
                <a:ea typeface="Comic Sans MS"/>
                <a:cs typeface="Comic Sans MS"/>
                <a:sym typeface="Comic Sans MS"/>
              </a:rPr>
              <a:t>Si BD = 4,2 cm, alors AD =</a:t>
            </a:r>
            <a:endParaRPr lang="fr-FR" dirty="0"/>
          </a:p>
          <a:p>
            <a:pPr marL="0" marR="0" lvl="0" indent="0" algn="l" rtl="0">
              <a:lnSpc>
                <a:spcPct val="150000"/>
              </a:lnSpc>
              <a:spcBef>
                <a:spcPts val="1160"/>
              </a:spcBef>
              <a:spcAft>
                <a:spcPts val="0"/>
              </a:spcAft>
              <a:buClr>
                <a:schemeClr val="accent1"/>
              </a:buClr>
              <a:buSzPts val="3220"/>
              <a:buFont typeface="Arial"/>
              <a:buNone/>
            </a:pPr>
            <a:endParaRPr lang="fr-FR" sz="2800" b="0" i="0" u="none" strike="noStrike" cap="none" dirty="0">
              <a:solidFill>
                <a:srgbClr val="595959"/>
              </a:solidFill>
              <a:latin typeface="Comic Sans MS"/>
              <a:ea typeface="Comic Sans MS"/>
              <a:cs typeface="Comic Sans MS"/>
              <a:sym typeface="Comic Sans MS"/>
            </a:endParaRPr>
          </a:p>
        </p:txBody>
      </p:sp>
      <p:cxnSp>
        <p:nvCxnSpPr>
          <p:cNvPr id="681" name="Google Shape;681;p42"/>
          <p:cNvCxnSpPr>
            <a:stCxn id="682" idx="1"/>
          </p:cNvCxnSpPr>
          <p:nvPr/>
        </p:nvCxnSpPr>
        <p:spPr>
          <a:xfrm>
            <a:off x="7188146" y="2149126"/>
            <a:ext cx="1541400" cy="3300300"/>
          </a:xfrm>
          <a:prstGeom prst="straightConnector1">
            <a:avLst/>
          </a:prstGeom>
          <a:noFill/>
          <a:ln w="28575" cap="flat" cmpd="sng">
            <a:solidFill>
              <a:srgbClr val="C00000"/>
            </a:solidFill>
            <a:prstDash val="solid"/>
            <a:round/>
            <a:headEnd type="none" w="sm" len="sm"/>
            <a:tailEnd type="none" w="sm" len="sm"/>
          </a:ln>
        </p:spPr>
      </p:cxnSp>
      <p:sp>
        <p:nvSpPr>
          <p:cNvPr id="682" name="Google Shape;682;p42"/>
          <p:cNvSpPr/>
          <p:nvPr/>
        </p:nvSpPr>
        <p:spPr>
          <a:xfrm>
            <a:off x="5649000" y="2149126"/>
            <a:ext cx="6082748" cy="3300264"/>
          </a:xfrm>
          <a:custGeom>
            <a:avLst/>
            <a:gdLst/>
            <a:ahLst/>
            <a:cxnLst/>
            <a:rect l="l" t="t" r="r" b="b"/>
            <a:pathLst>
              <a:path w="6082748" h="3300264" extrusionOk="0">
                <a:moveTo>
                  <a:pt x="0" y="3300264"/>
                </a:moveTo>
                <a:lnTo>
                  <a:pt x="1539146" y="0"/>
                </a:lnTo>
                <a:lnTo>
                  <a:pt x="6082748" y="3300264"/>
                </a:lnTo>
                <a:lnTo>
                  <a:pt x="0" y="3300264"/>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83" name="Google Shape;683;p42"/>
          <p:cNvSpPr txBox="1"/>
          <p:nvPr/>
        </p:nvSpPr>
        <p:spPr>
          <a:xfrm>
            <a:off x="6938337" y="1581303"/>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684" name="Google Shape;684;p42"/>
          <p:cNvSpPr txBox="1"/>
          <p:nvPr/>
        </p:nvSpPr>
        <p:spPr>
          <a:xfrm>
            <a:off x="5414883"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685" name="Google Shape;685;p42"/>
          <p:cNvSpPr txBox="1"/>
          <p:nvPr/>
        </p:nvSpPr>
        <p:spPr>
          <a:xfrm>
            <a:off x="11397360"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686" name="Google Shape;686;p42"/>
          <p:cNvSpPr txBox="1"/>
          <p:nvPr/>
        </p:nvSpPr>
        <p:spPr>
          <a:xfrm>
            <a:off x="8675237"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0" i="0" u="none" strike="noStrike" cap="none">
                <a:solidFill>
                  <a:srgbClr val="595959"/>
                </a:solidFill>
                <a:latin typeface="Comic Sans MS"/>
                <a:ea typeface="Comic Sans MS"/>
                <a:cs typeface="Comic Sans MS"/>
                <a:sym typeface="Comic Sans MS"/>
              </a:rPr>
              <a:t>D</a:t>
            </a:r>
            <a:endParaRPr/>
          </a:p>
        </p:txBody>
      </p:sp>
      <p:sp>
        <p:nvSpPr>
          <p:cNvPr id="687" name="Google Shape;687;p42"/>
          <p:cNvSpPr/>
          <p:nvPr/>
        </p:nvSpPr>
        <p:spPr>
          <a:xfrm>
            <a:off x="5576972" y="535282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8" name="Google Shape;688;p42"/>
          <p:cNvSpPr/>
          <p:nvPr/>
        </p:nvSpPr>
        <p:spPr>
          <a:xfrm>
            <a:off x="7108773" y="208694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9" name="Google Shape;689;p42"/>
          <p:cNvSpPr/>
          <p:nvPr/>
        </p:nvSpPr>
        <p:spPr>
          <a:xfrm>
            <a:off x="11644976" y="5350773"/>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90" name="Google Shape;690;p42"/>
          <p:cNvSpPr/>
          <p:nvPr/>
        </p:nvSpPr>
        <p:spPr>
          <a:xfrm>
            <a:off x="8683753" y="5402553"/>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25"/>
          <p:cNvSpPr txBox="1"/>
          <p:nvPr/>
        </p:nvSpPr>
        <p:spPr>
          <a:xfrm>
            <a:off x="711749" y="1630051"/>
            <a:ext cx="10768500" cy="2031285"/>
          </a:xfrm>
          <a:prstGeom prst="rect">
            <a:avLst/>
          </a:prstGeom>
          <a:noFill/>
          <a:ln>
            <a:noFill/>
          </a:ln>
        </p:spPr>
        <p:txBody>
          <a:bodyPr spcFirstLastPara="1" wrap="square" lIns="91425" tIns="45700" rIns="91425" bIns="45700" anchor="t" anchorCtr="0">
            <a:spAutoFit/>
          </a:bodyPr>
          <a:lstStyle/>
          <a:p>
            <a:pPr marL="457200" lvl="0" indent="-457200" algn="just">
              <a:lnSpc>
                <a:spcPct val="150000"/>
              </a:lnSpc>
              <a:buClr>
                <a:srgbClr val="595959"/>
              </a:buClr>
              <a:buSzPts val="2800"/>
              <a:buFont typeface="Arial"/>
              <a:buChar char="•"/>
            </a:pPr>
            <a:r>
              <a:rPr lang="fr-FR" sz="2800" dirty="0">
                <a:solidFill>
                  <a:srgbClr val="595959"/>
                </a:solidFill>
                <a:latin typeface="Comic Sans MS"/>
                <a:sym typeface="Comic Sans MS"/>
              </a:rPr>
              <a:t>À</a:t>
            </a:r>
            <a:r>
              <a:rPr lang="fr-FR" sz="2800" dirty="0">
                <a:solidFill>
                  <a:srgbClr val="595959"/>
                </a:solidFill>
                <a:latin typeface="Comic Sans MS"/>
                <a:ea typeface="Comic Sans MS"/>
                <a:cs typeface="Comic Sans MS"/>
                <a:sym typeface="Comic Sans MS"/>
              </a:rPr>
              <a:t> la fin de cette séance, vous serez capable de construire les trois médianes d’un triangle et de connaître qu’elles sont concourantes.</a:t>
            </a:r>
            <a:endParaRPr lang="fr-FR" sz="2800" b="0" i="0" u="none" strike="noStrike" cap="none" dirty="0">
              <a:solidFill>
                <a:srgbClr val="595959"/>
              </a:solidFill>
              <a:latin typeface="Comic Sans MS"/>
              <a:ea typeface="Comic Sans MS"/>
              <a:cs typeface="Comic Sans MS"/>
              <a:sym typeface="Comic Sans MS"/>
            </a:endParaRPr>
          </a:p>
        </p:txBody>
      </p:sp>
      <p:sp>
        <p:nvSpPr>
          <p:cNvPr id="310" name="Google Shape;310;p25"/>
          <p:cNvSpPr txBox="1"/>
          <p:nvPr/>
        </p:nvSpPr>
        <p:spPr>
          <a:xfrm>
            <a:off x="6696634" y="3275112"/>
            <a:ext cx="24474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 </a:t>
            </a:r>
            <a:endParaRPr/>
          </a:p>
        </p:txBody>
      </p:sp>
      <p:sp>
        <p:nvSpPr>
          <p:cNvPr id="311" name="Google Shape;311;p25"/>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Objectif d’apprentissage spécifique</a:t>
            </a:r>
            <a:endParaRPr lang="fr-FR" sz="3200" dirty="0">
              <a:solidFill>
                <a:schemeClr val="bg1"/>
              </a:solidFill>
              <a:sym typeface="Comic Sans M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8" name="Google Shape;698;p43"/>
          <p:cNvSpPr txBox="1"/>
          <p:nvPr/>
        </p:nvSpPr>
        <p:spPr>
          <a:xfrm>
            <a:off x="486723" y="1314614"/>
            <a:ext cx="6588000" cy="1741500"/>
          </a:xfrm>
          <a:prstGeom prst="rect">
            <a:avLst/>
          </a:prstGeom>
          <a:noFill/>
          <a:ln>
            <a:noFill/>
          </a:ln>
        </p:spPr>
        <p:txBody>
          <a:bodyPr spcFirstLastPara="1" wrap="square" lIns="91425" tIns="45700" rIns="91425" bIns="45700" anchor="t" anchorCtr="0">
            <a:normAutofit fontScale="85000" lnSpcReduction="10000"/>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dirty="0">
                <a:solidFill>
                  <a:srgbClr val="595959"/>
                </a:solidFill>
                <a:latin typeface="Comic Sans MS"/>
                <a:ea typeface="Comic Sans MS"/>
                <a:cs typeface="Comic Sans MS"/>
                <a:sym typeface="Comic Sans MS"/>
              </a:rPr>
              <a:t>[CD] est une médiane dans le triangle ABC.</a:t>
            </a:r>
            <a:endParaRPr lang="fr-FR" dirty="0"/>
          </a:p>
          <a:p>
            <a:pPr marL="0" marR="0" lvl="0" indent="0" algn="l" rtl="0">
              <a:lnSpc>
                <a:spcPct val="150000"/>
              </a:lnSpc>
              <a:spcBef>
                <a:spcPts val="1160"/>
              </a:spcBef>
              <a:spcAft>
                <a:spcPts val="0"/>
              </a:spcAft>
              <a:buClr>
                <a:schemeClr val="accent1"/>
              </a:buClr>
              <a:buSzPts val="3220"/>
              <a:buFont typeface="Arial"/>
              <a:buNone/>
            </a:pPr>
            <a:r>
              <a:rPr lang="fr-FR" sz="2800" dirty="0">
                <a:solidFill>
                  <a:srgbClr val="595959"/>
                </a:solidFill>
                <a:latin typeface="Comic Sans MS"/>
                <a:ea typeface="Comic Sans MS"/>
                <a:cs typeface="Comic Sans MS"/>
                <a:sym typeface="Comic Sans MS"/>
              </a:rPr>
              <a:t>Si</a:t>
            </a:r>
            <a:r>
              <a:rPr lang="fr-FR" sz="2800" b="0" i="0" u="none" strike="noStrike" cap="none" dirty="0">
                <a:solidFill>
                  <a:srgbClr val="595959"/>
                </a:solidFill>
                <a:latin typeface="Comic Sans MS"/>
                <a:ea typeface="Comic Sans MS"/>
                <a:cs typeface="Comic Sans MS"/>
                <a:sym typeface="Comic Sans MS"/>
              </a:rPr>
              <a:t> BD = 4,2 cm, alors AD =</a:t>
            </a:r>
            <a:endParaRPr lang="fr-FR" dirty="0"/>
          </a:p>
          <a:p>
            <a:pPr marL="0" marR="0" lvl="0" indent="0" algn="l" rtl="0">
              <a:lnSpc>
                <a:spcPct val="150000"/>
              </a:lnSpc>
              <a:spcBef>
                <a:spcPts val="1160"/>
              </a:spcBef>
              <a:spcAft>
                <a:spcPts val="0"/>
              </a:spcAft>
              <a:buClr>
                <a:schemeClr val="accent1"/>
              </a:buClr>
              <a:buSzPts val="3220"/>
              <a:buFont typeface="Arial"/>
              <a:buNone/>
            </a:pPr>
            <a:endParaRPr lang="fr-FR" sz="2800" b="0" i="0" u="none" strike="noStrike" cap="none" dirty="0">
              <a:solidFill>
                <a:srgbClr val="595959"/>
              </a:solidFill>
              <a:latin typeface="Comic Sans MS"/>
              <a:ea typeface="Comic Sans MS"/>
              <a:cs typeface="Comic Sans MS"/>
              <a:sym typeface="Comic Sans MS"/>
            </a:endParaRPr>
          </a:p>
        </p:txBody>
      </p:sp>
      <p:sp>
        <p:nvSpPr>
          <p:cNvPr id="696" name="Google Shape;696;p43"/>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donnée pour compléter.</a:t>
            </a:r>
            <a:endParaRPr lang="fr-FR" sz="3200" dirty="0"/>
          </a:p>
        </p:txBody>
      </p:sp>
      <p:sp>
        <p:nvSpPr>
          <p:cNvPr id="697" name="Google Shape;697;p43"/>
          <p:cNvSpPr/>
          <p:nvPr/>
        </p:nvSpPr>
        <p:spPr>
          <a:xfrm>
            <a:off x="4622660" y="1893014"/>
            <a:ext cx="1658700" cy="584700"/>
          </a:xfrm>
          <a:prstGeom prst="roundRect">
            <a:avLst>
              <a:gd name="adj" fmla="val 16667"/>
            </a:avLst>
          </a:prstGeom>
          <a:solidFill>
            <a:srgbClr val="74C274"/>
          </a:solid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3200" b="1" i="0" u="none" strike="noStrike" cap="none" dirty="0">
                <a:solidFill>
                  <a:schemeClr val="lt1"/>
                </a:solidFill>
                <a:latin typeface="Comic Sans MS"/>
                <a:ea typeface="Comic Sans MS"/>
                <a:cs typeface="Comic Sans MS"/>
                <a:sym typeface="Comic Sans MS"/>
              </a:rPr>
              <a:t>4,2 cm</a:t>
            </a:r>
            <a:endParaRPr dirty="0"/>
          </a:p>
        </p:txBody>
      </p:sp>
      <p:cxnSp>
        <p:nvCxnSpPr>
          <p:cNvPr id="699" name="Google Shape;699;p43"/>
          <p:cNvCxnSpPr>
            <a:stCxn id="700" idx="1"/>
          </p:cNvCxnSpPr>
          <p:nvPr/>
        </p:nvCxnSpPr>
        <p:spPr>
          <a:xfrm>
            <a:off x="7188146" y="2149126"/>
            <a:ext cx="1541400" cy="3300300"/>
          </a:xfrm>
          <a:prstGeom prst="straightConnector1">
            <a:avLst/>
          </a:prstGeom>
          <a:noFill/>
          <a:ln w="28575" cap="flat" cmpd="sng">
            <a:solidFill>
              <a:srgbClr val="C00000"/>
            </a:solidFill>
            <a:prstDash val="solid"/>
            <a:round/>
            <a:headEnd type="none" w="sm" len="sm"/>
            <a:tailEnd type="none" w="sm" len="sm"/>
          </a:ln>
        </p:spPr>
      </p:cxnSp>
      <p:sp>
        <p:nvSpPr>
          <p:cNvPr id="700" name="Google Shape;700;p43"/>
          <p:cNvSpPr/>
          <p:nvPr/>
        </p:nvSpPr>
        <p:spPr>
          <a:xfrm>
            <a:off x="5649000" y="2149126"/>
            <a:ext cx="6082748" cy="3300264"/>
          </a:xfrm>
          <a:custGeom>
            <a:avLst/>
            <a:gdLst/>
            <a:ahLst/>
            <a:cxnLst/>
            <a:rect l="l" t="t" r="r" b="b"/>
            <a:pathLst>
              <a:path w="6082748" h="3300264" extrusionOk="0">
                <a:moveTo>
                  <a:pt x="0" y="3300264"/>
                </a:moveTo>
                <a:lnTo>
                  <a:pt x="1539146" y="0"/>
                </a:lnTo>
                <a:lnTo>
                  <a:pt x="6082748" y="3300264"/>
                </a:lnTo>
                <a:lnTo>
                  <a:pt x="0" y="3300264"/>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01" name="Google Shape;701;p43"/>
          <p:cNvSpPr txBox="1"/>
          <p:nvPr/>
        </p:nvSpPr>
        <p:spPr>
          <a:xfrm>
            <a:off x="6938337" y="1581303"/>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702" name="Google Shape;702;p43"/>
          <p:cNvSpPr txBox="1"/>
          <p:nvPr/>
        </p:nvSpPr>
        <p:spPr>
          <a:xfrm>
            <a:off x="5414883"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703" name="Google Shape;703;p43"/>
          <p:cNvSpPr txBox="1"/>
          <p:nvPr/>
        </p:nvSpPr>
        <p:spPr>
          <a:xfrm>
            <a:off x="11397360"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704" name="Google Shape;704;p43"/>
          <p:cNvSpPr txBox="1"/>
          <p:nvPr/>
        </p:nvSpPr>
        <p:spPr>
          <a:xfrm>
            <a:off x="8675237" y="55222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0" i="0" u="none" strike="noStrike" cap="none">
                <a:solidFill>
                  <a:srgbClr val="595959"/>
                </a:solidFill>
                <a:latin typeface="Comic Sans MS"/>
                <a:ea typeface="Comic Sans MS"/>
                <a:cs typeface="Comic Sans MS"/>
                <a:sym typeface="Comic Sans MS"/>
              </a:rPr>
              <a:t>D</a:t>
            </a:r>
            <a:endParaRPr/>
          </a:p>
        </p:txBody>
      </p:sp>
      <p:sp>
        <p:nvSpPr>
          <p:cNvPr id="705" name="Google Shape;705;p43"/>
          <p:cNvSpPr/>
          <p:nvPr/>
        </p:nvSpPr>
        <p:spPr>
          <a:xfrm>
            <a:off x="5576972" y="535282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06" name="Google Shape;706;p43"/>
          <p:cNvSpPr/>
          <p:nvPr/>
        </p:nvSpPr>
        <p:spPr>
          <a:xfrm>
            <a:off x="7108773" y="208694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07" name="Google Shape;707;p43"/>
          <p:cNvSpPr/>
          <p:nvPr/>
        </p:nvSpPr>
        <p:spPr>
          <a:xfrm>
            <a:off x="11644976" y="5350773"/>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08" name="Google Shape;708;p43"/>
          <p:cNvSpPr/>
          <p:nvPr/>
        </p:nvSpPr>
        <p:spPr>
          <a:xfrm>
            <a:off x="8683753" y="5402553"/>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cxnSp>
        <p:nvCxnSpPr>
          <p:cNvPr id="714" name="Google Shape;714;p44"/>
          <p:cNvCxnSpPr>
            <a:endCxn id="715" idx="0"/>
          </p:cNvCxnSpPr>
          <p:nvPr/>
        </p:nvCxnSpPr>
        <p:spPr>
          <a:xfrm>
            <a:off x="6692673" y="2569079"/>
            <a:ext cx="2146800" cy="2949000"/>
          </a:xfrm>
          <a:prstGeom prst="straightConnector1">
            <a:avLst/>
          </a:prstGeom>
          <a:noFill/>
          <a:ln w="9525" cap="flat" cmpd="sng">
            <a:solidFill>
              <a:srgbClr val="096CC5"/>
            </a:solidFill>
            <a:prstDash val="solid"/>
            <a:round/>
            <a:headEnd type="none" w="sm" len="sm"/>
            <a:tailEnd type="none" w="sm" len="sm"/>
          </a:ln>
        </p:spPr>
      </p:cxnSp>
      <p:sp>
        <p:nvSpPr>
          <p:cNvPr id="716" name="Google Shape;716;p44"/>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Utilisez les instruments de la boîte </a:t>
            </a:r>
            <a:r>
              <a:rPr lang="fr-FR" sz="3200" b="1" dirty="0">
                <a:solidFill>
                  <a:schemeClr val="lt1"/>
                </a:solidFill>
                <a:latin typeface="Comic Sans MS"/>
                <a:ea typeface="Comic Sans MS"/>
                <a:cs typeface="Comic Sans MS"/>
                <a:sym typeface="Comic Sans MS"/>
              </a:rPr>
              <a:t>à outils et tracez.</a:t>
            </a:r>
            <a:endParaRPr lang="fr-FR" sz="3200" b="1" i="0" u="none" strike="noStrike" cap="none" dirty="0">
              <a:solidFill>
                <a:schemeClr val="lt1"/>
              </a:solidFill>
              <a:latin typeface="Comic Sans MS"/>
              <a:ea typeface="Comic Sans MS"/>
              <a:cs typeface="Comic Sans MS"/>
              <a:sym typeface="Comic Sans MS"/>
            </a:endParaRPr>
          </a:p>
        </p:txBody>
      </p:sp>
      <p:sp>
        <p:nvSpPr>
          <p:cNvPr id="717" name="Google Shape;717;p44"/>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dirty="0">
                <a:solidFill>
                  <a:srgbClr val="595959"/>
                </a:solidFill>
                <a:latin typeface="Comic Sans MS"/>
                <a:ea typeface="Comic Sans MS"/>
                <a:cs typeface="Comic Sans MS"/>
                <a:sym typeface="Comic Sans MS"/>
              </a:rPr>
              <a:t>[RB], une médiane </a:t>
            </a:r>
            <a:r>
              <a:rPr lang="fr-FR" sz="2800" dirty="0">
                <a:solidFill>
                  <a:srgbClr val="595959"/>
                </a:solidFill>
                <a:latin typeface="Comic Sans MS"/>
                <a:ea typeface="Comic Sans MS"/>
                <a:cs typeface="Comic Sans MS"/>
                <a:sym typeface="Comic Sans MS"/>
              </a:rPr>
              <a:t>du </a:t>
            </a:r>
            <a:r>
              <a:rPr lang="fr-FR" sz="2800" b="0" i="0" u="none" strike="noStrike" cap="none" dirty="0">
                <a:solidFill>
                  <a:srgbClr val="595959"/>
                </a:solidFill>
                <a:latin typeface="Comic Sans MS"/>
                <a:ea typeface="Comic Sans MS"/>
                <a:cs typeface="Comic Sans MS"/>
                <a:sym typeface="Comic Sans MS"/>
              </a:rPr>
              <a:t>triangle RST.</a:t>
            </a:r>
            <a:endParaRPr lang="fr-FR" dirty="0"/>
          </a:p>
          <a:p>
            <a:pPr lvl="0">
              <a:lnSpc>
                <a:spcPct val="150000"/>
              </a:lnSpc>
              <a:spcBef>
                <a:spcPts val="1160"/>
              </a:spcBef>
              <a:buClr>
                <a:schemeClr val="accent1"/>
              </a:buClr>
              <a:buSzPts val="3220"/>
            </a:pPr>
            <a:r>
              <a:rPr lang="fr-FR" sz="2800" b="0" i="0" u="none" strike="noStrike" cap="none" dirty="0">
                <a:solidFill>
                  <a:srgbClr val="595959"/>
                </a:solidFill>
                <a:latin typeface="Comic Sans MS"/>
                <a:ea typeface="Comic Sans MS"/>
                <a:cs typeface="Comic Sans MS"/>
                <a:sym typeface="Comic Sans MS"/>
              </a:rPr>
              <a:t>[BK], </a:t>
            </a:r>
            <a:r>
              <a:rPr lang="fr-FR" sz="2800" dirty="0">
                <a:solidFill>
                  <a:srgbClr val="595959"/>
                </a:solidFill>
                <a:latin typeface="Comic Sans MS"/>
                <a:ea typeface="Comic Sans MS"/>
                <a:cs typeface="Comic Sans MS"/>
                <a:sym typeface="Comic Sans MS"/>
              </a:rPr>
              <a:t>une médiane du</a:t>
            </a:r>
            <a:r>
              <a:rPr lang="fr-FR" sz="2800" b="0" i="0" u="none" strike="noStrike" cap="none" dirty="0">
                <a:solidFill>
                  <a:srgbClr val="595959"/>
                </a:solidFill>
                <a:latin typeface="Comic Sans MS"/>
                <a:ea typeface="Comic Sans MS"/>
                <a:cs typeface="Comic Sans MS"/>
                <a:sym typeface="Comic Sans MS"/>
              </a:rPr>
              <a:t> triangle RBT.</a:t>
            </a:r>
            <a:endParaRPr lang="fr-FR" dirty="0"/>
          </a:p>
          <a:p>
            <a:pPr lvl="0">
              <a:lnSpc>
                <a:spcPct val="150000"/>
              </a:lnSpc>
              <a:spcBef>
                <a:spcPts val="1160"/>
              </a:spcBef>
              <a:buClr>
                <a:schemeClr val="accent1"/>
              </a:buClr>
              <a:buSzPts val="3220"/>
            </a:pPr>
            <a:r>
              <a:rPr lang="fr-FR" sz="2800" b="0" i="0" u="none" strike="noStrike" cap="none" dirty="0">
                <a:solidFill>
                  <a:srgbClr val="595959"/>
                </a:solidFill>
                <a:latin typeface="Comic Sans MS"/>
                <a:ea typeface="Comic Sans MS"/>
                <a:cs typeface="Comic Sans MS"/>
                <a:sym typeface="Comic Sans MS"/>
              </a:rPr>
              <a:t>[KJ], </a:t>
            </a:r>
            <a:r>
              <a:rPr lang="fr-FR" sz="2800" dirty="0">
                <a:solidFill>
                  <a:srgbClr val="595959"/>
                </a:solidFill>
                <a:latin typeface="Comic Sans MS"/>
                <a:ea typeface="Comic Sans MS"/>
                <a:cs typeface="Comic Sans MS"/>
                <a:sym typeface="Comic Sans MS"/>
              </a:rPr>
              <a:t>une médiane du </a:t>
            </a:r>
            <a:r>
              <a:rPr lang="fr-FR" sz="2800" b="0" i="0" u="none" strike="noStrike" cap="none" dirty="0">
                <a:solidFill>
                  <a:srgbClr val="595959"/>
                </a:solidFill>
                <a:latin typeface="Comic Sans MS"/>
                <a:ea typeface="Comic Sans MS"/>
                <a:cs typeface="Comic Sans MS"/>
                <a:sym typeface="Comic Sans MS"/>
              </a:rPr>
              <a:t>triangle BKT.</a:t>
            </a:r>
          </a:p>
        </p:txBody>
      </p:sp>
      <p:pic>
        <p:nvPicPr>
          <p:cNvPr id="718" name="Google Shape;718;p44" descr="A picture containing text&#10;&#10;Description automatically generated"/>
          <p:cNvPicPr preferRelativeResize="0"/>
          <p:nvPr/>
        </p:nvPicPr>
        <p:blipFill rotWithShape="1">
          <a:blip r:embed="rId3">
            <a:alphaModFix/>
          </a:blip>
          <a:srcRect/>
          <a:stretch/>
        </p:blipFill>
        <p:spPr>
          <a:xfrm>
            <a:off x="9794183" y="1630680"/>
            <a:ext cx="1696300" cy="1272225"/>
          </a:xfrm>
          <a:prstGeom prst="rect">
            <a:avLst/>
          </a:prstGeom>
          <a:noFill/>
          <a:ln>
            <a:noFill/>
          </a:ln>
        </p:spPr>
      </p:pic>
      <p:pic>
        <p:nvPicPr>
          <p:cNvPr id="719" name="Google Shape;719;p44" descr="A picture containing shape&#10;&#10;Description automatically generated"/>
          <p:cNvPicPr preferRelativeResize="0"/>
          <p:nvPr/>
        </p:nvPicPr>
        <p:blipFill rotWithShape="1">
          <a:blip r:embed="rId4">
            <a:alphaModFix/>
          </a:blip>
          <a:srcRect l="45913" t="4797" r="42730" b="54202"/>
          <a:stretch/>
        </p:blipFill>
        <p:spPr>
          <a:xfrm>
            <a:off x="10782300" y="2837591"/>
            <a:ext cx="407249" cy="1470381"/>
          </a:xfrm>
          <a:prstGeom prst="rect">
            <a:avLst/>
          </a:prstGeom>
          <a:noFill/>
          <a:ln>
            <a:noFill/>
          </a:ln>
        </p:spPr>
      </p:pic>
      <p:sp>
        <p:nvSpPr>
          <p:cNvPr id="720" name="Google Shape;720;p44"/>
          <p:cNvSpPr/>
          <p:nvPr/>
        </p:nvSpPr>
        <p:spPr>
          <a:xfrm>
            <a:off x="9921240" y="1630680"/>
            <a:ext cx="1722000" cy="27828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21" name="Google Shape;721;p44"/>
          <p:cNvSpPr/>
          <p:nvPr/>
        </p:nvSpPr>
        <p:spPr>
          <a:xfrm>
            <a:off x="5786160" y="257920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22" name="Google Shape;722;p44"/>
          <p:cNvSpPr txBox="1"/>
          <p:nvPr/>
        </p:nvSpPr>
        <p:spPr>
          <a:xfrm>
            <a:off x="6310487" y="19559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723" name="Google Shape;723;p44"/>
          <p:cNvSpPr txBox="1"/>
          <p:nvPr/>
        </p:nvSpPr>
        <p:spPr>
          <a:xfrm>
            <a:off x="5554583" y="56619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724" name="Google Shape;724;p44"/>
          <p:cNvSpPr txBox="1"/>
          <p:nvPr/>
        </p:nvSpPr>
        <p:spPr>
          <a:xfrm>
            <a:off x="11537060" y="56619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725" name="Google Shape;725;p44"/>
          <p:cNvSpPr/>
          <p:nvPr/>
        </p:nvSpPr>
        <p:spPr>
          <a:xfrm>
            <a:off x="11785989" y="55180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726" name="Google Shape;726;p44"/>
          <p:cNvCxnSpPr/>
          <p:nvPr/>
        </p:nvCxnSpPr>
        <p:spPr>
          <a:xfrm rot="10800000" flipH="1">
            <a:off x="8836999" y="4059479"/>
            <a:ext cx="387900" cy="1458600"/>
          </a:xfrm>
          <a:prstGeom prst="straightConnector1">
            <a:avLst/>
          </a:prstGeom>
          <a:noFill/>
          <a:ln w="9525" cap="flat" cmpd="sng">
            <a:solidFill>
              <a:srgbClr val="096CC5"/>
            </a:solidFill>
            <a:prstDash val="solid"/>
            <a:round/>
            <a:headEnd type="none" w="sm" len="sm"/>
            <a:tailEnd type="none" w="sm" len="sm"/>
          </a:ln>
        </p:spPr>
      </p:cxnSp>
      <p:sp>
        <p:nvSpPr>
          <p:cNvPr id="715" name="Google Shape;715;p44"/>
          <p:cNvSpPr/>
          <p:nvPr/>
        </p:nvSpPr>
        <p:spPr>
          <a:xfrm>
            <a:off x="8770923" y="55180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27" name="Google Shape;727;p44"/>
          <p:cNvSpPr txBox="1"/>
          <p:nvPr/>
        </p:nvSpPr>
        <p:spPr>
          <a:xfrm>
            <a:off x="8530131" y="56079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728" name="Google Shape;728;p44"/>
          <p:cNvSpPr txBox="1"/>
          <p:nvPr/>
        </p:nvSpPr>
        <p:spPr>
          <a:xfrm>
            <a:off x="10127167" y="57052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729" name="Google Shape;729;p44"/>
          <p:cNvSpPr txBox="1"/>
          <p:nvPr/>
        </p:nvSpPr>
        <p:spPr>
          <a:xfrm>
            <a:off x="9135737" y="34685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730" name="Google Shape;730;p44"/>
          <p:cNvCxnSpPr/>
          <p:nvPr/>
        </p:nvCxnSpPr>
        <p:spPr>
          <a:xfrm>
            <a:off x="9218562" y="4059618"/>
            <a:ext cx="1122900" cy="1522800"/>
          </a:xfrm>
          <a:prstGeom prst="straightConnector1">
            <a:avLst/>
          </a:prstGeom>
          <a:noFill/>
          <a:ln w="9525" cap="flat" cmpd="sng">
            <a:solidFill>
              <a:srgbClr val="096CC5"/>
            </a:solidFill>
            <a:prstDash val="solid"/>
            <a:round/>
            <a:headEnd type="none" w="sm" len="sm"/>
            <a:tailEnd type="none" w="sm" len="sm"/>
          </a:ln>
        </p:spPr>
      </p:cxnSp>
      <p:sp>
        <p:nvSpPr>
          <p:cNvPr id="731" name="Google Shape;731;p44"/>
          <p:cNvSpPr/>
          <p:nvPr/>
        </p:nvSpPr>
        <p:spPr>
          <a:xfrm>
            <a:off x="10272804" y="55099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32" name="Google Shape;732;p44"/>
          <p:cNvSpPr/>
          <p:nvPr/>
        </p:nvSpPr>
        <p:spPr>
          <a:xfrm>
            <a:off x="9165864" y="39861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33" name="Google Shape;733;p44"/>
          <p:cNvSpPr/>
          <p:nvPr/>
        </p:nvSpPr>
        <p:spPr>
          <a:xfrm>
            <a:off x="5710201" y="55180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34" name="Google Shape;734;p44"/>
          <p:cNvSpPr/>
          <p:nvPr/>
        </p:nvSpPr>
        <p:spPr>
          <a:xfrm>
            <a:off x="6624040" y="25109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5"/>
                                        </p:tgtEl>
                                        <p:attrNameLst>
                                          <p:attrName>style.visibility</p:attrName>
                                        </p:attrNameLst>
                                      </p:cBhvr>
                                      <p:to>
                                        <p:strVal val="visible"/>
                                      </p:to>
                                    </p:set>
                                    <p:animEffect transition="in" filter="fade">
                                      <p:cBhvr>
                                        <p:cTn id="7" dur="500"/>
                                        <p:tgtEl>
                                          <p:spTgt spid="715"/>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7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14"/>
                                        </p:tgtEl>
                                        <p:attrNameLst>
                                          <p:attrName>style.visibility</p:attrName>
                                        </p:attrNameLst>
                                      </p:cBhvr>
                                      <p:to>
                                        <p:strVal val="visible"/>
                                      </p:to>
                                    </p:set>
                                    <p:animEffect transition="in" filter="fade">
                                      <p:cBhvr>
                                        <p:cTn id="15" dur="500"/>
                                        <p:tgtEl>
                                          <p:spTgt spid="714"/>
                                        </p:tgtEl>
                                      </p:cBhvr>
                                    </p:animEffect>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0"/>
                                          </p:stCondLst>
                                        </p:cTn>
                                        <p:tgtEl>
                                          <p:spTgt spid="7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32"/>
                                        </p:tgtEl>
                                        <p:attrNameLst>
                                          <p:attrName>style.visibility</p:attrName>
                                        </p:attrNameLst>
                                      </p:cBhvr>
                                      <p:to>
                                        <p:strVal val="visible"/>
                                      </p:to>
                                    </p:set>
                                    <p:animEffect transition="in" filter="fade">
                                      <p:cBhvr>
                                        <p:cTn id="23" dur="500"/>
                                        <p:tgtEl>
                                          <p:spTgt spid="73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26"/>
                                        </p:tgtEl>
                                        <p:attrNameLst>
                                          <p:attrName>style.visibility</p:attrName>
                                        </p:attrNameLst>
                                      </p:cBhvr>
                                      <p:to>
                                        <p:strVal val="visible"/>
                                      </p:to>
                                    </p:set>
                                    <p:animEffect transition="in" filter="fade">
                                      <p:cBhvr>
                                        <p:cTn id="28" dur="500"/>
                                        <p:tgtEl>
                                          <p:spTgt spid="726"/>
                                        </p:tgtEl>
                                      </p:cBhvr>
                                    </p:animEffect>
                                  </p:childTnLst>
                                </p:cTn>
                              </p:par>
                            </p:childTnLst>
                          </p:cTn>
                        </p:par>
                        <p:par>
                          <p:cTn id="29" fill="hold">
                            <p:stCondLst>
                              <p:cond delay="500"/>
                            </p:stCondLst>
                            <p:childTnLst>
                              <p:par>
                                <p:cTn id="30" presetID="1" presetClass="entr" presetSubtype="0" fill="hold" nodeType="afterEffect">
                                  <p:stCondLst>
                                    <p:cond delay="0"/>
                                  </p:stCondLst>
                                  <p:childTnLst>
                                    <p:set>
                                      <p:cBhvr>
                                        <p:cTn id="31" dur="1" fill="hold">
                                          <p:stCondLst>
                                            <p:cond delay="0"/>
                                          </p:stCondLst>
                                        </p:cTn>
                                        <p:tgtEl>
                                          <p:spTgt spid="72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31"/>
                                        </p:tgtEl>
                                        <p:attrNameLst>
                                          <p:attrName>style.visibility</p:attrName>
                                        </p:attrNameLst>
                                      </p:cBhvr>
                                      <p:to>
                                        <p:strVal val="visible"/>
                                      </p:to>
                                    </p:set>
                                    <p:animEffect transition="in" filter="fade">
                                      <p:cBhvr>
                                        <p:cTn id="36" dur="500"/>
                                        <p:tgtEl>
                                          <p:spTgt spid="7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730"/>
                                        </p:tgtEl>
                                        <p:attrNameLst>
                                          <p:attrName>style.visibility</p:attrName>
                                        </p:attrNameLst>
                                      </p:cBhvr>
                                      <p:to>
                                        <p:strVal val="visible"/>
                                      </p:to>
                                    </p:set>
                                    <p:animEffect transition="in" filter="fade">
                                      <p:cBhvr>
                                        <p:cTn id="41" dur="500"/>
                                        <p:tgtEl>
                                          <p:spTgt spid="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39"/>
        <p:cNvGrpSpPr/>
        <p:nvPr/>
      </p:nvGrpSpPr>
      <p:grpSpPr>
        <a:xfrm>
          <a:off x="0" y="0"/>
          <a:ext cx="0" cy="0"/>
          <a:chOff x="0" y="0"/>
          <a:chExt cx="0" cy="0"/>
        </a:xfrm>
      </p:grpSpPr>
      <p:sp>
        <p:nvSpPr>
          <p:cNvPr id="740" name="Google Shape;740;p45"/>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Utilisez la figure pour compléter.</a:t>
            </a:r>
          </a:p>
        </p:txBody>
      </p:sp>
      <p:sp>
        <p:nvSpPr>
          <p:cNvPr id="741" name="Google Shape;741;p45"/>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B est le milieu de</a:t>
            </a:r>
          </a:p>
        </p:txBody>
      </p:sp>
      <p:sp>
        <p:nvSpPr>
          <p:cNvPr id="742" name="Google Shape;742;p45"/>
          <p:cNvSpPr/>
          <p:nvPr/>
        </p:nvSpPr>
        <p:spPr>
          <a:xfrm>
            <a:off x="4005105" y="1434970"/>
            <a:ext cx="16587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4000" b="1" i="0" u="none" strike="noStrike" cap="none">
              <a:solidFill>
                <a:schemeClr val="dk2"/>
              </a:solidFill>
              <a:latin typeface="Comic Sans MS"/>
              <a:ea typeface="Comic Sans MS"/>
              <a:cs typeface="Comic Sans MS"/>
              <a:sym typeface="Comic Sans MS"/>
            </a:endParaRPr>
          </a:p>
        </p:txBody>
      </p:sp>
      <p:grpSp>
        <p:nvGrpSpPr>
          <p:cNvPr id="743" name="Google Shape;743;p45"/>
          <p:cNvGrpSpPr/>
          <p:nvPr/>
        </p:nvGrpSpPr>
        <p:grpSpPr>
          <a:xfrm>
            <a:off x="5567283" y="1968647"/>
            <a:ext cx="6738477" cy="4272453"/>
            <a:chOff x="5567283" y="1968647"/>
            <a:chExt cx="6738477" cy="4272453"/>
          </a:xfrm>
        </p:grpSpPr>
        <p:cxnSp>
          <p:nvCxnSpPr>
            <p:cNvPr id="744" name="Google Shape;744;p45"/>
            <p:cNvCxnSpPr>
              <a:endCxn id="745" idx="0"/>
            </p:cNvCxnSpPr>
            <p:nvPr/>
          </p:nvCxnSpPr>
          <p:spPr>
            <a:xfrm>
              <a:off x="6705373" y="2581779"/>
              <a:ext cx="2146800" cy="2949000"/>
            </a:xfrm>
            <a:prstGeom prst="straightConnector1">
              <a:avLst/>
            </a:prstGeom>
            <a:noFill/>
            <a:ln w="9525" cap="flat" cmpd="sng">
              <a:solidFill>
                <a:srgbClr val="096CC5"/>
              </a:solidFill>
              <a:prstDash val="solid"/>
              <a:round/>
              <a:headEnd type="none" w="sm" len="sm"/>
              <a:tailEnd type="none" w="sm" len="sm"/>
            </a:ln>
          </p:spPr>
        </p:cxnSp>
        <p:sp>
          <p:nvSpPr>
            <p:cNvPr id="746" name="Google Shape;746;p45"/>
            <p:cNvSpPr/>
            <p:nvPr/>
          </p:nvSpPr>
          <p:spPr>
            <a:xfrm>
              <a:off x="5801400" y="258174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47" name="Google Shape;747;p45"/>
            <p:cNvSpPr txBox="1"/>
            <p:nvPr/>
          </p:nvSpPr>
          <p:spPr>
            <a:xfrm>
              <a:off x="6323187" y="19686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748" name="Google Shape;748;p45"/>
            <p:cNvSpPr txBox="1"/>
            <p:nvPr/>
          </p:nvSpPr>
          <p:spPr>
            <a:xfrm>
              <a:off x="5567283"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749" name="Google Shape;749;p45"/>
            <p:cNvSpPr txBox="1"/>
            <p:nvPr/>
          </p:nvSpPr>
          <p:spPr>
            <a:xfrm>
              <a:off x="11549760"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750" name="Google Shape;750;p45"/>
            <p:cNvSpPr/>
            <p:nvPr/>
          </p:nvSpPr>
          <p:spPr>
            <a:xfrm>
              <a:off x="11798689"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751" name="Google Shape;751;p45"/>
            <p:cNvCxnSpPr/>
            <p:nvPr/>
          </p:nvCxnSpPr>
          <p:spPr>
            <a:xfrm rot="10800000" flipH="1">
              <a:off x="8849699" y="4072179"/>
              <a:ext cx="387900" cy="1458600"/>
            </a:xfrm>
            <a:prstGeom prst="straightConnector1">
              <a:avLst/>
            </a:prstGeom>
            <a:noFill/>
            <a:ln w="9525" cap="flat" cmpd="sng">
              <a:solidFill>
                <a:srgbClr val="096CC5"/>
              </a:solidFill>
              <a:prstDash val="solid"/>
              <a:round/>
              <a:headEnd type="none" w="sm" len="sm"/>
              <a:tailEnd type="none" w="sm" len="sm"/>
            </a:ln>
          </p:spPr>
        </p:cxnSp>
        <p:sp>
          <p:nvSpPr>
            <p:cNvPr id="745" name="Google Shape;745;p45"/>
            <p:cNvSpPr/>
            <p:nvPr/>
          </p:nvSpPr>
          <p:spPr>
            <a:xfrm>
              <a:off x="8783623" y="55307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52" name="Google Shape;752;p45"/>
            <p:cNvSpPr txBox="1"/>
            <p:nvPr/>
          </p:nvSpPr>
          <p:spPr>
            <a:xfrm>
              <a:off x="8542831" y="56206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753" name="Google Shape;753;p45"/>
            <p:cNvSpPr txBox="1"/>
            <p:nvPr/>
          </p:nvSpPr>
          <p:spPr>
            <a:xfrm>
              <a:off x="10139867" y="57179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754" name="Google Shape;754;p45"/>
            <p:cNvSpPr txBox="1"/>
            <p:nvPr/>
          </p:nvSpPr>
          <p:spPr>
            <a:xfrm>
              <a:off x="9148437" y="34812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755" name="Google Shape;755;p45"/>
            <p:cNvCxnSpPr/>
            <p:nvPr/>
          </p:nvCxnSpPr>
          <p:spPr>
            <a:xfrm>
              <a:off x="9231262" y="4072318"/>
              <a:ext cx="1122900" cy="1522800"/>
            </a:xfrm>
            <a:prstGeom prst="straightConnector1">
              <a:avLst/>
            </a:prstGeom>
            <a:noFill/>
            <a:ln w="9525" cap="flat" cmpd="sng">
              <a:solidFill>
                <a:srgbClr val="096CC5"/>
              </a:solidFill>
              <a:prstDash val="solid"/>
              <a:round/>
              <a:headEnd type="none" w="sm" len="sm"/>
              <a:tailEnd type="none" w="sm" len="sm"/>
            </a:ln>
          </p:spPr>
        </p:cxnSp>
        <p:sp>
          <p:nvSpPr>
            <p:cNvPr id="756" name="Google Shape;756;p45"/>
            <p:cNvSpPr/>
            <p:nvPr/>
          </p:nvSpPr>
          <p:spPr>
            <a:xfrm>
              <a:off x="10285504" y="55226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57" name="Google Shape;757;p45"/>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58" name="Google Shape;758;p45"/>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9" name="Google Shape;759;p45"/>
            <p:cNvSpPr/>
            <p:nvPr/>
          </p:nvSpPr>
          <p:spPr>
            <a:xfrm>
              <a:off x="6636740" y="25236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46"/>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pour compléter.</a:t>
            </a:r>
          </a:p>
        </p:txBody>
      </p:sp>
      <p:sp>
        <p:nvSpPr>
          <p:cNvPr id="766" name="Google Shape;766;p46"/>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B est le milieu de</a:t>
            </a:r>
          </a:p>
        </p:txBody>
      </p:sp>
      <p:sp>
        <p:nvSpPr>
          <p:cNvPr id="767" name="Google Shape;767;p46"/>
          <p:cNvSpPr/>
          <p:nvPr/>
        </p:nvSpPr>
        <p:spPr>
          <a:xfrm>
            <a:off x="4005105" y="1375978"/>
            <a:ext cx="1760400" cy="7035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4000" b="1" i="0" u="none" strike="noStrike" cap="none">
                <a:solidFill>
                  <a:schemeClr val="lt1"/>
                </a:solidFill>
                <a:latin typeface="Comic Sans MS"/>
                <a:ea typeface="Comic Sans MS"/>
                <a:cs typeface="Comic Sans MS"/>
                <a:sym typeface="Comic Sans MS"/>
              </a:rPr>
              <a:t>[ST]</a:t>
            </a:r>
            <a:endParaRPr/>
          </a:p>
        </p:txBody>
      </p:sp>
      <p:grpSp>
        <p:nvGrpSpPr>
          <p:cNvPr id="768" name="Google Shape;768;p46"/>
          <p:cNvGrpSpPr/>
          <p:nvPr/>
        </p:nvGrpSpPr>
        <p:grpSpPr>
          <a:xfrm>
            <a:off x="5567283" y="1968647"/>
            <a:ext cx="6738477" cy="4272453"/>
            <a:chOff x="5567283" y="1968647"/>
            <a:chExt cx="6738477" cy="4272453"/>
          </a:xfrm>
        </p:grpSpPr>
        <p:cxnSp>
          <p:nvCxnSpPr>
            <p:cNvPr id="769" name="Google Shape;769;p46"/>
            <p:cNvCxnSpPr>
              <a:endCxn id="770" idx="0"/>
            </p:cNvCxnSpPr>
            <p:nvPr/>
          </p:nvCxnSpPr>
          <p:spPr>
            <a:xfrm>
              <a:off x="6705373" y="2581779"/>
              <a:ext cx="2146800" cy="2949000"/>
            </a:xfrm>
            <a:prstGeom prst="straightConnector1">
              <a:avLst/>
            </a:prstGeom>
            <a:noFill/>
            <a:ln w="9525" cap="flat" cmpd="sng">
              <a:solidFill>
                <a:srgbClr val="096CC5"/>
              </a:solidFill>
              <a:prstDash val="solid"/>
              <a:round/>
              <a:headEnd type="none" w="sm" len="sm"/>
              <a:tailEnd type="none" w="sm" len="sm"/>
            </a:ln>
          </p:spPr>
        </p:cxnSp>
        <p:sp>
          <p:nvSpPr>
            <p:cNvPr id="771" name="Google Shape;771;p46"/>
            <p:cNvSpPr/>
            <p:nvPr/>
          </p:nvSpPr>
          <p:spPr>
            <a:xfrm>
              <a:off x="5801400" y="258174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72" name="Google Shape;772;p46"/>
            <p:cNvSpPr txBox="1"/>
            <p:nvPr/>
          </p:nvSpPr>
          <p:spPr>
            <a:xfrm>
              <a:off x="6323187" y="19686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773" name="Google Shape;773;p46"/>
            <p:cNvSpPr txBox="1"/>
            <p:nvPr/>
          </p:nvSpPr>
          <p:spPr>
            <a:xfrm>
              <a:off x="5567283"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774" name="Google Shape;774;p46"/>
            <p:cNvSpPr txBox="1"/>
            <p:nvPr/>
          </p:nvSpPr>
          <p:spPr>
            <a:xfrm>
              <a:off x="11549760"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775" name="Google Shape;775;p46"/>
            <p:cNvSpPr/>
            <p:nvPr/>
          </p:nvSpPr>
          <p:spPr>
            <a:xfrm>
              <a:off x="11798689"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776" name="Google Shape;776;p46"/>
            <p:cNvCxnSpPr/>
            <p:nvPr/>
          </p:nvCxnSpPr>
          <p:spPr>
            <a:xfrm rot="10800000" flipH="1">
              <a:off x="8849699" y="4072179"/>
              <a:ext cx="387900" cy="1458600"/>
            </a:xfrm>
            <a:prstGeom prst="straightConnector1">
              <a:avLst/>
            </a:prstGeom>
            <a:noFill/>
            <a:ln w="9525" cap="flat" cmpd="sng">
              <a:solidFill>
                <a:srgbClr val="096CC5"/>
              </a:solidFill>
              <a:prstDash val="solid"/>
              <a:round/>
              <a:headEnd type="none" w="sm" len="sm"/>
              <a:tailEnd type="none" w="sm" len="sm"/>
            </a:ln>
          </p:spPr>
        </p:cxnSp>
        <p:sp>
          <p:nvSpPr>
            <p:cNvPr id="770" name="Google Shape;770;p46"/>
            <p:cNvSpPr/>
            <p:nvPr/>
          </p:nvSpPr>
          <p:spPr>
            <a:xfrm>
              <a:off x="8783623" y="55307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77" name="Google Shape;777;p46"/>
            <p:cNvSpPr txBox="1"/>
            <p:nvPr/>
          </p:nvSpPr>
          <p:spPr>
            <a:xfrm>
              <a:off x="8542831" y="56206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778" name="Google Shape;778;p46"/>
            <p:cNvSpPr txBox="1"/>
            <p:nvPr/>
          </p:nvSpPr>
          <p:spPr>
            <a:xfrm>
              <a:off x="10139867" y="57179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779" name="Google Shape;779;p46"/>
            <p:cNvSpPr txBox="1"/>
            <p:nvPr/>
          </p:nvSpPr>
          <p:spPr>
            <a:xfrm>
              <a:off x="9148437" y="34812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780" name="Google Shape;780;p46"/>
            <p:cNvCxnSpPr/>
            <p:nvPr/>
          </p:nvCxnSpPr>
          <p:spPr>
            <a:xfrm>
              <a:off x="9231262" y="4072318"/>
              <a:ext cx="1122900" cy="1522800"/>
            </a:xfrm>
            <a:prstGeom prst="straightConnector1">
              <a:avLst/>
            </a:prstGeom>
            <a:noFill/>
            <a:ln w="9525" cap="flat" cmpd="sng">
              <a:solidFill>
                <a:srgbClr val="096CC5"/>
              </a:solidFill>
              <a:prstDash val="solid"/>
              <a:round/>
              <a:headEnd type="none" w="sm" len="sm"/>
              <a:tailEnd type="none" w="sm" len="sm"/>
            </a:ln>
          </p:spPr>
        </p:cxnSp>
        <p:sp>
          <p:nvSpPr>
            <p:cNvPr id="781" name="Google Shape;781;p46"/>
            <p:cNvSpPr/>
            <p:nvPr/>
          </p:nvSpPr>
          <p:spPr>
            <a:xfrm>
              <a:off x="10285504" y="55226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2" name="Google Shape;782;p46"/>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3" name="Google Shape;783;p46"/>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4" name="Google Shape;784;p46"/>
            <p:cNvSpPr/>
            <p:nvPr/>
          </p:nvSpPr>
          <p:spPr>
            <a:xfrm>
              <a:off x="6636740" y="25236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89"/>
        <p:cNvGrpSpPr/>
        <p:nvPr/>
      </p:nvGrpSpPr>
      <p:grpSpPr>
        <a:xfrm>
          <a:off x="0" y="0"/>
          <a:ext cx="0" cy="0"/>
          <a:chOff x="0" y="0"/>
          <a:chExt cx="0" cy="0"/>
        </a:xfrm>
      </p:grpSpPr>
      <p:sp>
        <p:nvSpPr>
          <p:cNvPr id="790" name="Google Shape;790;p47"/>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pour compléter.</a:t>
            </a:r>
          </a:p>
        </p:txBody>
      </p:sp>
      <p:sp>
        <p:nvSpPr>
          <p:cNvPr id="791" name="Google Shape;791;p47"/>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[RJ] est une médiane dans le triangle </a:t>
            </a:r>
          </a:p>
        </p:txBody>
      </p:sp>
      <p:sp>
        <p:nvSpPr>
          <p:cNvPr id="792" name="Google Shape;792;p47"/>
          <p:cNvSpPr/>
          <p:nvPr/>
        </p:nvSpPr>
        <p:spPr>
          <a:xfrm>
            <a:off x="6884131" y="1383947"/>
            <a:ext cx="16587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4000" b="1" i="0" u="none" strike="noStrike" cap="none">
              <a:solidFill>
                <a:schemeClr val="dk2"/>
              </a:solidFill>
              <a:latin typeface="Comic Sans MS"/>
              <a:ea typeface="Comic Sans MS"/>
              <a:cs typeface="Comic Sans MS"/>
              <a:sym typeface="Comic Sans MS"/>
            </a:endParaRPr>
          </a:p>
        </p:txBody>
      </p:sp>
      <p:grpSp>
        <p:nvGrpSpPr>
          <p:cNvPr id="793" name="Google Shape;793;p47"/>
          <p:cNvGrpSpPr/>
          <p:nvPr/>
        </p:nvGrpSpPr>
        <p:grpSpPr>
          <a:xfrm>
            <a:off x="5567283" y="1968647"/>
            <a:ext cx="6738477" cy="4272453"/>
            <a:chOff x="5567283" y="1968647"/>
            <a:chExt cx="6738477" cy="4272453"/>
          </a:xfrm>
        </p:grpSpPr>
        <p:cxnSp>
          <p:nvCxnSpPr>
            <p:cNvPr id="794" name="Google Shape;794;p47"/>
            <p:cNvCxnSpPr>
              <a:endCxn id="795" idx="0"/>
            </p:cNvCxnSpPr>
            <p:nvPr/>
          </p:nvCxnSpPr>
          <p:spPr>
            <a:xfrm>
              <a:off x="6705373" y="2581779"/>
              <a:ext cx="2146800" cy="2949000"/>
            </a:xfrm>
            <a:prstGeom prst="straightConnector1">
              <a:avLst/>
            </a:prstGeom>
            <a:noFill/>
            <a:ln w="9525" cap="flat" cmpd="sng">
              <a:solidFill>
                <a:srgbClr val="096CC5"/>
              </a:solidFill>
              <a:prstDash val="solid"/>
              <a:round/>
              <a:headEnd type="none" w="sm" len="sm"/>
              <a:tailEnd type="none" w="sm" len="sm"/>
            </a:ln>
          </p:spPr>
        </p:cxnSp>
        <p:sp>
          <p:nvSpPr>
            <p:cNvPr id="796" name="Google Shape;796;p47"/>
            <p:cNvSpPr/>
            <p:nvPr/>
          </p:nvSpPr>
          <p:spPr>
            <a:xfrm>
              <a:off x="5801400" y="258174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97" name="Google Shape;797;p47"/>
            <p:cNvSpPr txBox="1"/>
            <p:nvPr/>
          </p:nvSpPr>
          <p:spPr>
            <a:xfrm>
              <a:off x="6323187" y="19686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798" name="Google Shape;798;p47"/>
            <p:cNvSpPr txBox="1"/>
            <p:nvPr/>
          </p:nvSpPr>
          <p:spPr>
            <a:xfrm>
              <a:off x="5567283"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799" name="Google Shape;799;p47"/>
            <p:cNvSpPr txBox="1"/>
            <p:nvPr/>
          </p:nvSpPr>
          <p:spPr>
            <a:xfrm>
              <a:off x="11549760"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800" name="Google Shape;800;p47"/>
            <p:cNvSpPr/>
            <p:nvPr/>
          </p:nvSpPr>
          <p:spPr>
            <a:xfrm>
              <a:off x="11798689"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801" name="Google Shape;801;p47"/>
            <p:cNvCxnSpPr/>
            <p:nvPr/>
          </p:nvCxnSpPr>
          <p:spPr>
            <a:xfrm rot="10800000" flipH="1">
              <a:off x="8849699" y="4072179"/>
              <a:ext cx="387900" cy="1458600"/>
            </a:xfrm>
            <a:prstGeom prst="straightConnector1">
              <a:avLst/>
            </a:prstGeom>
            <a:noFill/>
            <a:ln w="9525" cap="flat" cmpd="sng">
              <a:solidFill>
                <a:srgbClr val="096CC5"/>
              </a:solidFill>
              <a:prstDash val="solid"/>
              <a:round/>
              <a:headEnd type="none" w="sm" len="sm"/>
              <a:tailEnd type="none" w="sm" len="sm"/>
            </a:ln>
          </p:spPr>
        </p:cxnSp>
        <p:sp>
          <p:nvSpPr>
            <p:cNvPr id="795" name="Google Shape;795;p47"/>
            <p:cNvSpPr/>
            <p:nvPr/>
          </p:nvSpPr>
          <p:spPr>
            <a:xfrm>
              <a:off x="8783623" y="55307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02" name="Google Shape;802;p47"/>
            <p:cNvSpPr txBox="1"/>
            <p:nvPr/>
          </p:nvSpPr>
          <p:spPr>
            <a:xfrm>
              <a:off x="8542831" y="56206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803" name="Google Shape;803;p47"/>
            <p:cNvSpPr txBox="1"/>
            <p:nvPr/>
          </p:nvSpPr>
          <p:spPr>
            <a:xfrm>
              <a:off x="10139867" y="57179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804" name="Google Shape;804;p47"/>
            <p:cNvSpPr txBox="1"/>
            <p:nvPr/>
          </p:nvSpPr>
          <p:spPr>
            <a:xfrm>
              <a:off x="9148437" y="34812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805" name="Google Shape;805;p47"/>
            <p:cNvCxnSpPr/>
            <p:nvPr/>
          </p:nvCxnSpPr>
          <p:spPr>
            <a:xfrm>
              <a:off x="9231262" y="4072318"/>
              <a:ext cx="1122900" cy="1522800"/>
            </a:xfrm>
            <a:prstGeom prst="straightConnector1">
              <a:avLst/>
            </a:prstGeom>
            <a:noFill/>
            <a:ln w="9525" cap="flat" cmpd="sng">
              <a:solidFill>
                <a:srgbClr val="096CC5"/>
              </a:solidFill>
              <a:prstDash val="solid"/>
              <a:round/>
              <a:headEnd type="none" w="sm" len="sm"/>
              <a:tailEnd type="none" w="sm" len="sm"/>
            </a:ln>
          </p:spPr>
        </p:cxnSp>
        <p:sp>
          <p:nvSpPr>
            <p:cNvPr id="806" name="Google Shape;806;p47"/>
            <p:cNvSpPr/>
            <p:nvPr/>
          </p:nvSpPr>
          <p:spPr>
            <a:xfrm>
              <a:off x="10285504" y="55226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07" name="Google Shape;807;p47"/>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08" name="Google Shape;808;p47"/>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9" name="Google Shape;809;p47"/>
            <p:cNvSpPr/>
            <p:nvPr/>
          </p:nvSpPr>
          <p:spPr>
            <a:xfrm>
              <a:off x="6636740" y="25236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48"/>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pour compléter.</a:t>
            </a:r>
          </a:p>
        </p:txBody>
      </p:sp>
      <p:sp>
        <p:nvSpPr>
          <p:cNvPr id="816" name="Google Shape;816;p48"/>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[RJ] est une médiane dans le triangle</a:t>
            </a:r>
          </a:p>
        </p:txBody>
      </p:sp>
      <p:sp>
        <p:nvSpPr>
          <p:cNvPr id="817" name="Google Shape;817;p48"/>
          <p:cNvSpPr/>
          <p:nvPr/>
        </p:nvSpPr>
        <p:spPr>
          <a:xfrm>
            <a:off x="6839832" y="1419114"/>
            <a:ext cx="1658700" cy="5847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4000" b="1" i="0" u="none" strike="noStrike" cap="none">
                <a:solidFill>
                  <a:schemeClr val="lt1"/>
                </a:solidFill>
                <a:latin typeface="Comic Sans MS"/>
                <a:ea typeface="Comic Sans MS"/>
                <a:cs typeface="Comic Sans MS"/>
                <a:sym typeface="Comic Sans MS"/>
              </a:rPr>
              <a:t>RBT</a:t>
            </a:r>
            <a:endParaRPr/>
          </a:p>
        </p:txBody>
      </p:sp>
      <p:grpSp>
        <p:nvGrpSpPr>
          <p:cNvPr id="818" name="Google Shape;818;p48"/>
          <p:cNvGrpSpPr/>
          <p:nvPr/>
        </p:nvGrpSpPr>
        <p:grpSpPr>
          <a:xfrm>
            <a:off x="5567283" y="1968647"/>
            <a:ext cx="6738477" cy="4272453"/>
            <a:chOff x="5567283" y="1968647"/>
            <a:chExt cx="6738477" cy="4272453"/>
          </a:xfrm>
        </p:grpSpPr>
        <p:cxnSp>
          <p:nvCxnSpPr>
            <p:cNvPr id="819" name="Google Shape;819;p48"/>
            <p:cNvCxnSpPr>
              <a:endCxn id="820" idx="0"/>
            </p:cNvCxnSpPr>
            <p:nvPr/>
          </p:nvCxnSpPr>
          <p:spPr>
            <a:xfrm>
              <a:off x="6705373" y="2581779"/>
              <a:ext cx="2146800" cy="2949000"/>
            </a:xfrm>
            <a:prstGeom prst="straightConnector1">
              <a:avLst/>
            </a:prstGeom>
            <a:noFill/>
            <a:ln w="9525" cap="flat" cmpd="sng">
              <a:solidFill>
                <a:srgbClr val="096CC5"/>
              </a:solidFill>
              <a:prstDash val="solid"/>
              <a:round/>
              <a:headEnd type="none" w="sm" len="sm"/>
              <a:tailEnd type="none" w="sm" len="sm"/>
            </a:ln>
          </p:spPr>
        </p:cxnSp>
        <p:sp>
          <p:nvSpPr>
            <p:cNvPr id="821" name="Google Shape;821;p48"/>
            <p:cNvSpPr/>
            <p:nvPr/>
          </p:nvSpPr>
          <p:spPr>
            <a:xfrm>
              <a:off x="5801400" y="258174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22" name="Google Shape;822;p48"/>
            <p:cNvSpPr txBox="1"/>
            <p:nvPr/>
          </p:nvSpPr>
          <p:spPr>
            <a:xfrm>
              <a:off x="6323187" y="19686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823" name="Google Shape;823;p48"/>
            <p:cNvSpPr txBox="1"/>
            <p:nvPr/>
          </p:nvSpPr>
          <p:spPr>
            <a:xfrm>
              <a:off x="5567283"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824" name="Google Shape;824;p48"/>
            <p:cNvSpPr txBox="1"/>
            <p:nvPr/>
          </p:nvSpPr>
          <p:spPr>
            <a:xfrm>
              <a:off x="11549760"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825" name="Google Shape;825;p48"/>
            <p:cNvSpPr/>
            <p:nvPr/>
          </p:nvSpPr>
          <p:spPr>
            <a:xfrm>
              <a:off x="11798689"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826" name="Google Shape;826;p48"/>
            <p:cNvCxnSpPr/>
            <p:nvPr/>
          </p:nvCxnSpPr>
          <p:spPr>
            <a:xfrm rot="10800000" flipH="1">
              <a:off x="8849699" y="4072179"/>
              <a:ext cx="387900" cy="1458600"/>
            </a:xfrm>
            <a:prstGeom prst="straightConnector1">
              <a:avLst/>
            </a:prstGeom>
            <a:noFill/>
            <a:ln w="9525" cap="flat" cmpd="sng">
              <a:solidFill>
                <a:srgbClr val="096CC5"/>
              </a:solidFill>
              <a:prstDash val="solid"/>
              <a:round/>
              <a:headEnd type="none" w="sm" len="sm"/>
              <a:tailEnd type="none" w="sm" len="sm"/>
            </a:ln>
          </p:spPr>
        </p:cxnSp>
        <p:sp>
          <p:nvSpPr>
            <p:cNvPr id="820" name="Google Shape;820;p48"/>
            <p:cNvSpPr/>
            <p:nvPr/>
          </p:nvSpPr>
          <p:spPr>
            <a:xfrm>
              <a:off x="8783623" y="55307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27" name="Google Shape;827;p48"/>
            <p:cNvSpPr txBox="1"/>
            <p:nvPr/>
          </p:nvSpPr>
          <p:spPr>
            <a:xfrm>
              <a:off x="8542831" y="56206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828" name="Google Shape;828;p48"/>
            <p:cNvSpPr txBox="1"/>
            <p:nvPr/>
          </p:nvSpPr>
          <p:spPr>
            <a:xfrm>
              <a:off x="10139867" y="57179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829" name="Google Shape;829;p48"/>
            <p:cNvSpPr txBox="1"/>
            <p:nvPr/>
          </p:nvSpPr>
          <p:spPr>
            <a:xfrm>
              <a:off x="9148437" y="34812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830" name="Google Shape;830;p48"/>
            <p:cNvCxnSpPr/>
            <p:nvPr/>
          </p:nvCxnSpPr>
          <p:spPr>
            <a:xfrm>
              <a:off x="9231262" y="4072318"/>
              <a:ext cx="1122900" cy="1522800"/>
            </a:xfrm>
            <a:prstGeom prst="straightConnector1">
              <a:avLst/>
            </a:prstGeom>
            <a:noFill/>
            <a:ln w="9525" cap="flat" cmpd="sng">
              <a:solidFill>
                <a:srgbClr val="096CC5"/>
              </a:solidFill>
              <a:prstDash val="solid"/>
              <a:round/>
              <a:headEnd type="none" w="sm" len="sm"/>
              <a:tailEnd type="none" w="sm" len="sm"/>
            </a:ln>
          </p:spPr>
        </p:cxnSp>
        <p:sp>
          <p:nvSpPr>
            <p:cNvPr id="831" name="Google Shape;831;p48"/>
            <p:cNvSpPr/>
            <p:nvPr/>
          </p:nvSpPr>
          <p:spPr>
            <a:xfrm>
              <a:off x="10285504" y="55226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32" name="Google Shape;832;p48"/>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33" name="Google Shape;833;p48"/>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cxnSp>
        <p:nvCxnSpPr>
          <p:cNvPr id="834" name="Google Shape;834;p48"/>
          <p:cNvCxnSpPr>
            <a:stCxn id="821" idx="1"/>
            <a:endCxn id="831" idx="1"/>
          </p:cNvCxnSpPr>
          <p:nvPr/>
        </p:nvCxnSpPr>
        <p:spPr>
          <a:xfrm>
            <a:off x="6691482" y="2581763"/>
            <a:ext cx="3614100" cy="2961000"/>
          </a:xfrm>
          <a:prstGeom prst="straightConnector1">
            <a:avLst/>
          </a:prstGeom>
          <a:noFill/>
          <a:ln w="9525" cap="flat" cmpd="sng">
            <a:solidFill>
              <a:srgbClr val="C00000"/>
            </a:solidFill>
            <a:prstDash val="solid"/>
            <a:round/>
            <a:headEnd type="none" w="sm" len="sm"/>
            <a:tailEnd type="none" w="sm" len="sm"/>
          </a:ln>
        </p:spPr>
      </p:cxnSp>
      <p:sp>
        <p:nvSpPr>
          <p:cNvPr id="835" name="Google Shape;835;p48"/>
          <p:cNvSpPr/>
          <p:nvPr/>
        </p:nvSpPr>
        <p:spPr>
          <a:xfrm>
            <a:off x="6636740" y="25236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sp>
        <p:nvSpPr>
          <p:cNvPr id="841" name="Google Shape;841;p49"/>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pour compléter.</a:t>
            </a:r>
          </a:p>
        </p:txBody>
      </p:sp>
      <p:sp>
        <p:nvSpPr>
          <p:cNvPr id="842" name="Google Shape;842;p49"/>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[SK] est une médiane dans </a:t>
            </a:r>
            <a:r>
              <a:rPr lang="fr-FR" sz="2800">
                <a:solidFill>
                  <a:srgbClr val="595959"/>
                </a:solidFill>
                <a:latin typeface="Comic Sans MS"/>
                <a:ea typeface="Comic Sans MS"/>
                <a:cs typeface="Comic Sans MS"/>
                <a:sym typeface="Comic Sans MS"/>
              </a:rPr>
              <a:t>le triangle</a:t>
            </a:r>
            <a:r>
              <a:rPr lang="fr-FR" sz="2800" b="0" i="0" u="none" strike="noStrike" cap="none">
                <a:solidFill>
                  <a:srgbClr val="595959"/>
                </a:solidFill>
                <a:latin typeface="Comic Sans MS"/>
                <a:ea typeface="Comic Sans MS"/>
                <a:cs typeface="Comic Sans MS"/>
                <a:sym typeface="Comic Sans MS"/>
              </a:rPr>
              <a:t> </a:t>
            </a:r>
          </a:p>
        </p:txBody>
      </p:sp>
      <p:sp>
        <p:nvSpPr>
          <p:cNvPr id="843" name="Google Shape;843;p49"/>
          <p:cNvSpPr/>
          <p:nvPr/>
        </p:nvSpPr>
        <p:spPr>
          <a:xfrm>
            <a:off x="6949423" y="1383947"/>
            <a:ext cx="16587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4000" b="1" i="0" u="none" strike="noStrike" cap="none">
              <a:solidFill>
                <a:schemeClr val="dk2"/>
              </a:solidFill>
              <a:latin typeface="Comic Sans MS"/>
              <a:ea typeface="Comic Sans MS"/>
              <a:cs typeface="Comic Sans MS"/>
              <a:sym typeface="Comic Sans MS"/>
            </a:endParaRPr>
          </a:p>
        </p:txBody>
      </p:sp>
      <p:grpSp>
        <p:nvGrpSpPr>
          <p:cNvPr id="844" name="Google Shape;844;p49"/>
          <p:cNvGrpSpPr/>
          <p:nvPr/>
        </p:nvGrpSpPr>
        <p:grpSpPr>
          <a:xfrm>
            <a:off x="5567283" y="1968647"/>
            <a:ext cx="6738477" cy="4272453"/>
            <a:chOff x="5567283" y="1968647"/>
            <a:chExt cx="6738477" cy="4272453"/>
          </a:xfrm>
        </p:grpSpPr>
        <p:cxnSp>
          <p:nvCxnSpPr>
            <p:cNvPr id="845" name="Google Shape;845;p49"/>
            <p:cNvCxnSpPr>
              <a:endCxn id="846" idx="0"/>
            </p:cNvCxnSpPr>
            <p:nvPr/>
          </p:nvCxnSpPr>
          <p:spPr>
            <a:xfrm>
              <a:off x="6705373" y="2581779"/>
              <a:ext cx="2146800" cy="2949000"/>
            </a:xfrm>
            <a:prstGeom prst="straightConnector1">
              <a:avLst/>
            </a:prstGeom>
            <a:noFill/>
            <a:ln w="9525" cap="flat" cmpd="sng">
              <a:solidFill>
                <a:srgbClr val="096CC5"/>
              </a:solidFill>
              <a:prstDash val="solid"/>
              <a:round/>
              <a:headEnd type="none" w="sm" len="sm"/>
              <a:tailEnd type="none" w="sm" len="sm"/>
            </a:ln>
          </p:spPr>
        </p:cxnSp>
        <p:sp>
          <p:nvSpPr>
            <p:cNvPr id="847" name="Google Shape;847;p49"/>
            <p:cNvSpPr/>
            <p:nvPr/>
          </p:nvSpPr>
          <p:spPr>
            <a:xfrm>
              <a:off x="5801400" y="258174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48" name="Google Shape;848;p49"/>
            <p:cNvSpPr txBox="1"/>
            <p:nvPr/>
          </p:nvSpPr>
          <p:spPr>
            <a:xfrm>
              <a:off x="6323187" y="19686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849" name="Google Shape;849;p49"/>
            <p:cNvSpPr txBox="1"/>
            <p:nvPr/>
          </p:nvSpPr>
          <p:spPr>
            <a:xfrm>
              <a:off x="5567283"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850" name="Google Shape;850;p49"/>
            <p:cNvSpPr txBox="1"/>
            <p:nvPr/>
          </p:nvSpPr>
          <p:spPr>
            <a:xfrm>
              <a:off x="11549760"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851" name="Google Shape;851;p49"/>
            <p:cNvSpPr/>
            <p:nvPr/>
          </p:nvSpPr>
          <p:spPr>
            <a:xfrm>
              <a:off x="11798689"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852" name="Google Shape;852;p49"/>
            <p:cNvCxnSpPr/>
            <p:nvPr/>
          </p:nvCxnSpPr>
          <p:spPr>
            <a:xfrm rot="10800000" flipH="1">
              <a:off x="8849699" y="4072179"/>
              <a:ext cx="387900" cy="1458600"/>
            </a:xfrm>
            <a:prstGeom prst="straightConnector1">
              <a:avLst/>
            </a:prstGeom>
            <a:noFill/>
            <a:ln w="9525" cap="flat" cmpd="sng">
              <a:solidFill>
                <a:srgbClr val="096CC5"/>
              </a:solidFill>
              <a:prstDash val="solid"/>
              <a:round/>
              <a:headEnd type="none" w="sm" len="sm"/>
              <a:tailEnd type="none" w="sm" len="sm"/>
            </a:ln>
          </p:spPr>
        </p:cxnSp>
        <p:sp>
          <p:nvSpPr>
            <p:cNvPr id="846" name="Google Shape;846;p49"/>
            <p:cNvSpPr/>
            <p:nvPr/>
          </p:nvSpPr>
          <p:spPr>
            <a:xfrm>
              <a:off x="8783623" y="55307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53" name="Google Shape;853;p49"/>
            <p:cNvSpPr txBox="1"/>
            <p:nvPr/>
          </p:nvSpPr>
          <p:spPr>
            <a:xfrm>
              <a:off x="8542831" y="56206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854" name="Google Shape;854;p49"/>
            <p:cNvSpPr txBox="1"/>
            <p:nvPr/>
          </p:nvSpPr>
          <p:spPr>
            <a:xfrm>
              <a:off x="10139867" y="57179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855" name="Google Shape;855;p49"/>
            <p:cNvSpPr txBox="1"/>
            <p:nvPr/>
          </p:nvSpPr>
          <p:spPr>
            <a:xfrm>
              <a:off x="9148437" y="34812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856" name="Google Shape;856;p49"/>
            <p:cNvCxnSpPr/>
            <p:nvPr/>
          </p:nvCxnSpPr>
          <p:spPr>
            <a:xfrm>
              <a:off x="9231262" y="4072318"/>
              <a:ext cx="1122900" cy="1522800"/>
            </a:xfrm>
            <a:prstGeom prst="straightConnector1">
              <a:avLst/>
            </a:prstGeom>
            <a:noFill/>
            <a:ln w="9525" cap="flat" cmpd="sng">
              <a:solidFill>
                <a:srgbClr val="096CC5"/>
              </a:solidFill>
              <a:prstDash val="solid"/>
              <a:round/>
              <a:headEnd type="none" w="sm" len="sm"/>
              <a:tailEnd type="none" w="sm" len="sm"/>
            </a:ln>
          </p:spPr>
        </p:cxnSp>
        <p:sp>
          <p:nvSpPr>
            <p:cNvPr id="857" name="Google Shape;857;p49"/>
            <p:cNvSpPr/>
            <p:nvPr/>
          </p:nvSpPr>
          <p:spPr>
            <a:xfrm>
              <a:off x="10285504" y="55226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58" name="Google Shape;858;p49"/>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59" name="Google Shape;859;p49"/>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60" name="Google Shape;860;p49"/>
            <p:cNvSpPr/>
            <p:nvPr/>
          </p:nvSpPr>
          <p:spPr>
            <a:xfrm>
              <a:off x="6636740" y="25236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cxnSp>
        <p:nvCxnSpPr>
          <p:cNvPr id="866" name="Google Shape;866;p50"/>
          <p:cNvCxnSpPr/>
          <p:nvPr/>
        </p:nvCxnSpPr>
        <p:spPr>
          <a:xfrm rot="10800000" flipH="1">
            <a:off x="5801400" y="4072390"/>
            <a:ext cx="3429900" cy="1529400"/>
          </a:xfrm>
          <a:prstGeom prst="straightConnector1">
            <a:avLst/>
          </a:prstGeom>
          <a:noFill/>
          <a:ln w="9525" cap="flat" cmpd="sng">
            <a:solidFill>
              <a:srgbClr val="C00000"/>
            </a:solidFill>
            <a:prstDash val="solid"/>
            <a:round/>
            <a:headEnd type="none" w="sm" len="sm"/>
            <a:tailEnd type="none" w="sm" len="sm"/>
          </a:ln>
        </p:spPr>
      </p:cxnSp>
      <p:sp>
        <p:nvSpPr>
          <p:cNvPr id="867" name="Google Shape;867;p50"/>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pour compléter.</a:t>
            </a:r>
          </a:p>
        </p:txBody>
      </p:sp>
      <p:sp>
        <p:nvSpPr>
          <p:cNvPr id="868" name="Google Shape;868;p50"/>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[SK] est une médiane dans le triangle </a:t>
            </a:r>
          </a:p>
        </p:txBody>
      </p:sp>
      <p:sp>
        <p:nvSpPr>
          <p:cNvPr id="869" name="Google Shape;869;p50"/>
          <p:cNvSpPr/>
          <p:nvPr/>
        </p:nvSpPr>
        <p:spPr>
          <a:xfrm>
            <a:off x="6739267" y="1405479"/>
            <a:ext cx="1658700" cy="5847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4000" b="1" i="0" u="none" strike="noStrike" cap="none">
                <a:solidFill>
                  <a:schemeClr val="lt1"/>
                </a:solidFill>
                <a:latin typeface="Comic Sans MS"/>
                <a:ea typeface="Comic Sans MS"/>
                <a:cs typeface="Comic Sans MS"/>
                <a:sym typeface="Comic Sans MS"/>
              </a:rPr>
              <a:t>RST</a:t>
            </a:r>
            <a:endParaRPr/>
          </a:p>
        </p:txBody>
      </p:sp>
      <p:sp>
        <p:nvSpPr>
          <p:cNvPr id="870" name="Google Shape;870;p50"/>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71" name="Google Shape;871;p50"/>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872" name="Google Shape;872;p50"/>
          <p:cNvGrpSpPr/>
          <p:nvPr/>
        </p:nvGrpSpPr>
        <p:grpSpPr>
          <a:xfrm>
            <a:off x="5567283" y="1968647"/>
            <a:ext cx="6738477" cy="4272453"/>
            <a:chOff x="5567283" y="1968647"/>
            <a:chExt cx="6738477" cy="4272453"/>
          </a:xfrm>
        </p:grpSpPr>
        <p:cxnSp>
          <p:nvCxnSpPr>
            <p:cNvPr id="873" name="Google Shape;873;p50"/>
            <p:cNvCxnSpPr>
              <a:endCxn id="874" idx="0"/>
            </p:cNvCxnSpPr>
            <p:nvPr/>
          </p:nvCxnSpPr>
          <p:spPr>
            <a:xfrm>
              <a:off x="6705373" y="2581779"/>
              <a:ext cx="2146800" cy="2949000"/>
            </a:xfrm>
            <a:prstGeom prst="straightConnector1">
              <a:avLst/>
            </a:prstGeom>
            <a:noFill/>
            <a:ln w="9525" cap="flat" cmpd="sng">
              <a:solidFill>
                <a:srgbClr val="096CC5"/>
              </a:solidFill>
              <a:prstDash val="solid"/>
              <a:round/>
              <a:headEnd type="none" w="sm" len="sm"/>
              <a:tailEnd type="none" w="sm" len="sm"/>
            </a:ln>
          </p:spPr>
        </p:cxnSp>
        <p:sp>
          <p:nvSpPr>
            <p:cNvPr id="875" name="Google Shape;875;p50"/>
            <p:cNvSpPr/>
            <p:nvPr/>
          </p:nvSpPr>
          <p:spPr>
            <a:xfrm>
              <a:off x="5801400" y="258174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76" name="Google Shape;876;p50"/>
            <p:cNvSpPr txBox="1"/>
            <p:nvPr/>
          </p:nvSpPr>
          <p:spPr>
            <a:xfrm>
              <a:off x="6323187" y="19686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877" name="Google Shape;877;p50"/>
            <p:cNvSpPr txBox="1"/>
            <p:nvPr/>
          </p:nvSpPr>
          <p:spPr>
            <a:xfrm>
              <a:off x="5567283"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878" name="Google Shape;878;p50"/>
            <p:cNvSpPr txBox="1"/>
            <p:nvPr/>
          </p:nvSpPr>
          <p:spPr>
            <a:xfrm>
              <a:off x="11549760"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879" name="Google Shape;879;p50"/>
            <p:cNvSpPr/>
            <p:nvPr/>
          </p:nvSpPr>
          <p:spPr>
            <a:xfrm>
              <a:off x="11798689"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880" name="Google Shape;880;p50"/>
            <p:cNvCxnSpPr/>
            <p:nvPr/>
          </p:nvCxnSpPr>
          <p:spPr>
            <a:xfrm rot="10800000" flipH="1">
              <a:off x="8849699" y="4072179"/>
              <a:ext cx="387900" cy="1458600"/>
            </a:xfrm>
            <a:prstGeom prst="straightConnector1">
              <a:avLst/>
            </a:prstGeom>
            <a:noFill/>
            <a:ln w="9525" cap="flat" cmpd="sng">
              <a:solidFill>
                <a:srgbClr val="096CC5"/>
              </a:solidFill>
              <a:prstDash val="solid"/>
              <a:round/>
              <a:headEnd type="none" w="sm" len="sm"/>
              <a:tailEnd type="none" w="sm" len="sm"/>
            </a:ln>
          </p:spPr>
        </p:cxnSp>
        <p:sp>
          <p:nvSpPr>
            <p:cNvPr id="874" name="Google Shape;874;p50"/>
            <p:cNvSpPr/>
            <p:nvPr/>
          </p:nvSpPr>
          <p:spPr>
            <a:xfrm>
              <a:off x="8783623" y="55307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81" name="Google Shape;881;p50"/>
            <p:cNvSpPr txBox="1"/>
            <p:nvPr/>
          </p:nvSpPr>
          <p:spPr>
            <a:xfrm>
              <a:off x="8542831" y="56206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882" name="Google Shape;882;p50"/>
            <p:cNvSpPr txBox="1"/>
            <p:nvPr/>
          </p:nvSpPr>
          <p:spPr>
            <a:xfrm>
              <a:off x="10139867" y="57179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883" name="Google Shape;883;p50"/>
            <p:cNvSpPr txBox="1"/>
            <p:nvPr/>
          </p:nvSpPr>
          <p:spPr>
            <a:xfrm>
              <a:off x="9148437" y="34812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884" name="Google Shape;884;p50"/>
            <p:cNvCxnSpPr/>
            <p:nvPr/>
          </p:nvCxnSpPr>
          <p:spPr>
            <a:xfrm>
              <a:off x="9231262" y="4072318"/>
              <a:ext cx="1122900" cy="1522800"/>
            </a:xfrm>
            <a:prstGeom prst="straightConnector1">
              <a:avLst/>
            </a:prstGeom>
            <a:noFill/>
            <a:ln w="9525" cap="flat" cmpd="sng">
              <a:solidFill>
                <a:srgbClr val="096CC5"/>
              </a:solidFill>
              <a:prstDash val="solid"/>
              <a:round/>
              <a:headEnd type="none" w="sm" len="sm"/>
              <a:tailEnd type="none" w="sm" len="sm"/>
            </a:ln>
          </p:spPr>
        </p:cxnSp>
        <p:sp>
          <p:nvSpPr>
            <p:cNvPr id="885" name="Google Shape;885;p50"/>
            <p:cNvSpPr/>
            <p:nvPr/>
          </p:nvSpPr>
          <p:spPr>
            <a:xfrm>
              <a:off x="10285504" y="55226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86" name="Google Shape;886;p50"/>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87" name="Google Shape;887;p50"/>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88" name="Google Shape;888;p50"/>
            <p:cNvSpPr/>
            <p:nvPr/>
          </p:nvSpPr>
          <p:spPr>
            <a:xfrm>
              <a:off x="6636740" y="25236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51"/>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pour compléter.</a:t>
            </a:r>
          </a:p>
        </p:txBody>
      </p:sp>
      <p:sp>
        <p:nvSpPr>
          <p:cNvPr id="895" name="Google Shape;895;p51"/>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en-US" sz="2800" b="0" i="0" u="none" strike="noStrike" cap="none">
                <a:solidFill>
                  <a:srgbClr val="595959"/>
                </a:solidFill>
                <a:latin typeface="Comic Sans MS"/>
                <a:ea typeface="Comic Sans MS"/>
                <a:cs typeface="Comic Sans MS"/>
                <a:sym typeface="Comic Sans MS"/>
              </a:rPr>
              <a:t>BJ =                   ÷ 4</a:t>
            </a:r>
            <a:endParaRPr sz="2800" b="0" i="0" u="none" strike="noStrike" cap="none">
              <a:solidFill>
                <a:srgbClr val="595959"/>
              </a:solidFill>
              <a:latin typeface="Comic Sans MS"/>
              <a:ea typeface="Comic Sans MS"/>
              <a:cs typeface="Comic Sans MS"/>
              <a:sym typeface="Comic Sans MS"/>
            </a:endParaRPr>
          </a:p>
        </p:txBody>
      </p:sp>
      <p:sp>
        <p:nvSpPr>
          <p:cNvPr id="896" name="Google Shape;896;p51"/>
          <p:cNvSpPr/>
          <p:nvPr/>
        </p:nvSpPr>
        <p:spPr>
          <a:xfrm>
            <a:off x="1449122" y="1433457"/>
            <a:ext cx="16587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4000" b="1" i="0" u="none" strike="noStrike" cap="none">
              <a:solidFill>
                <a:schemeClr val="dk2"/>
              </a:solidFill>
              <a:latin typeface="Comic Sans MS"/>
              <a:ea typeface="Comic Sans MS"/>
              <a:cs typeface="Comic Sans MS"/>
              <a:sym typeface="Comic Sans MS"/>
            </a:endParaRPr>
          </a:p>
        </p:txBody>
      </p:sp>
      <p:grpSp>
        <p:nvGrpSpPr>
          <p:cNvPr id="897" name="Google Shape;897;p51"/>
          <p:cNvGrpSpPr/>
          <p:nvPr/>
        </p:nvGrpSpPr>
        <p:grpSpPr>
          <a:xfrm>
            <a:off x="5567283" y="1968647"/>
            <a:ext cx="6738477" cy="4272453"/>
            <a:chOff x="5567283" y="1968647"/>
            <a:chExt cx="6738477" cy="4272453"/>
          </a:xfrm>
        </p:grpSpPr>
        <p:cxnSp>
          <p:nvCxnSpPr>
            <p:cNvPr id="898" name="Google Shape;898;p51"/>
            <p:cNvCxnSpPr>
              <a:endCxn id="899" idx="0"/>
            </p:cNvCxnSpPr>
            <p:nvPr/>
          </p:nvCxnSpPr>
          <p:spPr>
            <a:xfrm>
              <a:off x="6705373" y="2581779"/>
              <a:ext cx="2146800" cy="2949000"/>
            </a:xfrm>
            <a:prstGeom prst="straightConnector1">
              <a:avLst/>
            </a:prstGeom>
            <a:noFill/>
            <a:ln w="9525" cap="flat" cmpd="sng">
              <a:solidFill>
                <a:srgbClr val="096CC5"/>
              </a:solidFill>
              <a:prstDash val="solid"/>
              <a:round/>
              <a:headEnd type="none" w="sm" len="sm"/>
              <a:tailEnd type="none" w="sm" len="sm"/>
            </a:ln>
          </p:spPr>
        </p:cxnSp>
        <p:sp>
          <p:nvSpPr>
            <p:cNvPr id="900" name="Google Shape;900;p51"/>
            <p:cNvSpPr/>
            <p:nvPr/>
          </p:nvSpPr>
          <p:spPr>
            <a:xfrm>
              <a:off x="5801400" y="258174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01" name="Google Shape;901;p51"/>
            <p:cNvSpPr txBox="1"/>
            <p:nvPr/>
          </p:nvSpPr>
          <p:spPr>
            <a:xfrm>
              <a:off x="6323187" y="19686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902" name="Google Shape;902;p51"/>
            <p:cNvSpPr txBox="1"/>
            <p:nvPr/>
          </p:nvSpPr>
          <p:spPr>
            <a:xfrm>
              <a:off x="5567283"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903" name="Google Shape;903;p51"/>
            <p:cNvSpPr txBox="1"/>
            <p:nvPr/>
          </p:nvSpPr>
          <p:spPr>
            <a:xfrm>
              <a:off x="11549760"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904" name="Google Shape;904;p51"/>
            <p:cNvSpPr/>
            <p:nvPr/>
          </p:nvSpPr>
          <p:spPr>
            <a:xfrm>
              <a:off x="11798689"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905" name="Google Shape;905;p51"/>
            <p:cNvCxnSpPr/>
            <p:nvPr/>
          </p:nvCxnSpPr>
          <p:spPr>
            <a:xfrm rot="10800000" flipH="1">
              <a:off x="8849699" y="4072179"/>
              <a:ext cx="387900" cy="1458600"/>
            </a:xfrm>
            <a:prstGeom prst="straightConnector1">
              <a:avLst/>
            </a:prstGeom>
            <a:noFill/>
            <a:ln w="9525" cap="flat" cmpd="sng">
              <a:solidFill>
                <a:srgbClr val="096CC5"/>
              </a:solidFill>
              <a:prstDash val="solid"/>
              <a:round/>
              <a:headEnd type="none" w="sm" len="sm"/>
              <a:tailEnd type="none" w="sm" len="sm"/>
            </a:ln>
          </p:spPr>
        </p:cxnSp>
        <p:sp>
          <p:nvSpPr>
            <p:cNvPr id="899" name="Google Shape;899;p51"/>
            <p:cNvSpPr/>
            <p:nvPr/>
          </p:nvSpPr>
          <p:spPr>
            <a:xfrm>
              <a:off x="8783623" y="55307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06" name="Google Shape;906;p51"/>
            <p:cNvSpPr txBox="1"/>
            <p:nvPr/>
          </p:nvSpPr>
          <p:spPr>
            <a:xfrm>
              <a:off x="8542831" y="56206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907" name="Google Shape;907;p51"/>
            <p:cNvSpPr txBox="1"/>
            <p:nvPr/>
          </p:nvSpPr>
          <p:spPr>
            <a:xfrm>
              <a:off x="10139867" y="57179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908" name="Google Shape;908;p51"/>
            <p:cNvSpPr txBox="1"/>
            <p:nvPr/>
          </p:nvSpPr>
          <p:spPr>
            <a:xfrm>
              <a:off x="9148437" y="34812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909" name="Google Shape;909;p51"/>
            <p:cNvCxnSpPr/>
            <p:nvPr/>
          </p:nvCxnSpPr>
          <p:spPr>
            <a:xfrm>
              <a:off x="9231262" y="4072318"/>
              <a:ext cx="1122900" cy="1522800"/>
            </a:xfrm>
            <a:prstGeom prst="straightConnector1">
              <a:avLst/>
            </a:prstGeom>
            <a:noFill/>
            <a:ln w="9525" cap="flat" cmpd="sng">
              <a:solidFill>
                <a:srgbClr val="096CC5"/>
              </a:solidFill>
              <a:prstDash val="solid"/>
              <a:round/>
              <a:headEnd type="none" w="sm" len="sm"/>
              <a:tailEnd type="none" w="sm" len="sm"/>
            </a:ln>
          </p:spPr>
        </p:cxnSp>
        <p:sp>
          <p:nvSpPr>
            <p:cNvPr id="910" name="Google Shape;910;p51"/>
            <p:cNvSpPr/>
            <p:nvPr/>
          </p:nvSpPr>
          <p:spPr>
            <a:xfrm>
              <a:off x="10285504" y="55226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11" name="Google Shape;911;p51"/>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12" name="Google Shape;912;p51"/>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913" name="Google Shape;913;p51"/>
            <p:cNvSpPr/>
            <p:nvPr/>
          </p:nvSpPr>
          <p:spPr>
            <a:xfrm>
              <a:off x="6636740" y="25236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18"/>
        <p:cNvGrpSpPr/>
        <p:nvPr/>
      </p:nvGrpSpPr>
      <p:grpSpPr>
        <a:xfrm>
          <a:off x="0" y="0"/>
          <a:ext cx="0" cy="0"/>
          <a:chOff x="0" y="0"/>
          <a:chExt cx="0" cy="0"/>
        </a:xfrm>
      </p:grpSpPr>
      <p:sp>
        <p:nvSpPr>
          <p:cNvPr id="919" name="Google Shape;919;p52"/>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pour compléter.</a:t>
            </a:r>
          </a:p>
        </p:txBody>
      </p:sp>
      <p:sp>
        <p:nvSpPr>
          <p:cNvPr id="920" name="Google Shape;920;p52"/>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en-US" sz="2800" b="0" i="0" u="none" strike="noStrike" cap="none">
                <a:solidFill>
                  <a:srgbClr val="595959"/>
                </a:solidFill>
                <a:latin typeface="Comic Sans MS"/>
                <a:ea typeface="Comic Sans MS"/>
                <a:cs typeface="Comic Sans MS"/>
                <a:sym typeface="Comic Sans MS"/>
              </a:rPr>
              <a:t>BJ =                   ÷ 4</a:t>
            </a:r>
            <a:endParaRPr sz="2800" b="0" i="0" u="none" strike="noStrike" cap="none">
              <a:solidFill>
                <a:srgbClr val="595959"/>
              </a:solidFill>
              <a:latin typeface="Comic Sans MS"/>
              <a:ea typeface="Comic Sans MS"/>
              <a:cs typeface="Comic Sans MS"/>
              <a:sym typeface="Comic Sans MS"/>
            </a:endParaRPr>
          </a:p>
        </p:txBody>
      </p:sp>
      <p:sp>
        <p:nvSpPr>
          <p:cNvPr id="921" name="Google Shape;921;p52"/>
          <p:cNvSpPr/>
          <p:nvPr/>
        </p:nvSpPr>
        <p:spPr>
          <a:xfrm>
            <a:off x="1449122" y="1433457"/>
            <a:ext cx="1658700" cy="5847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4000" b="1" i="0" u="none" strike="noStrike" cap="none">
                <a:solidFill>
                  <a:schemeClr val="lt1"/>
                </a:solidFill>
                <a:latin typeface="Comic Sans MS"/>
                <a:ea typeface="Comic Sans MS"/>
                <a:cs typeface="Comic Sans MS"/>
                <a:sym typeface="Comic Sans MS"/>
              </a:rPr>
              <a:t>ST</a:t>
            </a:r>
            <a:endParaRPr/>
          </a:p>
        </p:txBody>
      </p:sp>
      <p:grpSp>
        <p:nvGrpSpPr>
          <p:cNvPr id="922" name="Google Shape;922;p52"/>
          <p:cNvGrpSpPr/>
          <p:nvPr/>
        </p:nvGrpSpPr>
        <p:grpSpPr>
          <a:xfrm>
            <a:off x="5567283" y="1968647"/>
            <a:ext cx="6738477" cy="4272453"/>
            <a:chOff x="5567283" y="1968647"/>
            <a:chExt cx="6738477" cy="4272453"/>
          </a:xfrm>
        </p:grpSpPr>
        <p:cxnSp>
          <p:nvCxnSpPr>
            <p:cNvPr id="923" name="Google Shape;923;p52"/>
            <p:cNvCxnSpPr>
              <a:endCxn id="924" idx="0"/>
            </p:cNvCxnSpPr>
            <p:nvPr/>
          </p:nvCxnSpPr>
          <p:spPr>
            <a:xfrm>
              <a:off x="6705373" y="2581779"/>
              <a:ext cx="2146800" cy="2949000"/>
            </a:xfrm>
            <a:prstGeom prst="straightConnector1">
              <a:avLst/>
            </a:prstGeom>
            <a:noFill/>
            <a:ln w="9525" cap="flat" cmpd="sng">
              <a:solidFill>
                <a:srgbClr val="096CC5"/>
              </a:solidFill>
              <a:prstDash val="solid"/>
              <a:round/>
              <a:headEnd type="none" w="sm" len="sm"/>
              <a:tailEnd type="none" w="sm" len="sm"/>
            </a:ln>
          </p:spPr>
        </p:cxnSp>
        <p:sp>
          <p:nvSpPr>
            <p:cNvPr id="925" name="Google Shape;925;p52"/>
            <p:cNvSpPr/>
            <p:nvPr/>
          </p:nvSpPr>
          <p:spPr>
            <a:xfrm>
              <a:off x="5801400" y="258174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26" name="Google Shape;926;p52"/>
            <p:cNvSpPr txBox="1"/>
            <p:nvPr/>
          </p:nvSpPr>
          <p:spPr>
            <a:xfrm>
              <a:off x="6323187" y="19686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927" name="Google Shape;927;p52"/>
            <p:cNvSpPr txBox="1"/>
            <p:nvPr/>
          </p:nvSpPr>
          <p:spPr>
            <a:xfrm>
              <a:off x="5567283"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928" name="Google Shape;928;p52"/>
            <p:cNvSpPr txBox="1"/>
            <p:nvPr/>
          </p:nvSpPr>
          <p:spPr>
            <a:xfrm>
              <a:off x="11549760"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929" name="Google Shape;929;p52"/>
            <p:cNvSpPr/>
            <p:nvPr/>
          </p:nvSpPr>
          <p:spPr>
            <a:xfrm>
              <a:off x="11798689"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930" name="Google Shape;930;p52"/>
            <p:cNvCxnSpPr/>
            <p:nvPr/>
          </p:nvCxnSpPr>
          <p:spPr>
            <a:xfrm rot="10800000" flipH="1">
              <a:off x="8849699" y="4072179"/>
              <a:ext cx="387900" cy="1458600"/>
            </a:xfrm>
            <a:prstGeom prst="straightConnector1">
              <a:avLst/>
            </a:prstGeom>
            <a:noFill/>
            <a:ln w="9525" cap="flat" cmpd="sng">
              <a:solidFill>
                <a:srgbClr val="096CC5"/>
              </a:solidFill>
              <a:prstDash val="solid"/>
              <a:round/>
              <a:headEnd type="none" w="sm" len="sm"/>
              <a:tailEnd type="none" w="sm" len="sm"/>
            </a:ln>
          </p:spPr>
        </p:cxnSp>
        <p:sp>
          <p:nvSpPr>
            <p:cNvPr id="924" name="Google Shape;924;p52"/>
            <p:cNvSpPr/>
            <p:nvPr/>
          </p:nvSpPr>
          <p:spPr>
            <a:xfrm>
              <a:off x="8783623" y="55307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31" name="Google Shape;931;p52"/>
            <p:cNvSpPr txBox="1"/>
            <p:nvPr/>
          </p:nvSpPr>
          <p:spPr>
            <a:xfrm>
              <a:off x="8542831" y="56206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932" name="Google Shape;932;p52"/>
            <p:cNvSpPr txBox="1"/>
            <p:nvPr/>
          </p:nvSpPr>
          <p:spPr>
            <a:xfrm>
              <a:off x="10139867" y="57179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933" name="Google Shape;933;p52"/>
            <p:cNvSpPr txBox="1"/>
            <p:nvPr/>
          </p:nvSpPr>
          <p:spPr>
            <a:xfrm>
              <a:off x="9148437" y="34812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934" name="Google Shape;934;p52"/>
            <p:cNvCxnSpPr/>
            <p:nvPr/>
          </p:nvCxnSpPr>
          <p:spPr>
            <a:xfrm>
              <a:off x="9231262" y="4072318"/>
              <a:ext cx="1122900" cy="1522800"/>
            </a:xfrm>
            <a:prstGeom prst="straightConnector1">
              <a:avLst/>
            </a:prstGeom>
            <a:noFill/>
            <a:ln w="9525" cap="flat" cmpd="sng">
              <a:solidFill>
                <a:srgbClr val="096CC5"/>
              </a:solidFill>
              <a:prstDash val="solid"/>
              <a:round/>
              <a:headEnd type="none" w="sm" len="sm"/>
              <a:tailEnd type="none" w="sm" len="sm"/>
            </a:ln>
          </p:spPr>
        </p:cxnSp>
        <p:sp>
          <p:nvSpPr>
            <p:cNvPr id="935" name="Google Shape;935;p52"/>
            <p:cNvSpPr/>
            <p:nvPr/>
          </p:nvSpPr>
          <p:spPr>
            <a:xfrm>
              <a:off x="10285504" y="55226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36" name="Google Shape;936;p52"/>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37" name="Google Shape;937;p52"/>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938" name="Google Shape;938;p52"/>
            <p:cNvSpPr/>
            <p:nvPr/>
          </p:nvSpPr>
          <p:spPr>
            <a:xfrm>
              <a:off x="6636740" y="25236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479111" cy="830997"/>
          </a:xfrm>
          <a:prstGeom prst="rect">
            <a:avLst/>
          </a:prstGeom>
          <a:noFill/>
        </p:spPr>
        <p:txBody>
          <a:bodyPr wrap="none" rtlCol="0">
            <a:spAutoFit/>
          </a:bodyPr>
          <a:lstStyle/>
          <a:p>
            <a:r>
              <a:rPr lang="fr-FR" sz="4800" b="1" dirty="0">
                <a:solidFill>
                  <a:schemeClr val="bg1"/>
                </a:solidFill>
                <a:latin typeface="+mj-lt"/>
              </a:rPr>
              <a:t>Compréhension</a:t>
            </a:r>
          </a:p>
        </p:txBody>
      </p:sp>
    </p:spTree>
    <p:custDataLst>
      <p:tags r:id="rId1"/>
    </p:custDataLst>
    <p:extLst>
      <p:ext uri="{BB962C8B-B14F-4D97-AF65-F5344CB8AC3E}">
        <p14:creationId xmlns:p14="http://schemas.microsoft.com/office/powerpoint/2010/main" val="1236690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sp>
        <p:nvSpPr>
          <p:cNvPr id="944" name="Google Shape;944;p53"/>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pour compléter.</a:t>
            </a:r>
          </a:p>
        </p:txBody>
      </p:sp>
      <p:sp>
        <p:nvSpPr>
          <p:cNvPr id="945" name="Google Shape;945;p53"/>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 Si ST = 6 cm, alors</a:t>
            </a:r>
            <a:endParaRPr lang="fr-FR"/>
          </a:p>
          <a:p>
            <a:pPr marL="0" marR="0" lvl="0" indent="0" algn="l" rtl="0">
              <a:lnSpc>
                <a:spcPct val="150000"/>
              </a:lnSpc>
              <a:spcBef>
                <a:spcPts val="116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SB = </a:t>
            </a:r>
            <a:endParaRPr lang="fr-FR"/>
          </a:p>
          <a:p>
            <a:pPr marL="0" marR="0" lvl="0" indent="0" algn="l" rtl="0">
              <a:lnSpc>
                <a:spcPct val="150000"/>
              </a:lnSpc>
              <a:spcBef>
                <a:spcPts val="116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et TJ = </a:t>
            </a:r>
          </a:p>
        </p:txBody>
      </p:sp>
      <p:sp>
        <p:nvSpPr>
          <p:cNvPr id="946" name="Google Shape;946;p53"/>
          <p:cNvSpPr/>
          <p:nvPr/>
        </p:nvSpPr>
        <p:spPr>
          <a:xfrm>
            <a:off x="1510082" y="2147888"/>
            <a:ext cx="16587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4000" b="1" i="0" u="none" strike="noStrike" cap="none">
              <a:solidFill>
                <a:schemeClr val="dk2"/>
              </a:solidFill>
              <a:latin typeface="Comic Sans MS"/>
              <a:ea typeface="Comic Sans MS"/>
              <a:cs typeface="Comic Sans MS"/>
              <a:sym typeface="Comic Sans MS"/>
            </a:endParaRPr>
          </a:p>
        </p:txBody>
      </p:sp>
      <p:sp>
        <p:nvSpPr>
          <p:cNvPr id="947" name="Google Shape;947;p53"/>
          <p:cNvSpPr/>
          <p:nvPr/>
        </p:nvSpPr>
        <p:spPr>
          <a:xfrm>
            <a:off x="2112161" y="2958354"/>
            <a:ext cx="16587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4000" b="1" i="0" u="none" strike="noStrike" cap="none">
              <a:solidFill>
                <a:schemeClr val="dk2"/>
              </a:solidFill>
              <a:latin typeface="Comic Sans MS"/>
              <a:ea typeface="Comic Sans MS"/>
              <a:cs typeface="Comic Sans MS"/>
              <a:sym typeface="Comic Sans MS"/>
            </a:endParaRPr>
          </a:p>
        </p:txBody>
      </p:sp>
      <p:grpSp>
        <p:nvGrpSpPr>
          <p:cNvPr id="948" name="Google Shape;948;p53"/>
          <p:cNvGrpSpPr/>
          <p:nvPr/>
        </p:nvGrpSpPr>
        <p:grpSpPr>
          <a:xfrm>
            <a:off x="5567283" y="1968647"/>
            <a:ext cx="6738477" cy="4272453"/>
            <a:chOff x="5567283" y="1968647"/>
            <a:chExt cx="6738477" cy="4272453"/>
          </a:xfrm>
        </p:grpSpPr>
        <p:cxnSp>
          <p:nvCxnSpPr>
            <p:cNvPr id="949" name="Google Shape;949;p53"/>
            <p:cNvCxnSpPr>
              <a:endCxn id="950" idx="0"/>
            </p:cNvCxnSpPr>
            <p:nvPr/>
          </p:nvCxnSpPr>
          <p:spPr>
            <a:xfrm>
              <a:off x="6705373" y="2581779"/>
              <a:ext cx="2146800" cy="2949000"/>
            </a:xfrm>
            <a:prstGeom prst="straightConnector1">
              <a:avLst/>
            </a:prstGeom>
            <a:noFill/>
            <a:ln w="9525" cap="flat" cmpd="sng">
              <a:solidFill>
                <a:srgbClr val="096CC5"/>
              </a:solidFill>
              <a:prstDash val="solid"/>
              <a:round/>
              <a:headEnd type="none" w="sm" len="sm"/>
              <a:tailEnd type="none" w="sm" len="sm"/>
            </a:ln>
          </p:spPr>
        </p:cxnSp>
        <p:sp>
          <p:nvSpPr>
            <p:cNvPr id="951" name="Google Shape;951;p53"/>
            <p:cNvSpPr/>
            <p:nvPr/>
          </p:nvSpPr>
          <p:spPr>
            <a:xfrm>
              <a:off x="5801400" y="258174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52" name="Google Shape;952;p53"/>
            <p:cNvSpPr txBox="1"/>
            <p:nvPr/>
          </p:nvSpPr>
          <p:spPr>
            <a:xfrm>
              <a:off x="6323187" y="19686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953" name="Google Shape;953;p53"/>
            <p:cNvSpPr txBox="1"/>
            <p:nvPr/>
          </p:nvSpPr>
          <p:spPr>
            <a:xfrm>
              <a:off x="5567283"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954" name="Google Shape;954;p53"/>
            <p:cNvSpPr txBox="1"/>
            <p:nvPr/>
          </p:nvSpPr>
          <p:spPr>
            <a:xfrm>
              <a:off x="11549760"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955" name="Google Shape;955;p53"/>
            <p:cNvSpPr/>
            <p:nvPr/>
          </p:nvSpPr>
          <p:spPr>
            <a:xfrm>
              <a:off x="11798689"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956" name="Google Shape;956;p53"/>
            <p:cNvCxnSpPr/>
            <p:nvPr/>
          </p:nvCxnSpPr>
          <p:spPr>
            <a:xfrm rot="10800000" flipH="1">
              <a:off x="8849699" y="4072179"/>
              <a:ext cx="387900" cy="1458600"/>
            </a:xfrm>
            <a:prstGeom prst="straightConnector1">
              <a:avLst/>
            </a:prstGeom>
            <a:noFill/>
            <a:ln w="9525" cap="flat" cmpd="sng">
              <a:solidFill>
                <a:srgbClr val="096CC5"/>
              </a:solidFill>
              <a:prstDash val="solid"/>
              <a:round/>
              <a:headEnd type="none" w="sm" len="sm"/>
              <a:tailEnd type="none" w="sm" len="sm"/>
            </a:ln>
          </p:spPr>
        </p:cxnSp>
        <p:sp>
          <p:nvSpPr>
            <p:cNvPr id="950" name="Google Shape;950;p53"/>
            <p:cNvSpPr/>
            <p:nvPr/>
          </p:nvSpPr>
          <p:spPr>
            <a:xfrm>
              <a:off x="8783623" y="55307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57" name="Google Shape;957;p53"/>
            <p:cNvSpPr txBox="1"/>
            <p:nvPr/>
          </p:nvSpPr>
          <p:spPr>
            <a:xfrm>
              <a:off x="8542831" y="56206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958" name="Google Shape;958;p53"/>
            <p:cNvSpPr txBox="1"/>
            <p:nvPr/>
          </p:nvSpPr>
          <p:spPr>
            <a:xfrm>
              <a:off x="10139867" y="57179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959" name="Google Shape;959;p53"/>
            <p:cNvSpPr txBox="1"/>
            <p:nvPr/>
          </p:nvSpPr>
          <p:spPr>
            <a:xfrm>
              <a:off x="9148437" y="34812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960" name="Google Shape;960;p53"/>
            <p:cNvCxnSpPr/>
            <p:nvPr/>
          </p:nvCxnSpPr>
          <p:spPr>
            <a:xfrm>
              <a:off x="9231262" y="4072318"/>
              <a:ext cx="1122900" cy="1522800"/>
            </a:xfrm>
            <a:prstGeom prst="straightConnector1">
              <a:avLst/>
            </a:prstGeom>
            <a:noFill/>
            <a:ln w="9525" cap="flat" cmpd="sng">
              <a:solidFill>
                <a:srgbClr val="096CC5"/>
              </a:solidFill>
              <a:prstDash val="solid"/>
              <a:round/>
              <a:headEnd type="none" w="sm" len="sm"/>
              <a:tailEnd type="none" w="sm" len="sm"/>
            </a:ln>
          </p:spPr>
        </p:cxnSp>
        <p:sp>
          <p:nvSpPr>
            <p:cNvPr id="961" name="Google Shape;961;p53"/>
            <p:cNvSpPr/>
            <p:nvPr/>
          </p:nvSpPr>
          <p:spPr>
            <a:xfrm>
              <a:off x="10285504" y="55226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62" name="Google Shape;962;p53"/>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63" name="Google Shape;963;p53"/>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964" name="Google Shape;964;p53"/>
            <p:cNvSpPr/>
            <p:nvPr/>
          </p:nvSpPr>
          <p:spPr>
            <a:xfrm>
              <a:off x="6636740" y="25236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69"/>
        <p:cNvGrpSpPr/>
        <p:nvPr/>
      </p:nvGrpSpPr>
      <p:grpSpPr>
        <a:xfrm>
          <a:off x="0" y="0"/>
          <a:ext cx="0" cy="0"/>
          <a:chOff x="0" y="0"/>
          <a:chExt cx="0" cy="0"/>
        </a:xfrm>
      </p:grpSpPr>
      <p:sp>
        <p:nvSpPr>
          <p:cNvPr id="970" name="Google Shape;970;p54"/>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Utilisez la figure pour compléter.</a:t>
            </a:r>
          </a:p>
        </p:txBody>
      </p:sp>
      <p:sp>
        <p:nvSpPr>
          <p:cNvPr id="971" name="Google Shape;971;p54"/>
          <p:cNvSpPr txBox="1"/>
          <p:nvPr/>
        </p:nvSpPr>
        <p:spPr>
          <a:xfrm>
            <a:off x="476779" y="1298922"/>
            <a:ext cx="6588000" cy="23247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 Si ST = 6 cm, alors</a:t>
            </a:r>
            <a:endParaRPr lang="fr-FR"/>
          </a:p>
          <a:p>
            <a:pPr marL="0" marR="0" lvl="0" indent="0" algn="l" rtl="0">
              <a:lnSpc>
                <a:spcPct val="150000"/>
              </a:lnSpc>
              <a:spcBef>
                <a:spcPts val="116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SB = </a:t>
            </a:r>
            <a:endParaRPr lang="fr-FR"/>
          </a:p>
          <a:p>
            <a:pPr marL="0" marR="0" lvl="0" indent="0" algn="l" rtl="0">
              <a:lnSpc>
                <a:spcPct val="150000"/>
              </a:lnSpc>
              <a:spcBef>
                <a:spcPts val="1160"/>
              </a:spcBef>
              <a:spcAft>
                <a:spcPts val="0"/>
              </a:spcAft>
              <a:buClr>
                <a:schemeClr val="accent1"/>
              </a:buClr>
              <a:buSzPts val="3220"/>
              <a:buFont typeface="Arial"/>
              <a:buNone/>
            </a:pPr>
            <a:r>
              <a:rPr lang="fr-FR" sz="2800" b="0" i="0" u="none" strike="noStrike" cap="none">
                <a:solidFill>
                  <a:srgbClr val="595959"/>
                </a:solidFill>
                <a:latin typeface="Comic Sans MS"/>
                <a:ea typeface="Comic Sans MS"/>
                <a:cs typeface="Comic Sans MS"/>
                <a:sym typeface="Comic Sans MS"/>
              </a:rPr>
              <a:t>et TJ = </a:t>
            </a:r>
          </a:p>
        </p:txBody>
      </p:sp>
      <p:sp>
        <p:nvSpPr>
          <p:cNvPr id="972" name="Google Shape;972;p54"/>
          <p:cNvSpPr/>
          <p:nvPr/>
        </p:nvSpPr>
        <p:spPr>
          <a:xfrm>
            <a:off x="1510082" y="2147888"/>
            <a:ext cx="1658700" cy="5847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4000" b="1" i="0" u="none" strike="noStrike" cap="none">
                <a:solidFill>
                  <a:schemeClr val="lt1"/>
                </a:solidFill>
                <a:latin typeface="Comic Sans MS"/>
                <a:ea typeface="Comic Sans MS"/>
                <a:cs typeface="Comic Sans MS"/>
                <a:sym typeface="Comic Sans MS"/>
              </a:rPr>
              <a:t>3 cm</a:t>
            </a:r>
            <a:endParaRPr/>
          </a:p>
        </p:txBody>
      </p:sp>
      <p:sp>
        <p:nvSpPr>
          <p:cNvPr id="973" name="Google Shape;973;p54"/>
          <p:cNvSpPr/>
          <p:nvPr/>
        </p:nvSpPr>
        <p:spPr>
          <a:xfrm>
            <a:off x="2112161" y="2958354"/>
            <a:ext cx="2040000" cy="5847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4000" b="1" i="0" u="none" strike="noStrike" cap="none" dirty="0">
                <a:solidFill>
                  <a:schemeClr val="lt1"/>
                </a:solidFill>
                <a:latin typeface="Comic Sans MS"/>
                <a:ea typeface="Comic Sans MS"/>
                <a:cs typeface="Comic Sans MS"/>
                <a:sym typeface="Comic Sans MS"/>
              </a:rPr>
              <a:t>1,5 cm</a:t>
            </a:r>
            <a:endParaRPr dirty="0"/>
          </a:p>
        </p:txBody>
      </p:sp>
      <p:grpSp>
        <p:nvGrpSpPr>
          <p:cNvPr id="974" name="Google Shape;974;p54"/>
          <p:cNvGrpSpPr/>
          <p:nvPr/>
        </p:nvGrpSpPr>
        <p:grpSpPr>
          <a:xfrm>
            <a:off x="5567283" y="1968647"/>
            <a:ext cx="6738477" cy="4272453"/>
            <a:chOff x="5567283" y="1968647"/>
            <a:chExt cx="6738477" cy="4272453"/>
          </a:xfrm>
        </p:grpSpPr>
        <p:cxnSp>
          <p:nvCxnSpPr>
            <p:cNvPr id="975" name="Google Shape;975;p54"/>
            <p:cNvCxnSpPr>
              <a:endCxn id="976" idx="0"/>
            </p:cNvCxnSpPr>
            <p:nvPr/>
          </p:nvCxnSpPr>
          <p:spPr>
            <a:xfrm>
              <a:off x="6705373" y="2581779"/>
              <a:ext cx="2146800" cy="2949000"/>
            </a:xfrm>
            <a:prstGeom prst="straightConnector1">
              <a:avLst/>
            </a:prstGeom>
            <a:noFill/>
            <a:ln w="9525" cap="flat" cmpd="sng">
              <a:solidFill>
                <a:srgbClr val="096CC5"/>
              </a:solidFill>
              <a:prstDash val="solid"/>
              <a:round/>
              <a:headEnd type="none" w="sm" len="sm"/>
              <a:tailEnd type="none" w="sm" len="sm"/>
            </a:ln>
          </p:spPr>
        </p:cxnSp>
        <p:sp>
          <p:nvSpPr>
            <p:cNvPr id="977" name="Google Shape;977;p54"/>
            <p:cNvSpPr/>
            <p:nvPr/>
          </p:nvSpPr>
          <p:spPr>
            <a:xfrm>
              <a:off x="5801400" y="2581745"/>
              <a:ext cx="6082748" cy="3020045"/>
            </a:xfrm>
            <a:custGeom>
              <a:avLst/>
              <a:gdLst/>
              <a:ahLst/>
              <a:cxnLst/>
              <a:rect l="l" t="t" r="r" b="b"/>
              <a:pathLst>
                <a:path w="6082748" h="3020045" extrusionOk="0">
                  <a:moveTo>
                    <a:pt x="0" y="3020045"/>
                  </a:moveTo>
                  <a:lnTo>
                    <a:pt x="890217" y="0"/>
                  </a:lnTo>
                  <a:lnTo>
                    <a:pt x="6082748" y="3020045"/>
                  </a:lnTo>
                  <a:lnTo>
                    <a:pt x="0" y="302004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78" name="Google Shape;978;p54"/>
            <p:cNvSpPr txBox="1"/>
            <p:nvPr/>
          </p:nvSpPr>
          <p:spPr>
            <a:xfrm>
              <a:off x="6323187" y="196864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979" name="Google Shape;979;p54"/>
            <p:cNvSpPr txBox="1"/>
            <p:nvPr/>
          </p:nvSpPr>
          <p:spPr>
            <a:xfrm>
              <a:off x="5567283"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980" name="Google Shape;980;p54"/>
            <p:cNvSpPr txBox="1"/>
            <p:nvPr/>
          </p:nvSpPr>
          <p:spPr>
            <a:xfrm>
              <a:off x="11549760" y="567466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981" name="Google Shape;981;p54"/>
            <p:cNvSpPr/>
            <p:nvPr/>
          </p:nvSpPr>
          <p:spPr>
            <a:xfrm>
              <a:off x="11798689"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982" name="Google Shape;982;p54"/>
            <p:cNvCxnSpPr/>
            <p:nvPr/>
          </p:nvCxnSpPr>
          <p:spPr>
            <a:xfrm rot="10800000" flipH="1">
              <a:off x="8849699" y="4072179"/>
              <a:ext cx="387900" cy="1458600"/>
            </a:xfrm>
            <a:prstGeom prst="straightConnector1">
              <a:avLst/>
            </a:prstGeom>
            <a:noFill/>
            <a:ln w="9525" cap="flat" cmpd="sng">
              <a:solidFill>
                <a:srgbClr val="096CC5"/>
              </a:solidFill>
              <a:prstDash val="solid"/>
              <a:round/>
              <a:headEnd type="none" w="sm" len="sm"/>
              <a:tailEnd type="none" w="sm" len="sm"/>
            </a:ln>
          </p:spPr>
        </p:cxnSp>
        <p:sp>
          <p:nvSpPr>
            <p:cNvPr id="976" name="Google Shape;976;p54"/>
            <p:cNvSpPr/>
            <p:nvPr/>
          </p:nvSpPr>
          <p:spPr>
            <a:xfrm>
              <a:off x="8783623" y="5530779"/>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83" name="Google Shape;983;p54"/>
            <p:cNvSpPr txBox="1"/>
            <p:nvPr/>
          </p:nvSpPr>
          <p:spPr>
            <a:xfrm>
              <a:off x="8542831" y="562065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984" name="Google Shape;984;p54"/>
            <p:cNvSpPr txBox="1"/>
            <p:nvPr/>
          </p:nvSpPr>
          <p:spPr>
            <a:xfrm>
              <a:off x="10139867" y="571790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J</a:t>
              </a:r>
              <a:endParaRPr/>
            </a:p>
          </p:txBody>
        </p:sp>
        <p:sp>
          <p:nvSpPr>
            <p:cNvPr id="985" name="Google Shape;985;p54"/>
            <p:cNvSpPr txBox="1"/>
            <p:nvPr/>
          </p:nvSpPr>
          <p:spPr>
            <a:xfrm>
              <a:off x="9148437" y="348129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cxnSp>
          <p:nvCxnSpPr>
            <p:cNvPr id="986" name="Google Shape;986;p54"/>
            <p:cNvCxnSpPr/>
            <p:nvPr/>
          </p:nvCxnSpPr>
          <p:spPr>
            <a:xfrm>
              <a:off x="9231262" y="4072318"/>
              <a:ext cx="1122900" cy="1522800"/>
            </a:xfrm>
            <a:prstGeom prst="straightConnector1">
              <a:avLst/>
            </a:prstGeom>
            <a:noFill/>
            <a:ln w="9525" cap="flat" cmpd="sng">
              <a:solidFill>
                <a:srgbClr val="096CC5"/>
              </a:solidFill>
              <a:prstDash val="solid"/>
              <a:round/>
              <a:headEnd type="none" w="sm" len="sm"/>
              <a:tailEnd type="none" w="sm" len="sm"/>
            </a:ln>
          </p:spPr>
        </p:cxnSp>
        <p:sp>
          <p:nvSpPr>
            <p:cNvPr id="987" name="Google Shape;987;p54"/>
            <p:cNvSpPr/>
            <p:nvPr/>
          </p:nvSpPr>
          <p:spPr>
            <a:xfrm>
              <a:off x="10285504" y="5522685"/>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88" name="Google Shape;988;p54"/>
            <p:cNvSpPr/>
            <p:nvPr/>
          </p:nvSpPr>
          <p:spPr>
            <a:xfrm>
              <a:off x="9178564" y="3998818"/>
              <a:ext cx="137100" cy="137100"/>
            </a:xfrm>
            <a:prstGeom prst="ellipse">
              <a:avLst/>
            </a:prstGeom>
            <a:solidFill>
              <a:srgbClr val="C00000">
                <a:alpha val="6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89" name="Google Shape;989;p54"/>
            <p:cNvSpPr/>
            <p:nvPr/>
          </p:nvSpPr>
          <p:spPr>
            <a:xfrm>
              <a:off x="5722901" y="5530779"/>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990" name="Google Shape;990;p54"/>
            <p:cNvSpPr/>
            <p:nvPr/>
          </p:nvSpPr>
          <p:spPr>
            <a:xfrm>
              <a:off x="6636740" y="2523690"/>
              <a:ext cx="137100" cy="137100"/>
            </a:xfrm>
            <a:prstGeom prst="ellipse">
              <a:avLst/>
            </a:pr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85651"/>
          <a:stretch/>
        </p:blipFill>
        <p:spPr>
          <a:xfrm>
            <a:off x="5414" y="0"/>
            <a:ext cx="12181172" cy="984069"/>
          </a:xfrm>
          <a:prstGeom prst="rect">
            <a:avLst/>
          </a:prstGeom>
        </p:spPr>
      </p:pic>
      <p:cxnSp>
        <p:nvCxnSpPr>
          <p:cNvPr id="6" name="Straight Connector 5"/>
          <p:cNvCxnSpPr/>
          <p:nvPr/>
        </p:nvCxnSpPr>
        <p:spPr>
          <a:xfrm>
            <a:off x="391886" y="1070109"/>
            <a:ext cx="1138210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373"/>
          <a:stretch/>
        </p:blipFill>
        <p:spPr>
          <a:xfrm>
            <a:off x="2368" y="1465728"/>
            <a:ext cx="12187263" cy="5392271"/>
          </a:xfrm>
          <a:prstGeom prst="rect">
            <a:avLst/>
          </a:prstGeom>
        </p:spPr>
      </p:pic>
    </p:spTree>
    <p:extLst>
      <p:ext uri="{BB962C8B-B14F-4D97-AF65-F5344CB8AC3E}">
        <p14:creationId xmlns:p14="http://schemas.microsoft.com/office/powerpoint/2010/main" val="4263674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pic>
        <p:nvPicPr>
          <p:cNvPr id="2" name="MF.G6.CH12.SLO4">
            <a:hlinkClick r:id="" action="ppaction://media"/>
            <a:extLst>
              <a:ext uri="{FF2B5EF4-FFF2-40B4-BE49-F238E27FC236}">
                <a16:creationId xmlns:a16="http://schemas.microsoft.com/office/drawing/2014/main" id="{E4B07345-6285-B9B8-4BBD-22E4074C1C29}"/>
              </a:ext>
            </a:extLst>
          </p:cNvPr>
          <p:cNvPicPr>
            <a:picLocks noChangeAspect="1"/>
          </p:cNvPicPr>
          <p:nvPr>
            <a:videoFile r:link="rId2"/>
            <p:extLst>
              <p:ext uri="{DAA4B4D4-6D71-4841-9C94-3DE7FCFB9230}">
                <p14:media xmlns:p14="http://schemas.microsoft.com/office/powerpoint/2010/main" r:embed="rId1">
                  <p14:bmkLst>
                    <p14:bmk name="Bookmark 1" time="0"/>
                  </p14:bmkLst>
                </p14:media>
              </p:ext>
            </p:extLst>
          </p:nvPr>
        </p:nvPicPr>
        <p:blipFill>
          <a:blip r:embed="rId5"/>
          <a:stretch>
            <a:fillRect/>
          </a:stretch>
        </p:blipFill>
        <p:spPr>
          <a:xfrm>
            <a:off x="0" y="0"/>
            <a:ext cx="12192000" cy="6858000"/>
          </a:xfrm>
          <a:prstGeom prst="rect">
            <a:avLst/>
          </a:prstGeom>
        </p:spPr>
      </p:pic>
      <p:pic>
        <p:nvPicPr>
          <p:cNvPr id="325" name="Google Shape;325;p27"/>
          <p:cNvPicPr preferRelativeResize="0"/>
          <p:nvPr/>
        </p:nvPicPr>
        <p:blipFill rotWithShape="1">
          <a:blip r:embed="rId6">
            <a:alphaModFix/>
          </a:blip>
          <a:srcRect/>
          <a:stretch/>
        </p:blipFill>
        <p:spPr>
          <a:xfrm>
            <a:off x="0" y="0"/>
            <a:ext cx="12192000" cy="6858000"/>
          </a:xfrm>
          <a:prstGeom prst="rect">
            <a:avLst/>
          </a:prstGeom>
          <a:noFill/>
          <a:ln>
            <a:noFill/>
          </a:ln>
        </p:spPr>
      </p:pic>
      <p:sp>
        <p:nvSpPr>
          <p:cNvPr id="326" name="Google Shape;326;p27"/>
          <p:cNvSpPr txBox="1"/>
          <p:nvPr/>
        </p:nvSpPr>
        <p:spPr>
          <a:xfrm>
            <a:off x="9529482" y="118884"/>
            <a:ext cx="2662500" cy="307736"/>
          </a:xfrm>
          <a:prstGeom prst="rect">
            <a:avLst/>
          </a:prstGeom>
          <a:solidFill>
            <a:srgbClr val="DAF3F6"/>
          </a:solidFill>
          <a:ln>
            <a:noFill/>
          </a:ln>
          <a:effectLst>
            <a:outerShdw blurRad="50800" dist="38100" dir="5400000" algn="t" rotWithShape="0">
              <a:srgbClr val="000000">
                <a:alpha val="40000"/>
              </a:srgbClr>
            </a:outerShdw>
            <a:softEdge rad="12700"/>
          </a:effectLst>
        </p:spPr>
        <p:txBody>
          <a:bodyPr spcFirstLastPara="1" wrap="square" lIns="91425" tIns="45700" rIns="91425" bIns="45700" anchor="t" anchorCtr="0">
            <a:spAutoFit/>
          </a:bodyPr>
          <a:lstStyle/>
          <a:p>
            <a:pPr algn="ctr"/>
            <a:r>
              <a:rPr lang="en-US" sz="1400" b="0" i="0" u="none" strike="noStrike" cap="none" dirty="0">
                <a:solidFill>
                  <a:srgbClr val="7F7F7F"/>
                </a:solidFill>
                <a:latin typeface="Comic Sans MS" panose="030F0702030302020204" pitchFamily="66" charset="0"/>
                <a:ea typeface="Comic Sans MS"/>
                <a:cs typeface="Comic Sans MS"/>
                <a:sym typeface="Comic Sans MS"/>
              </a:rPr>
              <a:t> </a:t>
            </a:r>
            <a:r>
              <a:rPr lang="fr-FR" dirty="0">
                <a:solidFill>
                  <a:schemeClr val="tx1">
                    <a:lumMod val="50000"/>
                    <a:lumOff val="50000"/>
                  </a:schemeClr>
                </a:solidFill>
                <a:latin typeface="Comic Sans MS" panose="030F0702030302020204" pitchFamily="66" charset="0"/>
              </a:rPr>
              <a:t>Activité d’apprentissage</a:t>
            </a:r>
          </a:p>
        </p:txBody>
      </p:sp>
      <p:grpSp>
        <p:nvGrpSpPr>
          <p:cNvPr id="327" name="Google Shape;327;p27"/>
          <p:cNvGrpSpPr/>
          <p:nvPr/>
        </p:nvGrpSpPr>
        <p:grpSpPr>
          <a:xfrm>
            <a:off x="0" y="666959"/>
            <a:ext cx="8756074" cy="3563049"/>
            <a:chOff x="0" y="666959"/>
            <a:chExt cx="8756074" cy="3563049"/>
          </a:xfrm>
        </p:grpSpPr>
        <p:sp>
          <p:nvSpPr>
            <p:cNvPr id="328" name="Google Shape;328;p27"/>
            <p:cNvSpPr txBox="1"/>
            <p:nvPr/>
          </p:nvSpPr>
          <p:spPr>
            <a:xfrm>
              <a:off x="0" y="666959"/>
              <a:ext cx="8756074" cy="1077178"/>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Utilisez les instruments de la boîte à outils et tracez.</a:t>
              </a:r>
              <a:endParaRPr lang="fr-FR" sz="3200" b="0" i="0" u="none" strike="noStrike" cap="none" dirty="0">
                <a:solidFill>
                  <a:schemeClr val="lt1"/>
                </a:solidFill>
                <a:latin typeface="Comic Sans MS"/>
                <a:ea typeface="Comic Sans MS"/>
                <a:cs typeface="Comic Sans MS"/>
                <a:sym typeface="Comic Sans MS"/>
              </a:endParaRPr>
            </a:p>
          </p:txBody>
        </p:sp>
        <p:sp>
          <p:nvSpPr>
            <p:cNvPr id="329" name="Google Shape;329;p27"/>
            <p:cNvSpPr txBox="1"/>
            <p:nvPr/>
          </p:nvSpPr>
          <p:spPr>
            <a:xfrm>
              <a:off x="544636" y="1860296"/>
              <a:ext cx="5551364" cy="1101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accent1"/>
                </a:buClr>
                <a:buSzPts val="3680"/>
                <a:buFont typeface="Arial"/>
                <a:buNone/>
              </a:pPr>
              <a:r>
                <a:rPr lang="fr-FR" sz="3200" b="0" i="0" u="none" strike="noStrike" cap="none" dirty="0">
                  <a:solidFill>
                    <a:srgbClr val="595959"/>
                  </a:solidFill>
                  <a:latin typeface="Comic Sans MS"/>
                  <a:ea typeface="Comic Sans MS"/>
                  <a:cs typeface="Comic Sans MS"/>
                  <a:sym typeface="Comic Sans MS"/>
                </a:rPr>
                <a:t>Construisez le triangle MNP</a:t>
              </a:r>
              <a:endParaRPr lang="fr-FR" dirty="0"/>
            </a:p>
          </p:txBody>
        </p:sp>
        <p:sp>
          <p:nvSpPr>
            <p:cNvPr id="330" name="Google Shape;330;p27"/>
            <p:cNvSpPr txBox="1"/>
            <p:nvPr/>
          </p:nvSpPr>
          <p:spPr>
            <a:xfrm>
              <a:off x="567507" y="2477408"/>
              <a:ext cx="5263800" cy="1752600"/>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l" rtl="0">
                <a:lnSpc>
                  <a:spcPct val="100000"/>
                </a:lnSpc>
                <a:spcBef>
                  <a:spcPts val="0"/>
                </a:spcBef>
                <a:spcAft>
                  <a:spcPts val="0"/>
                </a:spcAft>
                <a:buClr>
                  <a:schemeClr val="accent1"/>
                </a:buClr>
                <a:buSzPct val="115000"/>
                <a:buFont typeface="Arial"/>
                <a:buNone/>
              </a:pPr>
              <a:r>
                <a:rPr lang="en-US" sz="3200" b="0" i="0" u="none" strike="noStrike" cap="none" dirty="0">
                  <a:solidFill>
                    <a:srgbClr val="595959"/>
                  </a:solidFill>
                  <a:latin typeface="Comic Sans MS"/>
                  <a:ea typeface="Comic Sans MS"/>
                  <a:cs typeface="Comic Sans MS"/>
                  <a:sym typeface="Comic Sans MS"/>
                </a:rPr>
                <a:t>MN = 6 cm</a:t>
              </a:r>
              <a:endParaRPr dirty="0"/>
            </a:p>
            <a:p>
              <a:pPr marL="0" marR="0" lvl="0" indent="0" algn="l" rtl="0">
                <a:lnSpc>
                  <a:spcPct val="100000"/>
                </a:lnSpc>
                <a:spcBef>
                  <a:spcPts val="1192"/>
                </a:spcBef>
                <a:spcAft>
                  <a:spcPts val="0"/>
                </a:spcAft>
                <a:buClr>
                  <a:schemeClr val="accent1"/>
                </a:buClr>
                <a:buSzPct val="115000"/>
                <a:buFont typeface="Arial"/>
                <a:buNone/>
              </a:pPr>
              <a:r>
                <a:rPr lang="en-US" sz="3200" b="0" i="0" u="none" strike="noStrike" cap="none" dirty="0">
                  <a:solidFill>
                    <a:srgbClr val="595959"/>
                  </a:solidFill>
                  <a:latin typeface="Comic Sans MS"/>
                  <a:ea typeface="Comic Sans MS"/>
                  <a:cs typeface="Comic Sans MS"/>
                  <a:sym typeface="Comic Sans MS"/>
                </a:rPr>
                <a:t>MP = 5 cm</a:t>
              </a:r>
              <a:endParaRPr dirty="0"/>
            </a:p>
            <a:p>
              <a:pPr marL="0" marR="0" lvl="0" indent="0" algn="l" rtl="0">
                <a:lnSpc>
                  <a:spcPct val="100000"/>
                </a:lnSpc>
                <a:spcBef>
                  <a:spcPts val="1192"/>
                </a:spcBef>
                <a:spcAft>
                  <a:spcPts val="0"/>
                </a:spcAft>
                <a:buClr>
                  <a:schemeClr val="accent1"/>
                </a:buClr>
                <a:buSzPct val="115000"/>
                <a:buFont typeface="Arial"/>
                <a:buNone/>
              </a:pPr>
              <a:r>
                <a:rPr lang="en-US" sz="3200" b="0" i="0" u="none" strike="noStrike" cap="none" dirty="0">
                  <a:solidFill>
                    <a:srgbClr val="595959"/>
                  </a:solidFill>
                  <a:latin typeface="Comic Sans MS"/>
                  <a:ea typeface="Comic Sans MS"/>
                  <a:cs typeface="Comic Sans MS"/>
                  <a:sym typeface="Comic Sans MS"/>
                </a:rPr>
                <a:t>NP = 4 cm</a:t>
              </a:r>
              <a:endParaRPr dirty="0"/>
            </a:p>
          </p:txBody>
        </p:sp>
      </p:gr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3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seq concurrent="1" nextAc="seek">
                  <p:cTn id="13" restart="whenNotActive" fill="hold" evtFilter="cancelBubble" nodeType="interactiveSeq">
                    <p:stCondLst>
                      <p:cond evt="onMediaBookmark" delay="0">
                        <p:tgtEl>
                          <p14:bmkTgt spid="2" bmkName="Bookmark 1"/>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327"/>
                                            </p:tgtEl>
                                          </p:cBhvr>
                                        </p:animEffect>
                                        <p:set>
                                          <p:cBhvr>
                                            <p:cTn id="18" dur="1" fill="hold">
                                              <p:stCondLst>
                                                <p:cond delay="500"/>
                                              </p:stCondLst>
                                            </p:cTn>
                                            <p:tgtEl>
                                              <p:spTgt spid="327"/>
                                            </p:tgtEl>
                                            <p:attrNameLst>
                                              <p:attrName>style.visibility</p:attrName>
                                            </p:attrNameLst>
                                          </p:cBhvr>
                                          <p:to>
                                            <p:strVal val="hidden"/>
                                          </p:to>
                                        </p:set>
                                      </p:childTnLst>
                                    </p:cTn>
                                  </p:par>
                                </p:childTnLst>
                              </p:cTn>
                            </p:par>
                            <p:par>
                              <p:cTn id="19" fill="hold">
                                <p:stCondLst>
                                  <p:cond delay="501"/>
                                </p:stCondLst>
                                <p:childTnLst>
                                  <p:par>
                                    <p:cTn id="20" presetID="10" presetClass="exit" presetSubtype="0" fill="hold" nodeType="afterEffect">
                                      <p:stCondLst>
                                        <p:cond delay="0"/>
                                      </p:stCondLst>
                                      <p:childTnLst>
                                        <p:animEffect transition="out" filter="fade">
                                          <p:cBhvr>
                                            <p:cTn id="21" dur="500"/>
                                            <p:tgtEl>
                                              <p:spTgt spid="325"/>
                                            </p:tgtEl>
                                          </p:cBhvr>
                                        </p:animEffect>
                                        <p:set>
                                          <p:cBhvr>
                                            <p:cTn id="22" dur="1" fill="hold">
                                              <p:stCondLst>
                                                <p:cond delay="499"/>
                                              </p:stCondLst>
                                            </p:cTn>
                                            <p:tgtEl>
                                              <p:spTgt spid="325"/>
                                            </p:tgtEl>
                                            <p:attrNameLst>
                                              <p:attrName>style.visibility</p:attrName>
                                            </p:attrNameLst>
                                          </p:cBhvr>
                                          <p:to>
                                            <p:strVal val="hidden"/>
                                          </p:to>
                                        </p:set>
                                      </p:childTnLst>
                                    </p:cTn>
                                  </p:par>
                                </p:childTnLst>
                              </p:cTn>
                            </p:par>
                          </p:childTnLst>
                        </p:cTn>
                      </p:par>
                    </p:childTnLst>
                  </p:cTn>
                  <p:nextCondLst>
                    <p:cond evt="onMediaBookmark" delay="0">
                      <p:tgtEl>
                        <p14:bmkTgt spid="2"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3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Google Shape;336;p28"/>
          <p:cNvPicPr preferRelativeResize="0"/>
          <p:nvPr/>
        </p:nvPicPr>
        <p:blipFill rotWithShape="1">
          <a:blip r:embed="rId3">
            <a:alphaModFix/>
          </a:blip>
          <a:srcRect/>
          <a:stretch/>
        </p:blipFill>
        <p:spPr>
          <a:xfrm>
            <a:off x="1171179" y="2187014"/>
            <a:ext cx="5770444" cy="3383754"/>
          </a:xfrm>
          <a:prstGeom prst="rect">
            <a:avLst/>
          </a:prstGeom>
          <a:noFill/>
          <a:ln>
            <a:noFill/>
          </a:ln>
        </p:spPr>
      </p:pic>
      <p:sp>
        <p:nvSpPr>
          <p:cNvPr id="337" name="Google Shape;337;p28"/>
          <p:cNvSpPr txBox="1"/>
          <p:nvPr/>
        </p:nvSpPr>
        <p:spPr>
          <a:xfrm>
            <a:off x="0" y="572301"/>
            <a:ext cx="12192000" cy="553957"/>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000" b="1" i="0" u="none" strike="noStrike" cap="none" dirty="0">
                <a:solidFill>
                  <a:schemeClr val="lt1"/>
                </a:solidFill>
                <a:latin typeface="Comic Sans MS"/>
                <a:ea typeface="Comic Sans MS"/>
                <a:cs typeface="Comic Sans MS"/>
                <a:sym typeface="Comic Sans MS"/>
              </a:rPr>
              <a:t>A, B et C sont les milieux respectifs de [MN], [MP] et [NP].</a:t>
            </a:r>
            <a:endParaRPr lang="fr-FR" dirty="0"/>
          </a:p>
        </p:txBody>
      </p:sp>
      <p:grpSp>
        <p:nvGrpSpPr>
          <p:cNvPr id="338" name="Google Shape;338;p28"/>
          <p:cNvGrpSpPr/>
          <p:nvPr/>
        </p:nvGrpSpPr>
        <p:grpSpPr>
          <a:xfrm>
            <a:off x="9968810" y="1550901"/>
            <a:ext cx="1696300" cy="2757072"/>
            <a:chOff x="9968810" y="1550901"/>
            <a:chExt cx="1696300" cy="2757072"/>
          </a:xfrm>
        </p:grpSpPr>
        <p:pic>
          <p:nvPicPr>
            <p:cNvPr id="339" name="Google Shape;339;p28" descr="A picture containing text&#10;&#10;Description automatically generated"/>
            <p:cNvPicPr preferRelativeResize="0"/>
            <p:nvPr/>
          </p:nvPicPr>
          <p:blipFill rotWithShape="1">
            <a:blip r:embed="rId4">
              <a:alphaModFix/>
            </a:blip>
            <a:srcRect/>
            <a:stretch/>
          </p:blipFill>
          <p:spPr>
            <a:xfrm>
              <a:off x="9968810" y="1550901"/>
              <a:ext cx="1696300" cy="1272225"/>
            </a:xfrm>
            <a:prstGeom prst="rect">
              <a:avLst/>
            </a:prstGeom>
            <a:noFill/>
            <a:ln>
              <a:noFill/>
            </a:ln>
          </p:spPr>
        </p:pic>
        <p:pic>
          <p:nvPicPr>
            <p:cNvPr id="340" name="Google Shape;340;p28" descr="A picture containing shape&#10;&#10;Description automatically generated"/>
            <p:cNvPicPr preferRelativeResize="0"/>
            <p:nvPr/>
          </p:nvPicPr>
          <p:blipFill rotWithShape="1">
            <a:blip r:embed="rId5">
              <a:alphaModFix/>
            </a:blip>
            <a:srcRect l="45913" t="4797" r="42730" b="54202"/>
            <a:stretch/>
          </p:blipFill>
          <p:spPr>
            <a:xfrm>
              <a:off x="10782300" y="2837591"/>
              <a:ext cx="407249" cy="1470381"/>
            </a:xfrm>
            <a:prstGeom prst="rect">
              <a:avLst/>
            </a:prstGeom>
            <a:noFill/>
            <a:ln>
              <a:noFill/>
            </a:ln>
          </p:spPr>
        </p:pic>
      </p:grpSp>
      <p:pic>
        <p:nvPicPr>
          <p:cNvPr id="341" name="Google Shape;341;p28" descr="A picture containing shape&#10;&#10;Description automatically generated"/>
          <p:cNvPicPr preferRelativeResize="0"/>
          <p:nvPr/>
        </p:nvPicPr>
        <p:blipFill rotWithShape="1">
          <a:blip r:embed="rId5">
            <a:alphaModFix/>
          </a:blip>
          <a:srcRect l="62067" t="50000" r="13797" b="3531"/>
          <a:stretch/>
        </p:blipFill>
        <p:spPr>
          <a:xfrm>
            <a:off x="10048678" y="2866520"/>
            <a:ext cx="733616" cy="1412514"/>
          </a:xfrm>
          <a:prstGeom prst="rect">
            <a:avLst/>
          </a:prstGeom>
          <a:noFill/>
          <a:ln>
            <a:noFill/>
          </a:ln>
        </p:spPr>
      </p:pic>
      <p:sp>
        <p:nvSpPr>
          <p:cNvPr id="342" name="Google Shape;342;p28"/>
          <p:cNvSpPr/>
          <p:nvPr/>
        </p:nvSpPr>
        <p:spPr>
          <a:xfrm>
            <a:off x="9921240" y="1630680"/>
            <a:ext cx="1722000" cy="27828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43" name="Google Shape;343;p28"/>
          <p:cNvSpPr/>
          <p:nvPr/>
        </p:nvSpPr>
        <p:spPr>
          <a:xfrm>
            <a:off x="5547564" y="3945546"/>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44" name="Google Shape;344;p28"/>
          <p:cNvSpPr txBox="1"/>
          <p:nvPr/>
        </p:nvSpPr>
        <p:spPr>
          <a:xfrm>
            <a:off x="3752682" y="548359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345" name="Google Shape;345;p28"/>
          <p:cNvSpPr txBox="1"/>
          <p:nvPr/>
        </p:nvSpPr>
        <p:spPr>
          <a:xfrm>
            <a:off x="2425407" y="3570403"/>
            <a:ext cx="355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346" name="Google Shape;346;p28"/>
          <p:cNvSpPr txBox="1"/>
          <p:nvPr/>
        </p:nvSpPr>
        <p:spPr>
          <a:xfrm>
            <a:off x="5639004" y="3630723"/>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347" name="Google Shape;347;p28"/>
          <p:cNvSpPr/>
          <p:nvPr/>
        </p:nvSpPr>
        <p:spPr>
          <a:xfrm>
            <a:off x="4056400" y="5325396"/>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48" name="Google Shape;348;p28"/>
          <p:cNvSpPr/>
          <p:nvPr/>
        </p:nvSpPr>
        <p:spPr>
          <a:xfrm>
            <a:off x="3092144" y="3966411"/>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349" name="Google Shape;349;p28"/>
          <p:cNvPicPr preferRelativeResize="0"/>
          <p:nvPr/>
        </p:nvPicPr>
        <p:blipFill rotWithShape="1">
          <a:blip r:embed="rId6">
            <a:alphaModFix/>
          </a:blip>
          <a:srcRect/>
          <a:stretch/>
        </p:blipFill>
        <p:spPr>
          <a:xfrm>
            <a:off x="1303263" y="5377420"/>
            <a:ext cx="12822138" cy="2506585"/>
          </a:xfrm>
          <a:prstGeom prst="rect">
            <a:avLst/>
          </a:prstGeom>
          <a:noFill/>
          <a:ln>
            <a:noFill/>
          </a:ln>
        </p:spPr>
      </p:pic>
      <p:pic>
        <p:nvPicPr>
          <p:cNvPr id="350" name="Google Shape;350;p28"/>
          <p:cNvPicPr preferRelativeResize="0"/>
          <p:nvPr/>
        </p:nvPicPr>
        <p:blipFill rotWithShape="1">
          <a:blip r:embed="rId6">
            <a:alphaModFix/>
          </a:blip>
          <a:srcRect/>
          <a:stretch/>
        </p:blipFill>
        <p:spPr>
          <a:xfrm rot="-2483220">
            <a:off x="589954" y="1027334"/>
            <a:ext cx="12822137" cy="2506585"/>
          </a:xfrm>
          <a:prstGeom prst="rect">
            <a:avLst/>
          </a:prstGeom>
          <a:noFill/>
          <a:ln>
            <a:noFill/>
          </a:ln>
        </p:spPr>
      </p:pic>
      <p:pic>
        <p:nvPicPr>
          <p:cNvPr id="351" name="Google Shape;351;p28"/>
          <p:cNvPicPr preferRelativeResize="0"/>
          <p:nvPr/>
        </p:nvPicPr>
        <p:blipFill rotWithShape="1">
          <a:blip r:embed="rId6">
            <a:alphaModFix/>
          </a:blip>
          <a:srcRect/>
          <a:stretch/>
        </p:blipFill>
        <p:spPr>
          <a:xfrm rot="3331265">
            <a:off x="721817" y="7124961"/>
            <a:ext cx="12822138" cy="25065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9"/>
                                        </p:tgtEl>
                                        <p:attrNameLst>
                                          <p:attrName>style.visibility</p:attrName>
                                        </p:attrNameLst>
                                      </p:cBhvr>
                                      <p:to>
                                        <p:strVal val="visible"/>
                                      </p:to>
                                    </p:set>
                                    <p:animEffect transition="in" filter="fade">
                                      <p:cBhvr>
                                        <p:cTn id="7" dur="1000"/>
                                        <p:tgtEl>
                                          <p:spTgt spid="34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4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349"/>
                                        </p:tgtEl>
                                      </p:cBhvr>
                                    </p:animEffect>
                                    <p:set>
                                      <p:cBhvr>
                                        <p:cTn id="16" dur="1" fill="hold">
                                          <p:stCondLst>
                                            <p:cond delay="500"/>
                                          </p:stCondLst>
                                        </p:cTn>
                                        <p:tgtEl>
                                          <p:spTgt spid="34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50"/>
                                        </p:tgtEl>
                                        <p:attrNameLst>
                                          <p:attrName>style.visibility</p:attrName>
                                        </p:attrNameLst>
                                      </p:cBhvr>
                                      <p:to>
                                        <p:strVal val="visible"/>
                                      </p:to>
                                    </p:set>
                                    <p:animEffect transition="in" filter="fade">
                                      <p:cBhvr>
                                        <p:cTn id="25" dur="1000"/>
                                        <p:tgtEl>
                                          <p:spTgt spid="350"/>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4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350"/>
                                        </p:tgtEl>
                                      </p:cBhvr>
                                    </p:animEffect>
                                    <p:set>
                                      <p:cBhvr>
                                        <p:cTn id="34" dur="1" fill="hold">
                                          <p:stCondLst>
                                            <p:cond delay="500"/>
                                          </p:stCondLst>
                                        </p:cTn>
                                        <p:tgtEl>
                                          <p:spTgt spid="350"/>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4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51"/>
                                        </p:tgtEl>
                                        <p:attrNameLst>
                                          <p:attrName>style.visibility</p:attrName>
                                        </p:attrNameLst>
                                      </p:cBhvr>
                                      <p:to>
                                        <p:strVal val="visible"/>
                                      </p:to>
                                    </p:set>
                                    <p:animEffect transition="in" filter="fade">
                                      <p:cBhvr>
                                        <p:cTn id="43" dur="1000"/>
                                        <p:tgtEl>
                                          <p:spTgt spid="351"/>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34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351"/>
                                        </p:tgtEl>
                                      </p:cBhvr>
                                    </p:animEffect>
                                    <p:set>
                                      <p:cBhvr>
                                        <p:cTn id="52" dur="1" fill="hold">
                                          <p:stCondLst>
                                            <p:cond delay="500"/>
                                          </p:stCondLst>
                                        </p:cTn>
                                        <p:tgtEl>
                                          <p:spTgt spid="35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29"/>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Tracez les segments [PA], [NB], </a:t>
            </a:r>
            <a:r>
              <a:rPr lang="fr-FR" sz="3200" b="1" dirty="0">
                <a:solidFill>
                  <a:schemeClr val="lt1"/>
                </a:solidFill>
                <a:latin typeface="Comic Sans MS"/>
                <a:ea typeface="Comic Sans MS"/>
                <a:cs typeface="Comic Sans MS"/>
                <a:sym typeface="Comic Sans MS"/>
              </a:rPr>
              <a:t>et</a:t>
            </a:r>
            <a:r>
              <a:rPr lang="fr-FR" sz="3200" b="1" i="0" u="none" strike="noStrike" cap="none" dirty="0">
                <a:solidFill>
                  <a:schemeClr val="lt1"/>
                </a:solidFill>
                <a:latin typeface="Comic Sans MS"/>
                <a:ea typeface="Comic Sans MS"/>
                <a:cs typeface="Comic Sans MS"/>
                <a:sym typeface="Comic Sans MS"/>
              </a:rPr>
              <a:t> [MC].</a:t>
            </a:r>
            <a:endParaRPr lang="fr-FR" sz="3200" b="0" i="0" u="none" strike="noStrike" cap="none" dirty="0">
              <a:solidFill>
                <a:schemeClr val="lt1"/>
              </a:solidFill>
              <a:latin typeface="Comic Sans MS"/>
              <a:ea typeface="Comic Sans MS"/>
              <a:cs typeface="Comic Sans MS"/>
              <a:sym typeface="Comic Sans MS"/>
            </a:endParaRPr>
          </a:p>
        </p:txBody>
      </p:sp>
      <p:grpSp>
        <p:nvGrpSpPr>
          <p:cNvPr id="358" name="Google Shape;358;p29"/>
          <p:cNvGrpSpPr/>
          <p:nvPr/>
        </p:nvGrpSpPr>
        <p:grpSpPr>
          <a:xfrm>
            <a:off x="9968810" y="1550901"/>
            <a:ext cx="1696300" cy="2757072"/>
            <a:chOff x="9968810" y="1550901"/>
            <a:chExt cx="1696300" cy="2757072"/>
          </a:xfrm>
        </p:grpSpPr>
        <p:pic>
          <p:nvPicPr>
            <p:cNvPr id="359" name="Google Shape;359;p29" descr="A picture containing text&#10;&#10;Description automatically generated"/>
            <p:cNvPicPr preferRelativeResize="0"/>
            <p:nvPr/>
          </p:nvPicPr>
          <p:blipFill rotWithShape="1">
            <a:blip r:embed="rId3">
              <a:alphaModFix/>
            </a:blip>
            <a:srcRect/>
            <a:stretch/>
          </p:blipFill>
          <p:spPr>
            <a:xfrm>
              <a:off x="9968810" y="1550901"/>
              <a:ext cx="1696300" cy="1272225"/>
            </a:xfrm>
            <a:prstGeom prst="rect">
              <a:avLst/>
            </a:prstGeom>
            <a:noFill/>
            <a:ln>
              <a:noFill/>
            </a:ln>
          </p:spPr>
        </p:pic>
        <p:pic>
          <p:nvPicPr>
            <p:cNvPr id="360" name="Google Shape;360;p29" descr="A picture containing shape&#10;&#10;Description automatically generated"/>
            <p:cNvPicPr preferRelativeResize="0"/>
            <p:nvPr/>
          </p:nvPicPr>
          <p:blipFill rotWithShape="1">
            <a:blip r:embed="rId4">
              <a:alphaModFix/>
            </a:blip>
            <a:srcRect l="45913" t="4797" r="42730" b="54202"/>
            <a:stretch/>
          </p:blipFill>
          <p:spPr>
            <a:xfrm>
              <a:off x="10782300" y="2837591"/>
              <a:ext cx="407249" cy="1470381"/>
            </a:xfrm>
            <a:prstGeom prst="rect">
              <a:avLst/>
            </a:prstGeom>
            <a:noFill/>
            <a:ln>
              <a:noFill/>
            </a:ln>
          </p:spPr>
        </p:pic>
      </p:grpSp>
      <p:pic>
        <p:nvPicPr>
          <p:cNvPr id="361" name="Google Shape;361;p29" descr="A picture containing shape&#10;&#10;Description automatically generated"/>
          <p:cNvPicPr preferRelativeResize="0"/>
          <p:nvPr/>
        </p:nvPicPr>
        <p:blipFill rotWithShape="1">
          <a:blip r:embed="rId4">
            <a:alphaModFix/>
          </a:blip>
          <a:srcRect l="62067" t="50000" r="13797" b="3531"/>
          <a:stretch/>
        </p:blipFill>
        <p:spPr>
          <a:xfrm>
            <a:off x="10048678" y="2866520"/>
            <a:ext cx="733616" cy="1412514"/>
          </a:xfrm>
          <a:prstGeom prst="rect">
            <a:avLst/>
          </a:prstGeom>
          <a:noFill/>
          <a:ln>
            <a:noFill/>
          </a:ln>
        </p:spPr>
      </p:pic>
      <p:sp>
        <p:nvSpPr>
          <p:cNvPr id="362" name="Google Shape;362;p29"/>
          <p:cNvSpPr/>
          <p:nvPr/>
        </p:nvSpPr>
        <p:spPr>
          <a:xfrm>
            <a:off x="9921240" y="1630680"/>
            <a:ext cx="1722000" cy="27828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3" name="Google Shape;363;p29"/>
          <p:cNvSpPr/>
          <p:nvPr/>
        </p:nvSpPr>
        <p:spPr>
          <a:xfrm>
            <a:off x="1612323" y="5362719"/>
            <a:ext cx="4919399" cy="7850"/>
          </a:xfrm>
          <a:custGeom>
            <a:avLst/>
            <a:gdLst/>
            <a:ahLst/>
            <a:cxnLst/>
            <a:rect l="l" t="t" r="r" b="b"/>
            <a:pathLst>
              <a:path w="4919399" h="7850" extrusionOk="0">
                <a:moveTo>
                  <a:pt x="-263" y="-201"/>
                </a:moveTo>
                <a:lnTo>
                  <a:pt x="4919138"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4" name="Google Shape;364;p29"/>
          <p:cNvSpPr/>
          <p:nvPr/>
        </p:nvSpPr>
        <p:spPr>
          <a:xfrm>
            <a:off x="1612323" y="2651161"/>
            <a:ext cx="3074585" cy="2711558"/>
          </a:xfrm>
          <a:custGeom>
            <a:avLst/>
            <a:gdLst/>
            <a:ahLst/>
            <a:cxnLst/>
            <a:rect l="l" t="t" r="r" b="b"/>
            <a:pathLst>
              <a:path w="3074585" h="2711558" extrusionOk="0">
                <a:moveTo>
                  <a:pt x="-263" y="2711358"/>
                </a:moveTo>
                <a:lnTo>
                  <a:pt x="3074323"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5" name="Google Shape;365;p29"/>
          <p:cNvSpPr/>
          <p:nvPr/>
        </p:nvSpPr>
        <p:spPr>
          <a:xfrm>
            <a:off x="4686752" y="2651161"/>
            <a:ext cx="1844971" cy="2711558"/>
          </a:xfrm>
          <a:custGeom>
            <a:avLst/>
            <a:gdLst/>
            <a:ahLst/>
            <a:cxnLst/>
            <a:rect l="l" t="t" r="r" b="b"/>
            <a:pathLst>
              <a:path w="1844971" h="2711558" extrusionOk="0">
                <a:moveTo>
                  <a:pt x="1844709" y="2711358"/>
                </a:moveTo>
                <a:lnTo>
                  <a:pt x="-263"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6" name="Google Shape;366;p29"/>
          <p:cNvSpPr/>
          <p:nvPr/>
        </p:nvSpPr>
        <p:spPr>
          <a:xfrm>
            <a:off x="1532950" y="5283347"/>
            <a:ext cx="158746" cy="158745"/>
          </a:xfrm>
          <a:custGeom>
            <a:avLst/>
            <a:gdLst/>
            <a:ahLst/>
            <a:cxnLst/>
            <a:rect l="l" t="t" r="r" b="b"/>
            <a:pathLst>
              <a:path w="158746"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4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7" name="Google Shape;367;p29"/>
          <p:cNvSpPr/>
          <p:nvPr/>
        </p:nvSpPr>
        <p:spPr>
          <a:xfrm>
            <a:off x="6452350" y="5283347"/>
            <a:ext cx="158745" cy="158745"/>
          </a:xfrm>
          <a:custGeom>
            <a:avLst/>
            <a:gdLst/>
            <a:ahLst/>
            <a:cxnLst/>
            <a:rect l="l" t="t" r="r" b="b"/>
            <a:pathLst>
              <a:path w="158745"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368" name="Google Shape;368;p29"/>
          <p:cNvCxnSpPr>
            <a:stCxn id="364" idx="1"/>
            <a:endCxn id="369" idx="0"/>
          </p:cNvCxnSpPr>
          <p:nvPr/>
        </p:nvCxnSpPr>
        <p:spPr>
          <a:xfrm flipH="1">
            <a:off x="4102150" y="2650896"/>
            <a:ext cx="584400" cy="2674500"/>
          </a:xfrm>
          <a:prstGeom prst="straightConnector1">
            <a:avLst/>
          </a:prstGeom>
          <a:noFill/>
          <a:ln w="19050" cap="flat" cmpd="sng">
            <a:solidFill>
              <a:srgbClr val="C00000"/>
            </a:solidFill>
            <a:prstDash val="solid"/>
            <a:round/>
            <a:headEnd type="none" w="sm" len="sm"/>
            <a:tailEnd type="none" w="sm" len="sm"/>
          </a:ln>
        </p:spPr>
      </p:cxnSp>
      <p:sp>
        <p:nvSpPr>
          <p:cNvPr id="370" name="Google Shape;370;p29"/>
          <p:cNvSpPr/>
          <p:nvPr/>
        </p:nvSpPr>
        <p:spPr>
          <a:xfrm>
            <a:off x="1532950" y="5283347"/>
            <a:ext cx="158746" cy="158745"/>
          </a:xfrm>
          <a:custGeom>
            <a:avLst/>
            <a:gdLst/>
            <a:ahLst/>
            <a:cxnLst/>
            <a:rect l="l" t="t" r="r" b="b"/>
            <a:pathLst>
              <a:path w="158746"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9525"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1" name="Google Shape;371;p29"/>
          <p:cNvSpPr/>
          <p:nvPr/>
        </p:nvSpPr>
        <p:spPr>
          <a:xfrm>
            <a:off x="4607536" y="2571788"/>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2" name="Google Shape;372;p29"/>
          <p:cNvSpPr/>
          <p:nvPr/>
        </p:nvSpPr>
        <p:spPr>
          <a:xfrm>
            <a:off x="4607536" y="2571788"/>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9525"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3" name="Google Shape;373;p29"/>
          <p:cNvSpPr txBox="1"/>
          <p:nvPr/>
        </p:nvSpPr>
        <p:spPr>
          <a:xfrm>
            <a:off x="1079739" y="5077153"/>
            <a:ext cx="465600" cy="5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M</a:t>
            </a:r>
            <a:endParaRPr/>
          </a:p>
        </p:txBody>
      </p:sp>
      <p:sp>
        <p:nvSpPr>
          <p:cNvPr id="374" name="Google Shape;374;p29"/>
          <p:cNvSpPr txBox="1"/>
          <p:nvPr/>
        </p:nvSpPr>
        <p:spPr>
          <a:xfrm>
            <a:off x="4527008" y="2075032"/>
            <a:ext cx="347700" cy="5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P</a:t>
            </a:r>
            <a:endParaRPr/>
          </a:p>
        </p:txBody>
      </p:sp>
      <p:sp>
        <p:nvSpPr>
          <p:cNvPr id="375" name="Google Shape;375;p29"/>
          <p:cNvSpPr txBox="1"/>
          <p:nvPr/>
        </p:nvSpPr>
        <p:spPr>
          <a:xfrm>
            <a:off x="6597380" y="5066790"/>
            <a:ext cx="434100" cy="5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N</a:t>
            </a:r>
            <a:endParaRPr/>
          </a:p>
        </p:txBody>
      </p:sp>
      <p:sp>
        <p:nvSpPr>
          <p:cNvPr id="376" name="Google Shape;376;p29"/>
          <p:cNvSpPr/>
          <p:nvPr/>
        </p:nvSpPr>
        <p:spPr>
          <a:xfrm>
            <a:off x="5579314" y="3964596"/>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77" name="Google Shape;377;p29"/>
          <p:cNvSpPr txBox="1"/>
          <p:nvPr/>
        </p:nvSpPr>
        <p:spPr>
          <a:xfrm>
            <a:off x="3752682" y="548359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378" name="Google Shape;378;p29"/>
          <p:cNvSpPr txBox="1"/>
          <p:nvPr/>
        </p:nvSpPr>
        <p:spPr>
          <a:xfrm>
            <a:off x="2425407" y="3570403"/>
            <a:ext cx="355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379" name="Google Shape;379;p29"/>
          <p:cNvSpPr txBox="1"/>
          <p:nvPr/>
        </p:nvSpPr>
        <p:spPr>
          <a:xfrm>
            <a:off x="5639004" y="3630723"/>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369" name="Google Shape;369;p29"/>
          <p:cNvSpPr/>
          <p:nvPr/>
        </p:nvSpPr>
        <p:spPr>
          <a:xfrm>
            <a:off x="4056400" y="5325396"/>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80" name="Google Shape;380;p29"/>
          <p:cNvSpPr/>
          <p:nvPr/>
        </p:nvSpPr>
        <p:spPr>
          <a:xfrm>
            <a:off x="3092144" y="3966411"/>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381" name="Google Shape;381;p29"/>
          <p:cNvPicPr preferRelativeResize="0"/>
          <p:nvPr/>
        </p:nvPicPr>
        <p:blipFill rotWithShape="1">
          <a:blip r:embed="rId5">
            <a:alphaModFix/>
          </a:blip>
          <a:srcRect/>
          <a:stretch/>
        </p:blipFill>
        <p:spPr>
          <a:xfrm rot="6148196">
            <a:off x="-4092235" y="6128340"/>
            <a:ext cx="12822138" cy="2506585"/>
          </a:xfrm>
          <a:prstGeom prst="rect">
            <a:avLst/>
          </a:prstGeom>
          <a:noFill/>
          <a:ln>
            <a:noFill/>
          </a:ln>
        </p:spPr>
      </p:pic>
      <p:pic>
        <p:nvPicPr>
          <p:cNvPr id="382" name="Google Shape;382;p29" descr="A picture containing text&#10;&#10;Description automatically generated"/>
          <p:cNvPicPr preferRelativeResize="0"/>
          <p:nvPr/>
        </p:nvPicPr>
        <p:blipFill rotWithShape="1">
          <a:blip r:embed="rId3">
            <a:alphaModFix/>
          </a:blip>
          <a:srcRect/>
          <a:stretch/>
        </p:blipFill>
        <p:spPr>
          <a:xfrm rot="-330462">
            <a:off x="3322487" y="-1223059"/>
            <a:ext cx="5481052" cy="4110792"/>
          </a:xfrm>
          <a:prstGeom prst="rect">
            <a:avLst/>
          </a:prstGeom>
          <a:noFill/>
          <a:ln>
            <a:noFill/>
          </a:ln>
        </p:spPr>
      </p:pic>
      <p:pic>
        <p:nvPicPr>
          <p:cNvPr id="383" name="Google Shape;383;p29"/>
          <p:cNvPicPr preferRelativeResize="0"/>
          <p:nvPr/>
        </p:nvPicPr>
        <p:blipFill rotWithShape="1">
          <a:blip r:embed="rId5">
            <a:alphaModFix/>
          </a:blip>
          <a:srcRect/>
          <a:stretch/>
        </p:blipFill>
        <p:spPr>
          <a:xfrm rot="1298758">
            <a:off x="38951" y="5446677"/>
            <a:ext cx="12822137" cy="2506585"/>
          </a:xfrm>
          <a:prstGeom prst="rect">
            <a:avLst/>
          </a:prstGeom>
          <a:noFill/>
          <a:ln>
            <a:noFill/>
          </a:ln>
        </p:spPr>
      </p:pic>
      <p:pic>
        <p:nvPicPr>
          <p:cNvPr id="384" name="Google Shape;384;p29" descr="A picture containing text&#10;&#10;Description automatically generated"/>
          <p:cNvPicPr preferRelativeResize="0"/>
          <p:nvPr/>
        </p:nvPicPr>
        <p:blipFill rotWithShape="1">
          <a:blip r:embed="rId3">
            <a:alphaModFix/>
          </a:blip>
          <a:srcRect/>
          <a:stretch/>
        </p:blipFill>
        <p:spPr>
          <a:xfrm rot="-330462">
            <a:off x="5151282" y="1418495"/>
            <a:ext cx="5481052" cy="4110792"/>
          </a:xfrm>
          <a:prstGeom prst="rect">
            <a:avLst/>
          </a:prstGeom>
          <a:noFill/>
          <a:ln>
            <a:noFill/>
          </a:ln>
        </p:spPr>
      </p:pic>
      <p:cxnSp>
        <p:nvCxnSpPr>
          <p:cNvPr id="385" name="Google Shape;385;p29"/>
          <p:cNvCxnSpPr/>
          <p:nvPr/>
        </p:nvCxnSpPr>
        <p:spPr>
          <a:xfrm rot="10800000">
            <a:off x="3138492" y="4022640"/>
            <a:ext cx="3389400" cy="1338900"/>
          </a:xfrm>
          <a:prstGeom prst="straightConnector1">
            <a:avLst/>
          </a:prstGeom>
          <a:noFill/>
          <a:ln w="19050" cap="flat" cmpd="sng">
            <a:solidFill>
              <a:srgbClr val="C00000"/>
            </a:solidFill>
            <a:prstDash val="solid"/>
            <a:round/>
            <a:headEnd type="none" w="sm" len="sm"/>
            <a:tailEnd type="none" w="sm" len="sm"/>
          </a:ln>
        </p:spPr>
      </p:cxnSp>
      <p:pic>
        <p:nvPicPr>
          <p:cNvPr id="386" name="Google Shape;386;p29"/>
          <p:cNvPicPr preferRelativeResize="0"/>
          <p:nvPr/>
        </p:nvPicPr>
        <p:blipFill rotWithShape="1">
          <a:blip r:embed="rId5">
            <a:alphaModFix/>
          </a:blip>
          <a:srcRect/>
          <a:stretch/>
        </p:blipFill>
        <p:spPr>
          <a:xfrm rot="-1114707">
            <a:off x="327352" y="3737645"/>
            <a:ext cx="12822139" cy="2506586"/>
          </a:xfrm>
          <a:prstGeom prst="rect">
            <a:avLst/>
          </a:prstGeom>
          <a:noFill/>
          <a:ln>
            <a:noFill/>
          </a:ln>
        </p:spPr>
      </p:pic>
      <p:pic>
        <p:nvPicPr>
          <p:cNvPr id="387" name="Google Shape;387;p29" descr="A picture containing text&#10;&#10;Description automatically generated"/>
          <p:cNvPicPr preferRelativeResize="0"/>
          <p:nvPr/>
        </p:nvPicPr>
        <p:blipFill rotWithShape="1">
          <a:blip r:embed="rId3">
            <a:alphaModFix/>
          </a:blip>
          <a:srcRect/>
          <a:stretch/>
        </p:blipFill>
        <p:spPr>
          <a:xfrm rot="-330462">
            <a:off x="247353" y="1432959"/>
            <a:ext cx="5481052" cy="4110792"/>
          </a:xfrm>
          <a:prstGeom prst="rect">
            <a:avLst/>
          </a:prstGeom>
          <a:noFill/>
          <a:ln>
            <a:noFill/>
          </a:ln>
        </p:spPr>
      </p:pic>
      <p:cxnSp>
        <p:nvCxnSpPr>
          <p:cNvPr id="388" name="Google Shape;388;p29"/>
          <p:cNvCxnSpPr>
            <a:endCxn id="364" idx="0"/>
          </p:cNvCxnSpPr>
          <p:nvPr/>
        </p:nvCxnSpPr>
        <p:spPr>
          <a:xfrm flipH="1">
            <a:off x="1612173" y="4006940"/>
            <a:ext cx="4023000" cy="1355700"/>
          </a:xfrm>
          <a:prstGeom prst="straightConnector1">
            <a:avLst/>
          </a:prstGeom>
          <a:noFill/>
          <a:ln w="19050" cap="flat" cmpd="sng">
            <a:solidFill>
              <a:srgbClr val="C00000"/>
            </a:solidFill>
            <a:prstDash val="solid"/>
            <a:round/>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1"/>
                                        </p:tgtEl>
                                        <p:attrNameLst>
                                          <p:attrName>style.visibility</p:attrName>
                                        </p:attrNameLst>
                                      </p:cBhvr>
                                      <p:to>
                                        <p:strVal val="visible"/>
                                      </p:to>
                                    </p:set>
                                    <p:animEffect transition="in" filter="fade">
                                      <p:cBhvr>
                                        <p:cTn id="7" dur="1000"/>
                                        <p:tgtEl>
                                          <p:spTgt spid="38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2"/>
                                        </p:tgtEl>
                                        <p:attrNameLst>
                                          <p:attrName>style.visibility</p:attrName>
                                        </p:attrNameLst>
                                      </p:cBhvr>
                                      <p:to>
                                        <p:strVal val="visible"/>
                                      </p:to>
                                    </p:set>
                                    <p:animEffect transition="in" filter="fade">
                                      <p:cBhvr>
                                        <p:cTn id="12" dur="500"/>
                                        <p:tgtEl>
                                          <p:spTgt spid="38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8"/>
                                        </p:tgtEl>
                                        <p:attrNameLst>
                                          <p:attrName>style.visibility</p:attrName>
                                        </p:attrNameLst>
                                      </p:cBhvr>
                                      <p:to>
                                        <p:strVal val="visible"/>
                                      </p:to>
                                    </p:set>
                                    <p:animEffect transition="in" filter="fade">
                                      <p:cBhvr>
                                        <p:cTn id="17" dur="500"/>
                                        <p:tgtEl>
                                          <p:spTgt spid="368"/>
                                        </p:tgtEl>
                                      </p:cBhvr>
                                    </p:animEffect>
                                  </p:childTnLst>
                                </p:cTn>
                              </p:par>
                            </p:childTnLst>
                          </p:cTn>
                        </p:par>
                        <p:par>
                          <p:cTn id="18" fill="hold">
                            <p:stCondLst>
                              <p:cond delay="500"/>
                            </p:stCondLst>
                            <p:childTnLst>
                              <p:par>
                                <p:cTn id="19" presetID="10" presetClass="exit" presetSubtype="0" fill="hold" nodeType="afterEffect">
                                  <p:stCondLst>
                                    <p:cond delay="0"/>
                                  </p:stCondLst>
                                  <p:childTnLst>
                                    <p:animEffect transition="out" filter="fade">
                                      <p:cBhvr>
                                        <p:cTn id="20" dur="500"/>
                                        <p:tgtEl>
                                          <p:spTgt spid="382"/>
                                        </p:tgtEl>
                                      </p:cBhvr>
                                    </p:animEffect>
                                    <p:set>
                                      <p:cBhvr>
                                        <p:cTn id="21" dur="1" fill="hold">
                                          <p:stCondLst>
                                            <p:cond delay="500"/>
                                          </p:stCondLst>
                                        </p:cTn>
                                        <p:tgtEl>
                                          <p:spTgt spid="382"/>
                                        </p:tgtEl>
                                        <p:attrNameLst>
                                          <p:attrName>style.visibility</p:attrName>
                                        </p:attrNameLst>
                                      </p:cBhvr>
                                      <p:to>
                                        <p:strVal val="hidden"/>
                                      </p:to>
                                    </p:set>
                                  </p:childTnLst>
                                </p:cTn>
                              </p:par>
                            </p:childTnLst>
                          </p:cTn>
                        </p:par>
                        <p:par>
                          <p:cTn id="22" fill="hold">
                            <p:stCondLst>
                              <p:cond delay="1000"/>
                            </p:stCondLst>
                            <p:childTnLst>
                              <p:par>
                                <p:cTn id="23" presetID="10" presetClass="exit" presetSubtype="0" fill="hold" nodeType="afterEffect">
                                  <p:stCondLst>
                                    <p:cond delay="0"/>
                                  </p:stCondLst>
                                  <p:childTnLst>
                                    <p:animEffect transition="out" filter="fade">
                                      <p:cBhvr>
                                        <p:cTn id="24" dur="500"/>
                                        <p:tgtEl>
                                          <p:spTgt spid="381"/>
                                        </p:tgtEl>
                                      </p:cBhvr>
                                    </p:animEffect>
                                    <p:set>
                                      <p:cBhvr>
                                        <p:cTn id="25" dur="1" fill="hold">
                                          <p:stCondLst>
                                            <p:cond delay="500"/>
                                          </p:stCondLst>
                                        </p:cTn>
                                        <p:tgtEl>
                                          <p:spTgt spid="38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83"/>
                                        </p:tgtEl>
                                        <p:attrNameLst>
                                          <p:attrName>style.visibility</p:attrName>
                                        </p:attrNameLst>
                                      </p:cBhvr>
                                      <p:to>
                                        <p:strVal val="visible"/>
                                      </p:to>
                                    </p:set>
                                    <p:animEffect transition="in" filter="fade">
                                      <p:cBhvr>
                                        <p:cTn id="30" dur="1000"/>
                                        <p:tgtEl>
                                          <p:spTgt spid="38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84"/>
                                        </p:tgtEl>
                                        <p:attrNameLst>
                                          <p:attrName>style.visibility</p:attrName>
                                        </p:attrNameLst>
                                      </p:cBhvr>
                                      <p:to>
                                        <p:strVal val="visible"/>
                                      </p:to>
                                    </p:set>
                                    <p:animEffect transition="in" filter="fade">
                                      <p:cBhvr>
                                        <p:cTn id="35" dur="500"/>
                                        <p:tgtEl>
                                          <p:spTgt spid="38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85"/>
                                        </p:tgtEl>
                                        <p:attrNameLst>
                                          <p:attrName>style.visibility</p:attrName>
                                        </p:attrNameLst>
                                      </p:cBhvr>
                                      <p:to>
                                        <p:strVal val="visible"/>
                                      </p:to>
                                    </p:set>
                                    <p:animEffect transition="in" filter="fade">
                                      <p:cBhvr>
                                        <p:cTn id="40" dur="500"/>
                                        <p:tgtEl>
                                          <p:spTgt spid="385"/>
                                        </p:tgtEl>
                                      </p:cBhvr>
                                    </p:animEffect>
                                  </p:childTnLst>
                                </p:cTn>
                              </p:par>
                            </p:childTnLst>
                          </p:cTn>
                        </p:par>
                        <p:par>
                          <p:cTn id="41" fill="hold">
                            <p:stCondLst>
                              <p:cond delay="500"/>
                            </p:stCondLst>
                            <p:childTnLst>
                              <p:par>
                                <p:cTn id="42" presetID="10" presetClass="exit" presetSubtype="0" fill="hold" nodeType="afterEffect">
                                  <p:stCondLst>
                                    <p:cond delay="0"/>
                                  </p:stCondLst>
                                  <p:childTnLst>
                                    <p:animEffect transition="out" filter="fade">
                                      <p:cBhvr>
                                        <p:cTn id="43" dur="500"/>
                                        <p:tgtEl>
                                          <p:spTgt spid="384"/>
                                        </p:tgtEl>
                                      </p:cBhvr>
                                    </p:animEffect>
                                    <p:set>
                                      <p:cBhvr>
                                        <p:cTn id="44" dur="1" fill="hold">
                                          <p:stCondLst>
                                            <p:cond delay="500"/>
                                          </p:stCondLst>
                                        </p:cTn>
                                        <p:tgtEl>
                                          <p:spTgt spid="384"/>
                                        </p:tgtEl>
                                        <p:attrNameLst>
                                          <p:attrName>style.visibility</p:attrName>
                                        </p:attrNameLst>
                                      </p:cBhvr>
                                      <p:to>
                                        <p:strVal val="hidden"/>
                                      </p:to>
                                    </p:set>
                                  </p:childTnLst>
                                </p:cTn>
                              </p:par>
                            </p:childTnLst>
                          </p:cTn>
                        </p:par>
                        <p:par>
                          <p:cTn id="45" fill="hold">
                            <p:stCondLst>
                              <p:cond delay="1000"/>
                            </p:stCondLst>
                            <p:childTnLst>
                              <p:par>
                                <p:cTn id="46" presetID="10" presetClass="exit" presetSubtype="0" fill="hold" nodeType="afterEffect">
                                  <p:stCondLst>
                                    <p:cond delay="0"/>
                                  </p:stCondLst>
                                  <p:childTnLst>
                                    <p:animEffect transition="out" filter="fade">
                                      <p:cBhvr>
                                        <p:cTn id="47" dur="500"/>
                                        <p:tgtEl>
                                          <p:spTgt spid="383"/>
                                        </p:tgtEl>
                                      </p:cBhvr>
                                    </p:animEffect>
                                    <p:set>
                                      <p:cBhvr>
                                        <p:cTn id="48" dur="1" fill="hold">
                                          <p:stCondLst>
                                            <p:cond delay="500"/>
                                          </p:stCondLst>
                                        </p:cTn>
                                        <p:tgtEl>
                                          <p:spTgt spid="38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86"/>
                                        </p:tgtEl>
                                        <p:attrNameLst>
                                          <p:attrName>style.visibility</p:attrName>
                                        </p:attrNameLst>
                                      </p:cBhvr>
                                      <p:to>
                                        <p:strVal val="visible"/>
                                      </p:to>
                                    </p:set>
                                    <p:animEffect transition="in" filter="fade">
                                      <p:cBhvr>
                                        <p:cTn id="53" dur="1000"/>
                                        <p:tgtEl>
                                          <p:spTgt spid="38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87"/>
                                        </p:tgtEl>
                                        <p:attrNameLst>
                                          <p:attrName>style.visibility</p:attrName>
                                        </p:attrNameLst>
                                      </p:cBhvr>
                                      <p:to>
                                        <p:strVal val="visible"/>
                                      </p:to>
                                    </p:set>
                                    <p:animEffect transition="in" filter="fade">
                                      <p:cBhvr>
                                        <p:cTn id="58" dur="500"/>
                                        <p:tgtEl>
                                          <p:spTgt spid="38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388"/>
                                        </p:tgtEl>
                                        <p:attrNameLst>
                                          <p:attrName>style.visibility</p:attrName>
                                        </p:attrNameLst>
                                      </p:cBhvr>
                                      <p:to>
                                        <p:strVal val="visible"/>
                                      </p:to>
                                    </p:set>
                                    <p:animEffect transition="in" filter="fade">
                                      <p:cBhvr>
                                        <p:cTn id="63" dur="500"/>
                                        <p:tgtEl>
                                          <p:spTgt spid="388"/>
                                        </p:tgtEl>
                                      </p:cBhvr>
                                    </p:animEffect>
                                  </p:childTnLst>
                                </p:cTn>
                              </p:par>
                            </p:childTnLst>
                          </p:cTn>
                        </p:par>
                        <p:par>
                          <p:cTn id="64" fill="hold">
                            <p:stCondLst>
                              <p:cond delay="500"/>
                            </p:stCondLst>
                            <p:childTnLst>
                              <p:par>
                                <p:cTn id="65" presetID="10" presetClass="exit" presetSubtype="0" fill="hold" nodeType="afterEffect">
                                  <p:stCondLst>
                                    <p:cond delay="0"/>
                                  </p:stCondLst>
                                  <p:childTnLst>
                                    <p:animEffect transition="out" filter="fade">
                                      <p:cBhvr>
                                        <p:cTn id="66" dur="500"/>
                                        <p:tgtEl>
                                          <p:spTgt spid="387"/>
                                        </p:tgtEl>
                                      </p:cBhvr>
                                    </p:animEffect>
                                    <p:set>
                                      <p:cBhvr>
                                        <p:cTn id="67" dur="1" fill="hold">
                                          <p:stCondLst>
                                            <p:cond delay="500"/>
                                          </p:stCondLst>
                                        </p:cTn>
                                        <p:tgtEl>
                                          <p:spTgt spid="387"/>
                                        </p:tgtEl>
                                        <p:attrNameLst>
                                          <p:attrName>style.visibility</p:attrName>
                                        </p:attrNameLst>
                                      </p:cBhvr>
                                      <p:to>
                                        <p:strVal val="hidden"/>
                                      </p:to>
                                    </p:set>
                                  </p:childTnLst>
                                </p:cTn>
                              </p:par>
                            </p:childTnLst>
                          </p:cTn>
                        </p:par>
                        <p:par>
                          <p:cTn id="68" fill="hold">
                            <p:stCondLst>
                              <p:cond delay="1000"/>
                            </p:stCondLst>
                            <p:childTnLst>
                              <p:par>
                                <p:cTn id="69" presetID="10" presetClass="exit" presetSubtype="0" fill="hold" nodeType="afterEffect">
                                  <p:stCondLst>
                                    <p:cond delay="0"/>
                                  </p:stCondLst>
                                  <p:childTnLst>
                                    <p:animEffect transition="out" filter="fade">
                                      <p:cBhvr>
                                        <p:cTn id="70" dur="500"/>
                                        <p:tgtEl>
                                          <p:spTgt spid="386"/>
                                        </p:tgtEl>
                                      </p:cBhvr>
                                    </p:animEffect>
                                    <p:set>
                                      <p:cBhvr>
                                        <p:cTn id="71" dur="1" fill="hold">
                                          <p:stCondLst>
                                            <p:cond delay="500"/>
                                          </p:stCondLst>
                                        </p:cTn>
                                        <p:tgtEl>
                                          <p:spTgt spid="3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30"/>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Les 3 médianes sont concourantes.</a:t>
            </a:r>
            <a:endParaRPr lang="fr-FR" sz="3200" b="0" i="0" u="none" strike="noStrike" cap="none" dirty="0">
              <a:solidFill>
                <a:schemeClr val="lt1"/>
              </a:solidFill>
              <a:latin typeface="Comic Sans MS"/>
              <a:ea typeface="Comic Sans MS"/>
              <a:cs typeface="Comic Sans MS"/>
              <a:sym typeface="Comic Sans MS"/>
            </a:endParaRPr>
          </a:p>
        </p:txBody>
      </p:sp>
      <p:grpSp>
        <p:nvGrpSpPr>
          <p:cNvPr id="395" name="Google Shape;395;p30"/>
          <p:cNvGrpSpPr/>
          <p:nvPr/>
        </p:nvGrpSpPr>
        <p:grpSpPr>
          <a:xfrm>
            <a:off x="9968810" y="1550901"/>
            <a:ext cx="1696300" cy="2757072"/>
            <a:chOff x="9968810" y="1550901"/>
            <a:chExt cx="1696300" cy="2757072"/>
          </a:xfrm>
        </p:grpSpPr>
        <p:pic>
          <p:nvPicPr>
            <p:cNvPr id="396" name="Google Shape;396;p30" descr="A picture containing text&#10;&#10;Description automatically generated"/>
            <p:cNvPicPr preferRelativeResize="0"/>
            <p:nvPr/>
          </p:nvPicPr>
          <p:blipFill rotWithShape="1">
            <a:blip r:embed="rId3">
              <a:alphaModFix/>
            </a:blip>
            <a:srcRect/>
            <a:stretch/>
          </p:blipFill>
          <p:spPr>
            <a:xfrm>
              <a:off x="9968810" y="1550901"/>
              <a:ext cx="1696300" cy="1272225"/>
            </a:xfrm>
            <a:prstGeom prst="rect">
              <a:avLst/>
            </a:prstGeom>
            <a:noFill/>
            <a:ln>
              <a:noFill/>
            </a:ln>
          </p:spPr>
        </p:pic>
        <p:pic>
          <p:nvPicPr>
            <p:cNvPr id="397" name="Google Shape;397;p30" descr="A picture containing shape&#10;&#10;Description automatically generated"/>
            <p:cNvPicPr preferRelativeResize="0"/>
            <p:nvPr/>
          </p:nvPicPr>
          <p:blipFill rotWithShape="1">
            <a:blip r:embed="rId4">
              <a:alphaModFix/>
            </a:blip>
            <a:srcRect l="45913" t="4797" r="42730" b="54202"/>
            <a:stretch/>
          </p:blipFill>
          <p:spPr>
            <a:xfrm>
              <a:off x="10782300" y="2837591"/>
              <a:ext cx="407249" cy="1470381"/>
            </a:xfrm>
            <a:prstGeom prst="rect">
              <a:avLst/>
            </a:prstGeom>
            <a:noFill/>
            <a:ln>
              <a:noFill/>
            </a:ln>
          </p:spPr>
        </p:pic>
      </p:grpSp>
      <p:pic>
        <p:nvPicPr>
          <p:cNvPr id="398" name="Google Shape;398;p30" descr="A picture containing shape&#10;&#10;Description automatically generated"/>
          <p:cNvPicPr preferRelativeResize="0"/>
          <p:nvPr/>
        </p:nvPicPr>
        <p:blipFill rotWithShape="1">
          <a:blip r:embed="rId4">
            <a:alphaModFix/>
          </a:blip>
          <a:srcRect l="62067" t="50000" r="13797" b="3531"/>
          <a:stretch/>
        </p:blipFill>
        <p:spPr>
          <a:xfrm>
            <a:off x="10048678" y="2866520"/>
            <a:ext cx="733616" cy="1412514"/>
          </a:xfrm>
          <a:prstGeom prst="rect">
            <a:avLst/>
          </a:prstGeom>
          <a:noFill/>
          <a:ln>
            <a:noFill/>
          </a:ln>
        </p:spPr>
      </p:pic>
      <p:sp>
        <p:nvSpPr>
          <p:cNvPr id="399" name="Google Shape;399;p30"/>
          <p:cNvSpPr/>
          <p:nvPr/>
        </p:nvSpPr>
        <p:spPr>
          <a:xfrm>
            <a:off x="9921240" y="1630680"/>
            <a:ext cx="1722000" cy="27828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400" name="Google Shape;400;p30"/>
          <p:cNvGrpSpPr/>
          <p:nvPr/>
        </p:nvGrpSpPr>
        <p:grpSpPr>
          <a:xfrm>
            <a:off x="1079739" y="2075032"/>
            <a:ext cx="5951741" cy="3931765"/>
            <a:chOff x="1079739" y="2075032"/>
            <a:chExt cx="5951741" cy="3931765"/>
          </a:xfrm>
        </p:grpSpPr>
        <p:sp>
          <p:nvSpPr>
            <p:cNvPr id="401" name="Google Shape;401;p30"/>
            <p:cNvSpPr/>
            <p:nvPr/>
          </p:nvSpPr>
          <p:spPr>
            <a:xfrm>
              <a:off x="1612323" y="5362719"/>
              <a:ext cx="4919399" cy="7850"/>
            </a:xfrm>
            <a:custGeom>
              <a:avLst/>
              <a:gdLst/>
              <a:ahLst/>
              <a:cxnLst/>
              <a:rect l="l" t="t" r="r" b="b"/>
              <a:pathLst>
                <a:path w="4919399" h="7850" extrusionOk="0">
                  <a:moveTo>
                    <a:pt x="-263" y="-201"/>
                  </a:moveTo>
                  <a:lnTo>
                    <a:pt x="4919138"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2" name="Google Shape;402;p30"/>
            <p:cNvSpPr/>
            <p:nvPr/>
          </p:nvSpPr>
          <p:spPr>
            <a:xfrm>
              <a:off x="1612323" y="2651161"/>
              <a:ext cx="3074585" cy="2711558"/>
            </a:xfrm>
            <a:custGeom>
              <a:avLst/>
              <a:gdLst/>
              <a:ahLst/>
              <a:cxnLst/>
              <a:rect l="l" t="t" r="r" b="b"/>
              <a:pathLst>
                <a:path w="3074585" h="2711558" extrusionOk="0">
                  <a:moveTo>
                    <a:pt x="-263" y="2711358"/>
                  </a:moveTo>
                  <a:lnTo>
                    <a:pt x="3074323"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3" name="Google Shape;403;p30"/>
            <p:cNvSpPr/>
            <p:nvPr/>
          </p:nvSpPr>
          <p:spPr>
            <a:xfrm>
              <a:off x="4686752" y="2651161"/>
              <a:ext cx="1844971" cy="2711558"/>
            </a:xfrm>
            <a:custGeom>
              <a:avLst/>
              <a:gdLst/>
              <a:ahLst/>
              <a:cxnLst/>
              <a:rect l="l" t="t" r="r" b="b"/>
              <a:pathLst>
                <a:path w="1844971" h="2711558" extrusionOk="0">
                  <a:moveTo>
                    <a:pt x="1844709" y="2711358"/>
                  </a:moveTo>
                  <a:lnTo>
                    <a:pt x="-263" y="-201"/>
                  </a:lnTo>
                </a:path>
              </a:pathLst>
            </a:custGeom>
            <a:noFill/>
            <a:ln w="19600" cap="rnd" cmpd="sng">
              <a:solidFill>
                <a:srgbClr val="000000">
                  <a:alpha val="698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4" name="Google Shape;404;p30"/>
            <p:cNvSpPr/>
            <p:nvPr/>
          </p:nvSpPr>
          <p:spPr>
            <a:xfrm>
              <a:off x="1532950" y="5283347"/>
              <a:ext cx="158746" cy="158745"/>
            </a:xfrm>
            <a:custGeom>
              <a:avLst/>
              <a:gdLst/>
              <a:ahLst/>
              <a:cxnLst/>
              <a:rect l="l" t="t" r="r" b="b"/>
              <a:pathLst>
                <a:path w="158746"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4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5" name="Google Shape;405;p30"/>
            <p:cNvSpPr/>
            <p:nvPr/>
          </p:nvSpPr>
          <p:spPr>
            <a:xfrm>
              <a:off x="6452350" y="5283347"/>
              <a:ext cx="158745" cy="158745"/>
            </a:xfrm>
            <a:custGeom>
              <a:avLst/>
              <a:gdLst/>
              <a:ahLst/>
              <a:cxnLst/>
              <a:rect l="l" t="t" r="r" b="b"/>
              <a:pathLst>
                <a:path w="158745"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406" name="Google Shape;406;p30"/>
            <p:cNvCxnSpPr>
              <a:stCxn id="402" idx="1"/>
              <a:endCxn id="407" idx="0"/>
            </p:cNvCxnSpPr>
            <p:nvPr/>
          </p:nvCxnSpPr>
          <p:spPr>
            <a:xfrm flipH="1">
              <a:off x="4102150" y="2650896"/>
              <a:ext cx="584400" cy="2674500"/>
            </a:xfrm>
            <a:prstGeom prst="straightConnector1">
              <a:avLst/>
            </a:prstGeom>
            <a:noFill/>
            <a:ln w="19050" cap="flat" cmpd="sng">
              <a:solidFill>
                <a:srgbClr val="C00000"/>
              </a:solidFill>
              <a:prstDash val="solid"/>
              <a:round/>
              <a:headEnd type="none" w="sm" len="sm"/>
              <a:tailEnd type="none" w="sm" len="sm"/>
            </a:ln>
          </p:spPr>
        </p:cxnSp>
        <p:sp>
          <p:nvSpPr>
            <p:cNvPr id="408" name="Google Shape;408;p30"/>
            <p:cNvSpPr/>
            <p:nvPr/>
          </p:nvSpPr>
          <p:spPr>
            <a:xfrm>
              <a:off x="1532950" y="5283347"/>
              <a:ext cx="158746" cy="158745"/>
            </a:xfrm>
            <a:custGeom>
              <a:avLst/>
              <a:gdLst/>
              <a:ahLst/>
              <a:cxnLst/>
              <a:rect l="l" t="t" r="r" b="b"/>
              <a:pathLst>
                <a:path w="158746" h="158745"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9525"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9" name="Google Shape;409;p30"/>
            <p:cNvSpPr/>
            <p:nvPr/>
          </p:nvSpPr>
          <p:spPr>
            <a:xfrm>
              <a:off x="4607536" y="2571788"/>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0" name="Google Shape;410;p30"/>
            <p:cNvSpPr/>
            <p:nvPr/>
          </p:nvSpPr>
          <p:spPr>
            <a:xfrm>
              <a:off x="4607536" y="2571788"/>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9525"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1" name="Google Shape;411;p30"/>
            <p:cNvSpPr txBox="1"/>
            <p:nvPr/>
          </p:nvSpPr>
          <p:spPr>
            <a:xfrm>
              <a:off x="1079739" y="5077153"/>
              <a:ext cx="465600" cy="5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M</a:t>
              </a:r>
              <a:endParaRPr/>
            </a:p>
          </p:txBody>
        </p:sp>
        <p:sp>
          <p:nvSpPr>
            <p:cNvPr id="412" name="Google Shape;412;p30"/>
            <p:cNvSpPr txBox="1"/>
            <p:nvPr/>
          </p:nvSpPr>
          <p:spPr>
            <a:xfrm>
              <a:off x="4527008" y="2075032"/>
              <a:ext cx="347700" cy="5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P</a:t>
              </a:r>
              <a:endParaRPr/>
            </a:p>
          </p:txBody>
        </p:sp>
        <p:sp>
          <p:nvSpPr>
            <p:cNvPr id="413" name="Google Shape;413;p30"/>
            <p:cNvSpPr txBox="1"/>
            <p:nvPr/>
          </p:nvSpPr>
          <p:spPr>
            <a:xfrm>
              <a:off x="6597380" y="5066790"/>
              <a:ext cx="434100" cy="5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73" b="0" i="0" u="none" strike="noStrike" cap="none">
                  <a:solidFill>
                    <a:srgbClr val="444444"/>
                  </a:solidFill>
                  <a:latin typeface="Comic Sans MS"/>
                  <a:ea typeface="Comic Sans MS"/>
                  <a:cs typeface="Comic Sans MS"/>
                  <a:sym typeface="Comic Sans MS"/>
                </a:rPr>
                <a:t>N</a:t>
              </a:r>
              <a:endParaRPr/>
            </a:p>
          </p:txBody>
        </p:sp>
        <p:sp>
          <p:nvSpPr>
            <p:cNvPr id="414" name="Google Shape;414;p30"/>
            <p:cNvSpPr/>
            <p:nvPr/>
          </p:nvSpPr>
          <p:spPr>
            <a:xfrm>
              <a:off x="5579314" y="3964596"/>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15" name="Google Shape;415;p30"/>
            <p:cNvSpPr txBox="1"/>
            <p:nvPr/>
          </p:nvSpPr>
          <p:spPr>
            <a:xfrm>
              <a:off x="3752682" y="5483597"/>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416" name="Google Shape;416;p30"/>
            <p:cNvSpPr txBox="1"/>
            <p:nvPr/>
          </p:nvSpPr>
          <p:spPr>
            <a:xfrm>
              <a:off x="2425407" y="3570403"/>
              <a:ext cx="355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417" name="Google Shape;417;p30"/>
            <p:cNvSpPr txBox="1"/>
            <p:nvPr/>
          </p:nvSpPr>
          <p:spPr>
            <a:xfrm>
              <a:off x="5639004" y="3630723"/>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407" name="Google Shape;407;p30"/>
            <p:cNvSpPr/>
            <p:nvPr/>
          </p:nvSpPr>
          <p:spPr>
            <a:xfrm>
              <a:off x="4056400" y="5325396"/>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18" name="Google Shape;418;p30"/>
            <p:cNvSpPr/>
            <p:nvPr/>
          </p:nvSpPr>
          <p:spPr>
            <a:xfrm>
              <a:off x="3092144" y="3966411"/>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419" name="Google Shape;419;p30"/>
            <p:cNvCxnSpPr/>
            <p:nvPr/>
          </p:nvCxnSpPr>
          <p:spPr>
            <a:xfrm rot="10800000">
              <a:off x="3138492" y="4022640"/>
              <a:ext cx="3389400" cy="1338900"/>
            </a:xfrm>
            <a:prstGeom prst="straightConnector1">
              <a:avLst/>
            </a:prstGeom>
            <a:noFill/>
            <a:ln w="19050" cap="flat" cmpd="sng">
              <a:solidFill>
                <a:srgbClr val="C00000"/>
              </a:solidFill>
              <a:prstDash val="solid"/>
              <a:round/>
              <a:headEnd type="none" w="sm" len="sm"/>
              <a:tailEnd type="none" w="sm" len="sm"/>
            </a:ln>
          </p:spPr>
        </p:cxnSp>
        <p:cxnSp>
          <p:nvCxnSpPr>
            <p:cNvPr id="420" name="Google Shape;420;p30"/>
            <p:cNvCxnSpPr>
              <a:endCxn id="402" idx="0"/>
            </p:cNvCxnSpPr>
            <p:nvPr/>
          </p:nvCxnSpPr>
          <p:spPr>
            <a:xfrm flipH="1">
              <a:off x="1612173" y="4006940"/>
              <a:ext cx="4023000" cy="1355700"/>
            </a:xfrm>
            <a:prstGeom prst="straightConnector1">
              <a:avLst/>
            </a:prstGeom>
            <a:noFill/>
            <a:ln w="19050" cap="flat" cmpd="sng">
              <a:solidFill>
                <a:srgbClr val="C00000"/>
              </a:solidFill>
              <a:prstDash val="solid"/>
              <a:round/>
              <a:headEnd type="none" w="sm" len="sm"/>
              <a:tailEnd type="none" w="sm" len="sm"/>
            </a:ln>
          </p:spPr>
        </p:cxnSp>
      </p:grpSp>
      <p:sp>
        <p:nvSpPr>
          <p:cNvPr id="421" name="Google Shape;421;p30"/>
          <p:cNvSpPr/>
          <p:nvPr/>
        </p:nvSpPr>
        <p:spPr>
          <a:xfrm>
            <a:off x="4231843" y="4413504"/>
            <a:ext cx="118800" cy="118800"/>
          </a:xfrm>
          <a:prstGeom prst="ellipse">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1"/>
                                        </p:tgtEl>
                                        <p:attrNameLst>
                                          <p:attrName>style.visibility</p:attrName>
                                        </p:attrNameLst>
                                      </p:cBhvr>
                                      <p:to>
                                        <p:strVal val="visible"/>
                                      </p:to>
                                    </p:set>
                                    <p:animEffect transition="in" filter="fade">
                                      <p:cBhvr>
                                        <p:cTn id="7" dur="1000"/>
                                        <p:tgtEl>
                                          <p:spTgt spid="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cxnSp>
        <p:nvCxnSpPr>
          <p:cNvPr id="427" name="Google Shape;427;p31"/>
          <p:cNvCxnSpPr>
            <a:stCxn id="428" idx="1"/>
          </p:cNvCxnSpPr>
          <p:nvPr/>
        </p:nvCxnSpPr>
        <p:spPr>
          <a:xfrm>
            <a:off x="1845067" y="2375150"/>
            <a:ext cx="4419900" cy="2870700"/>
          </a:xfrm>
          <a:prstGeom prst="straightConnector1">
            <a:avLst/>
          </a:prstGeom>
          <a:noFill/>
          <a:ln w="28575" cap="flat" cmpd="sng">
            <a:solidFill>
              <a:srgbClr val="C00000"/>
            </a:solidFill>
            <a:prstDash val="solid"/>
            <a:round/>
            <a:headEnd type="none" w="sm" len="sm"/>
            <a:tailEnd type="none" w="sm" len="sm"/>
          </a:ln>
        </p:spPr>
      </p:cxnSp>
      <p:cxnSp>
        <p:nvCxnSpPr>
          <p:cNvPr id="429" name="Google Shape;429;p31"/>
          <p:cNvCxnSpPr/>
          <p:nvPr/>
        </p:nvCxnSpPr>
        <p:spPr>
          <a:xfrm rot="10800000" flipH="1">
            <a:off x="3070658" y="3825800"/>
            <a:ext cx="2433900" cy="1419900"/>
          </a:xfrm>
          <a:prstGeom prst="straightConnector1">
            <a:avLst/>
          </a:prstGeom>
          <a:noFill/>
          <a:ln w="28575" cap="flat" cmpd="sng">
            <a:solidFill>
              <a:srgbClr val="C00000"/>
            </a:solidFill>
            <a:prstDash val="solid"/>
            <a:round/>
            <a:headEnd type="none" w="sm" len="sm"/>
            <a:tailEnd type="none" w="sm" len="sm"/>
          </a:ln>
        </p:spPr>
      </p:cxnSp>
      <p:cxnSp>
        <p:nvCxnSpPr>
          <p:cNvPr id="430" name="Google Shape;430;p31"/>
          <p:cNvCxnSpPr>
            <a:stCxn id="428" idx="2"/>
          </p:cNvCxnSpPr>
          <p:nvPr/>
        </p:nvCxnSpPr>
        <p:spPr>
          <a:xfrm rot="10800000">
            <a:off x="2406696" y="3774720"/>
            <a:ext cx="6760800" cy="1452600"/>
          </a:xfrm>
          <a:prstGeom prst="straightConnector1">
            <a:avLst/>
          </a:prstGeom>
          <a:noFill/>
          <a:ln w="28575" cap="flat" cmpd="sng">
            <a:solidFill>
              <a:srgbClr val="C00000"/>
            </a:solidFill>
            <a:prstDash val="solid"/>
            <a:round/>
            <a:headEnd type="none" w="sm" len="sm"/>
            <a:tailEnd type="none" w="sm" len="sm"/>
          </a:ln>
        </p:spPr>
      </p:cxnSp>
      <p:sp>
        <p:nvSpPr>
          <p:cNvPr id="431" name="Google Shape;431;p31"/>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lvl="1"/>
            <a:r>
              <a:rPr lang="fr-FR" sz="3200" b="1" dirty="0">
                <a:solidFill>
                  <a:schemeClr val="lt1"/>
                </a:solidFill>
                <a:latin typeface="Comic Sans MS"/>
                <a:ea typeface="Comic Sans MS"/>
                <a:cs typeface="Comic Sans MS"/>
                <a:sym typeface="Comic Sans MS"/>
              </a:rPr>
              <a:t>Les 3 médianes sont concourantes.</a:t>
            </a:r>
            <a:endParaRPr lang="fr-FR" sz="3200" dirty="0">
              <a:solidFill>
                <a:schemeClr val="lt1"/>
              </a:solidFill>
              <a:latin typeface="Comic Sans MS"/>
              <a:ea typeface="Comic Sans MS"/>
              <a:cs typeface="Comic Sans MS"/>
              <a:sym typeface="Comic Sans MS"/>
            </a:endParaRPr>
          </a:p>
        </p:txBody>
      </p:sp>
      <p:sp>
        <p:nvSpPr>
          <p:cNvPr id="428" name="Google Shape;428;p31"/>
          <p:cNvSpPr/>
          <p:nvPr/>
        </p:nvSpPr>
        <p:spPr>
          <a:xfrm>
            <a:off x="1845067" y="2375150"/>
            <a:ext cx="7322429" cy="2852170"/>
          </a:xfrm>
          <a:custGeom>
            <a:avLst/>
            <a:gdLst/>
            <a:ahLst/>
            <a:cxnLst/>
            <a:rect l="l" t="t" r="r" b="b"/>
            <a:pathLst>
              <a:path w="7322429" h="2852170" extrusionOk="0">
                <a:moveTo>
                  <a:pt x="1239681" y="2852170"/>
                </a:moveTo>
                <a:lnTo>
                  <a:pt x="0" y="0"/>
                </a:lnTo>
                <a:lnTo>
                  <a:pt x="7322429" y="2852170"/>
                </a:lnTo>
                <a:lnTo>
                  <a:pt x="1239681" y="2852170"/>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32" name="Google Shape;432;p31"/>
          <p:cNvSpPr txBox="1"/>
          <p:nvPr/>
        </p:nvSpPr>
        <p:spPr>
          <a:xfrm>
            <a:off x="1492981" y="1735538"/>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433" name="Google Shape;433;p31"/>
          <p:cNvSpPr txBox="1"/>
          <p:nvPr/>
        </p:nvSpPr>
        <p:spPr>
          <a:xfrm>
            <a:off x="2425656" y="4951099"/>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434" name="Google Shape;434;p31"/>
          <p:cNvSpPr txBox="1"/>
          <p:nvPr/>
        </p:nvSpPr>
        <p:spPr>
          <a:xfrm>
            <a:off x="9121343" y="502402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435" name="Google Shape;435;p31"/>
          <p:cNvSpPr txBox="1"/>
          <p:nvPr/>
        </p:nvSpPr>
        <p:spPr>
          <a:xfrm>
            <a:off x="1890398" y="3585196"/>
            <a:ext cx="4704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0" i="0" u="none" strike="noStrike" cap="none">
                <a:solidFill>
                  <a:srgbClr val="595959"/>
                </a:solidFill>
                <a:latin typeface="Comic Sans MS"/>
                <a:ea typeface="Comic Sans MS"/>
                <a:cs typeface="Comic Sans MS"/>
                <a:sym typeface="Comic Sans MS"/>
              </a:rPr>
              <a:t>B</a:t>
            </a:r>
            <a:endParaRPr/>
          </a:p>
        </p:txBody>
      </p:sp>
      <p:sp>
        <p:nvSpPr>
          <p:cNvPr id="436" name="Google Shape;436;p31"/>
          <p:cNvSpPr txBox="1"/>
          <p:nvPr/>
        </p:nvSpPr>
        <p:spPr>
          <a:xfrm>
            <a:off x="5887138" y="5289749"/>
            <a:ext cx="447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0" i="0" u="none" strike="noStrike" cap="none">
                <a:solidFill>
                  <a:srgbClr val="595959"/>
                </a:solidFill>
                <a:latin typeface="Comic Sans MS"/>
                <a:ea typeface="Comic Sans MS"/>
                <a:cs typeface="Comic Sans MS"/>
                <a:sym typeface="Comic Sans MS"/>
              </a:rPr>
              <a:t>A</a:t>
            </a:r>
            <a:endParaRPr/>
          </a:p>
        </p:txBody>
      </p:sp>
      <p:sp>
        <p:nvSpPr>
          <p:cNvPr id="437" name="Google Shape;437;p31"/>
          <p:cNvSpPr txBox="1"/>
          <p:nvPr/>
        </p:nvSpPr>
        <p:spPr>
          <a:xfrm>
            <a:off x="5743083" y="345783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0" i="0" u="none" strike="noStrike" cap="none">
                <a:solidFill>
                  <a:srgbClr val="595959"/>
                </a:solidFill>
                <a:latin typeface="Comic Sans MS"/>
                <a:ea typeface="Comic Sans MS"/>
                <a:cs typeface="Comic Sans MS"/>
                <a:sym typeface="Comic Sans MS"/>
              </a:rPr>
              <a:t>C</a:t>
            </a:r>
            <a:endParaRPr/>
          </a:p>
        </p:txBody>
      </p:sp>
      <p:sp>
        <p:nvSpPr>
          <p:cNvPr id="438" name="Google Shape;438;p31"/>
          <p:cNvSpPr/>
          <p:nvPr/>
        </p:nvSpPr>
        <p:spPr>
          <a:xfrm>
            <a:off x="1763644" y="2295777"/>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9" name="Google Shape;439;p31"/>
          <p:cNvSpPr/>
          <p:nvPr/>
        </p:nvSpPr>
        <p:spPr>
          <a:xfrm>
            <a:off x="3026625" y="515008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0" name="Google Shape;440;p31"/>
          <p:cNvSpPr/>
          <p:nvPr/>
        </p:nvSpPr>
        <p:spPr>
          <a:xfrm>
            <a:off x="9056240" y="5149107"/>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1" name="Google Shape;441;p31"/>
          <p:cNvSpPr/>
          <p:nvPr/>
        </p:nvSpPr>
        <p:spPr>
          <a:xfrm>
            <a:off x="2400774" y="3743390"/>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42" name="Google Shape;442;p31"/>
          <p:cNvSpPr/>
          <p:nvPr/>
        </p:nvSpPr>
        <p:spPr>
          <a:xfrm>
            <a:off x="6151675" y="5190689"/>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43" name="Google Shape;443;p31"/>
          <p:cNvSpPr/>
          <p:nvPr/>
        </p:nvSpPr>
        <p:spPr>
          <a:xfrm>
            <a:off x="5475653" y="3760277"/>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44" name="Google Shape;444;p31"/>
          <p:cNvSpPr/>
          <p:nvPr/>
        </p:nvSpPr>
        <p:spPr>
          <a:xfrm>
            <a:off x="4701926" y="4214001"/>
            <a:ext cx="118800" cy="118800"/>
          </a:xfrm>
          <a:prstGeom prst="ellipse">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4"/>
                                        </p:tgtEl>
                                        <p:attrNameLst>
                                          <p:attrName>style.visibility</p:attrName>
                                        </p:attrNameLst>
                                      </p:cBhvr>
                                      <p:to>
                                        <p:strVal val="visible"/>
                                      </p:to>
                                    </p:set>
                                    <p:animEffect transition="in" filter="fade">
                                      <p:cBhvr>
                                        <p:cTn id="7" dur="1000"/>
                                        <p:tgtEl>
                                          <p:spTgt spid="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cxnSp>
        <p:nvCxnSpPr>
          <p:cNvPr id="450" name="Google Shape;450;p32"/>
          <p:cNvCxnSpPr/>
          <p:nvPr/>
        </p:nvCxnSpPr>
        <p:spPr>
          <a:xfrm>
            <a:off x="3108956" y="2349750"/>
            <a:ext cx="3069600" cy="2869800"/>
          </a:xfrm>
          <a:prstGeom prst="straightConnector1">
            <a:avLst/>
          </a:prstGeom>
          <a:noFill/>
          <a:ln w="28575" cap="flat" cmpd="sng">
            <a:solidFill>
              <a:srgbClr val="C00000"/>
            </a:solidFill>
            <a:prstDash val="solid"/>
            <a:round/>
            <a:headEnd type="none" w="sm" len="sm"/>
            <a:tailEnd type="none" w="sm" len="sm"/>
          </a:ln>
        </p:spPr>
      </p:cxnSp>
      <p:cxnSp>
        <p:nvCxnSpPr>
          <p:cNvPr id="451" name="Google Shape;451;p32"/>
          <p:cNvCxnSpPr>
            <a:stCxn id="452" idx="0"/>
          </p:cNvCxnSpPr>
          <p:nvPr/>
        </p:nvCxnSpPr>
        <p:spPr>
          <a:xfrm rot="10800000" flipH="1">
            <a:off x="3084749" y="3706320"/>
            <a:ext cx="2928600" cy="1521000"/>
          </a:xfrm>
          <a:prstGeom prst="straightConnector1">
            <a:avLst/>
          </a:prstGeom>
          <a:noFill/>
          <a:ln w="28575" cap="flat" cmpd="sng">
            <a:solidFill>
              <a:srgbClr val="C00000"/>
            </a:solidFill>
            <a:prstDash val="solid"/>
            <a:round/>
            <a:headEnd type="none" w="sm" len="sm"/>
            <a:tailEnd type="none" w="sm" len="sm"/>
          </a:ln>
        </p:spPr>
      </p:cxnSp>
      <p:cxnSp>
        <p:nvCxnSpPr>
          <p:cNvPr id="453" name="Google Shape;453;p32"/>
          <p:cNvCxnSpPr>
            <a:stCxn id="452" idx="2"/>
            <a:endCxn id="454" idx="6"/>
          </p:cNvCxnSpPr>
          <p:nvPr/>
        </p:nvCxnSpPr>
        <p:spPr>
          <a:xfrm rot="10800000">
            <a:off x="3151777" y="3706420"/>
            <a:ext cx="6015900" cy="1521000"/>
          </a:xfrm>
          <a:prstGeom prst="straightConnector1">
            <a:avLst/>
          </a:prstGeom>
          <a:noFill/>
          <a:ln w="28575" cap="flat" cmpd="sng">
            <a:solidFill>
              <a:srgbClr val="C00000"/>
            </a:solidFill>
            <a:prstDash val="solid"/>
            <a:round/>
            <a:headEnd type="none" w="sm" len="sm"/>
            <a:tailEnd type="none" w="sm" len="sm"/>
          </a:ln>
        </p:spPr>
      </p:cxnSp>
      <p:sp>
        <p:nvSpPr>
          <p:cNvPr id="455" name="Google Shape;455;p32"/>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lvl="1"/>
            <a:r>
              <a:rPr lang="fr-FR" sz="3200" b="1" dirty="0">
                <a:solidFill>
                  <a:schemeClr val="lt1"/>
                </a:solidFill>
                <a:latin typeface="Comic Sans MS"/>
                <a:ea typeface="Comic Sans MS"/>
                <a:cs typeface="Comic Sans MS"/>
                <a:sym typeface="Comic Sans MS"/>
              </a:rPr>
              <a:t>Les 3 médianes sont concourantes.</a:t>
            </a:r>
            <a:endParaRPr lang="fr-FR" sz="3200" dirty="0">
              <a:solidFill>
                <a:schemeClr val="lt1"/>
              </a:solidFill>
              <a:latin typeface="Comic Sans MS"/>
              <a:ea typeface="Comic Sans MS"/>
              <a:cs typeface="Comic Sans MS"/>
              <a:sym typeface="Comic Sans MS"/>
            </a:endParaRPr>
          </a:p>
        </p:txBody>
      </p:sp>
      <p:sp>
        <p:nvSpPr>
          <p:cNvPr id="452" name="Google Shape;452;p32"/>
          <p:cNvSpPr/>
          <p:nvPr/>
        </p:nvSpPr>
        <p:spPr>
          <a:xfrm>
            <a:off x="3084749" y="2349750"/>
            <a:ext cx="6082748" cy="2877570"/>
          </a:xfrm>
          <a:custGeom>
            <a:avLst/>
            <a:gdLst/>
            <a:ahLst/>
            <a:cxnLst/>
            <a:rect l="l" t="t" r="r" b="b"/>
            <a:pathLst>
              <a:path w="6082748" h="2877570" extrusionOk="0">
                <a:moveTo>
                  <a:pt x="0" y="2877570"/>
                </a:moveTo>
                <a:lnTo>
                  <a:pt x="30319" y="0"/>
                </a:lnTo>
                <a:lnTo>
                  <a:pt x="6082748" y="2877570"/>
                </a:lnTo>
                <a:lnTo>
                  <a:pt x="0" y="2877570"/>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56" name="Google Shape;456;p32"/>
          <p:cNvSpPr txBox="1"/>
          <p:nvPr/>
        </p:nvSpPr>
        <p:spPr>
          <a:xfrm>
            <a:off x="2391522" y="1925750"/>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W</a:t>
            </a:r>
            <a:endParaRPr/>
          </a:p>
        </p:txBody>
      </p:sp>
      <p:sp>
        <p:nvSpPr>
          <p:cNvPr id="457" name="Google Shape;457;p32"/>
          <p:cNvSpPr txBox="1"/>
          <p:nvPr/>
        </p:nvSpPr>
        <p:spPr>
          <a:xfrm>
            <a:off x="2425656" y="4951099"/>
            <a:ext cx="5412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Y</a:t>
            </a:r>
            <a:endParaRPr/>
          </a:p>
        </p:txBody>
      </p:sp>
      <p:sp>
        <p:nvSpPr>
          <p:cNvPr id="458" name="Google Shape;458;p32"/>
          <p:cNvSpPr txBox="1"/>
          <p:nvPr/>
        </p:nvSpPr>
        <p:spPr>
          <a:xfrm>
            <a:off x="9208567" y="4912105"/>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X</a:t>
            </a:r>
            <a:endParaRPr/>
          </a:p>
        </p:txBody>
      </p:sp>
      <p:sp>
        <p:nvSpPr>
          <p:cNvPr id="459" name="Google Shape;459;p32"/>
          <p:cNvSpPr txBox="1"/>
          <p:nvPr/>
        </p:nvSpPr>
        <p:spPr>
          <a:xfrm>
            <a:off x="2395267" y="3528879"/>
            <a:ext cx="5412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0" i="0" u="none" strike="noStrike" cap="none">
                <a:solidFill>
                  <a:srgbClr val="595959"/>
                </a:solidFill>
                <a:latin typeface="Comic Sans MS"/>
                <a:ea typeface="Comic Sans MS"/>
                <a:cs typeface="Comic Sans MS"/>
                <a:sym typeface="Comic Sans MS"/>
              </a:rPr>
              <a:t>B</a:t>
            </a:r>
            <a:endParaRPr/>
          </a:p>
        </p:txBody>
      </p:sp>
      <p:sp>
        <p:nvSpPr>
          <p:cNvPr id="460" name="Google Shape;460;p32"/>
          <p:cNvSpPr txBox="1"/>
          <p:nvPr/>
        </p:nvSpPr>
        <p:spPr>
          <a:xfrm>
            <a:off x="5887138" y="5289749"/>
            <a:ext cx="4122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0" i="0" u="none" strike="noStrike" cap="none">
                <a:solidFill>
                  <a:srgbClr val="595959"/>
                </a:solidFill>
                <a:latin typeface="Comic Sans MS"/>
                <a:ea typeface="Comic Sans MS"/>
                <a:cs typeface="Comic Sans MS"/>
                <a:sym typeface="Comic Sans MS"/>
              </a:rPr>
              <a:t>A</a:t>
            </a:r>
            <a:endParaRPr/>
          </a:p>
        </p:txBody>
      </p:sp>
      <p:sp>
        <p:nvSpPr>
          <p:cNvPr id="461" name="Google Shape;461;p32"/>
          <p:cNvSpPr txBox="1"/>
          <p:nvPr/>
        </p:nvSpPr>
        <p:spPr>
          <a:xfrm>
            <a:off x="6419354" y="3490986"/>
            <a:ext cx="7560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0" i="0" u="none" strike="noStrike" cap="none">
                <a:solidFill>
                  <a:srgbClr val="595959"/>
                </a:solidFill>
                <a:latin typeface="Comic Sans MS"/>
                <a:ea typeface="Comic Sans MS"/>
                <a:cs typeface="Comic Sans MS"/>
                <a:sym typeface="Comic Sans MS"/>
              </a:rPr>
              <a:t>C</a:t>
            </a:r>
            <a:endParaRPr/>
          </a:p>
        </p:txBody>
      </p:sp>
      <p:sp>
        <p:nvSpPr>
          <p:cNvPr id="462" name="Google Shape;462;p32"/>
          <p:cNvSpPr/>
          <p:nvPr/>
        </p:nvSpPr>
        <p:spPr>
          <a:xfrm rot="5400000">
            <a:off x="3097499" y="4925905"/>
            <a:ext cx="307200" cy="279600"/>
          </a:xfrm>
          <a:prstGeom prst="halfFrame">
            <a:avLst>
              <a:gd name="adj1" fmla="val 0"/>
              <a:gd name="adj2" fmla="val 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463" name="Google Shape;463;p32"/>
          <p:cNvSpPr/>
          <p:nvPr/>
        </p:nvSpPr>
        <p:spPr>
          <a:xfrm>
            <a:off x="9065723" y="5133336"/>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4" name="Google Shape;464;p32"/>
          <p:cNvSpPr/>
          <p:nvPr/>
        </p:nvSpPr>
        <p:spPr>
          <a:xfrm>
            <a:off x="3026625" y="515008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5" name="Google Shape;465;p32"/>
          <p:cNvSpPr/>
          <p:nvPr/>
        </p:nvSpPr>
        <p:spPr>
          <a:xfrm>
            <a:off x="3055753" y="2275115"/>
            <a:ext cx="158745" cy="158746"/>
          </a:xfrm>
          <a:custGeom>
            <a:avLst/>
            <a:gdLst/>
            <a:ahLst/>
            <a:cxnLst/>
            <a:rect l="l" t="t" r="r" b="b"/>
            <a:pathLst>
              <a:path w="158745" h="158746" extrusionOk="0">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4" name="Google Shape;454;p32"/>
          <p:cNvSpPr/>
          <p:nvPr/>
        </p:nvSpPr>
        <p:spPr>
          <a:xfrm>
            <a:off x="3060277" y="3660670"/>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66" name="Google Shape;466;p32"/>
          <p:cNvSpPr/>
          <p:nvPr/>
        </p:nvSpPr>
        <p:spPr>
          <a:xfrm>
            <a:off x="5962291" y="3661069"/>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67" name="Google Shape;467;p32"/>
          <p:cNvSpPr/>
          <p:nvPr/>
        </p:nvSpPr>
        <p:spPr>
          <a:xfrm>
            <a:off x="6136036" y="5166989"/>
            <a:ext cx="91500" cy="915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68" name="Google Shape;468;p32"/>
          <p:cNvSpPr/>
          <p:nvPr/>
        </p:nvSpPr>
        <p:spPr>
          <a:xfrm>
            <a:off x="5025299" y="4127073"/>
            <a:ext cx="120600" cy="120600"/>
          </a:xfrm>
          <a:prstGeom prst="ellipse">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8"/>
                                        </p:tgtEl>
                                        <p:attrNameLst>
                                          <p:attrName>style.visibility</p:attrName>
                                        </p:attrNameLst>
                                      </p:cBhvr>
                                      <p:to>
                                        <p:strVal val="visible"/>
                                      </p:to>
                                    </p:set>
                                    <p:animEffect transition="in" filter="fade">
                                      <p:cBhvr>
                                        <p:cTn id="7" dur="1000"/>
                                        <p:tgtEl>
                                          <p:spTgt spid="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15DD1DB-244B-446A-8D30-8001406A1F9B}"/>
</file>

<file path=customXml/itemProps2.xml><?xml version="1.0" encoding="utf-8"?>
<ds:datastoreItem xmlns:ds="http://schemas.openxmlformats.org/officeDocument/2006/customXml" ds:itemID="{639196DA-5EC7-48AC-BC16-B8548D4734B3}"/>
</file>

<file path=customXml/itemProps3.xml><?xml version="1.0" encoding="utf-8"?>
<ds:datastoreItem xmlns:ds="http://schemas.openxmlformats.org/officeDocument/2006/customXml" ds:itemID="{76B8238D-8D7E-4271-84E9-656C009B5741}"/>
</file>

<file path=docProps/app.xml><?xml version="1.0" encoding="utf-8"?>
<Properties xmlns="http://schemas.openxmlformats.org/officeDocument/2006/extended-properties" xmlns:vt="http://schemas.openxmlformats.org/officeDocument/2006/docPropsVTypes">
  <TotalTime>2918</TotalTime>
  <Words>2441</Words>
  <Application>Microsoft Office PowerPoint</Application>
  <PresentationFormat>Widescreen</PresentationFormat>
  <Paragraphs>385</Paragraphs>
  <Slides>32</Slides>
  <Notes>31</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32</vt:i4>
      </vt:variant>
    </vt:vector>
  </HeadingPairs>
  <TitlesOfParts>
    <vt:vector size="39" baseType="lpstr">
      <vt:lpstr>Arial</vt:lpstr>
      <vt:lpstr>Calibri</vt:lpstr>
      <vt:lpstr>Cambria Math</vt:lpstr>
      <vt:lpstr>Comic Sans MS</vt:lpstr>
      <vt:lpstr>Times New Roman</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Theresia Tabchi</cp:lastModifiedBy>
  <cp:revision>69</cp:revision>
  <dcterms:modified xsi:type="dcterms:W3CDTF">2023-10-20T16:04:28Z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0x010100F5E2E8F8499C854F9A11F18483A7E19F</vt:lpwstr>
  </property>
  <property fmtid="{D5CDD505-2E9C-101B-9397-08002B2CF9AE}" pid="3" name="Order">
    <vt:r8>71500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